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tags/tag2.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3.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drawings/drawing2.xml" ContentType="application/vnd.openxmlformats-officedocument.drawingml.chartshapes+xml"/>
  <Override PartName="/ppt/notesSlides/notesSlide13.xml" ContentType="application/vnd.openxmlformats-officedocument.presentationml.notesSlide+xml"/>
  <Override PartName="/ppt/charts/chart12.xml" ContentType="application/vnd.openxmlformats-officedocument.drawingml.chart+xml"/>
  <Override PartName="/ppt/drawings/drawing3.xml" ContentType="application/vnd.openxmlformats-officedocument.drawingml.chartshapes+xml"/>
  <Override PartName="/ppt/notesSlides/notesSlide14.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15.xml" ContentType="application/vnd.openxmlformats-officedocument.presentationml.notesSlide+xml"/>
  <Override PartName="/ppt/charts/chart14.xml" ContentType="application/vnd.openxmlformats-officedocument.drawingml.chart+xml"/>
  <Override PartName="/ppt/drawings/drawing5.xml" ContentType="application/vnd.openxmlformats-officedocument.drawingml.chartshapes+xml"/>
  <Override PartName="/ppt/notesSlides/notesSlide16.xml" ContentType="application/vnd.openxmlformats-officedocument.presentationml.notesSlide+xml"/>
  <Override PartName="/ppt/tags/tag5.xml" ContentType="application/vnd.openxmlformats-officedocument.presentationml.tags+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8.xml" ContentType="application/vnd.openxmlformats-officedocument.drawingml.chart+xml"/>
  <Override PartName="/ppt/drawings/drawing6.xml" ContentType="application/vnd.openxmlformats-officedocument.drawingml.chartshapes+xml"/>
  <Override PartName="/ppt/tags/tag6.xml" ContentType="application/vnd.openxmlformats-officedocument.presentationml.tags+xml"/>
  <Override PartName="/ppt/notesSlides/notesSlide22.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tags/tag7.xml" ContentType="application/vnd.openxmlformats-officedocument.presentationml.tags+xml"/>
  <Override PartName="/ppt/notesSlides/notesSlide23.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8.xml" ContentType="application/vnd.openxmlformats-officedocument.presentationml.tags+xml"/>
  <Override PartName="/ppt/notesSlides/notesSlide24.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9.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drawings/drawing7.xml" ContentType="application/vnd.openxmlformats-officedocument.drawingml.chartshapes+xml"/>
  <Override PartName="/ppt/tags/tag10.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7.xml" ContentType="application/vnd.openxmlformats-officedocument.drawingml.chart+xml"/>
  <Override PartName="/ppt/notesSlides/notesSlide29.xml" ContentType="application/vnd.openxmlformats-officedocument.presentationml.notesSlide+xml"/>
  <Override PartName="/ppt/charts/chart28.xml" ContentType="application/vnd.openxmlformats-officedocument.drawingml.chart+xml"/>
  <Override PartName="/ppt/notesSlides/notesSlide30.xml" ContentType="application/vnd.openxmlformats-officedocument.presentationml.notesSlide+xml"/>
  <Override PartName="/ppt/charts/chart29.xml" ContentType="application/vnd.openxmlformats-officedocument.drawingml.chart+xml"/>
  <Override PartName="/ppt/drawings/drawing8.xml" ContentType="application/vnd.openxmlformats-officedocument.drawingml.chartshapes+xml"/>
  <Override PartName="/ppt/notesSlides/notesSlide31.xml" ContentType="application/vnd.openxmlformats-officedocument.presentationml.notesSlide+xml"/>
  <Override PartName="/ppt/tags/tag11.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30.xml" ContentType="application/vnd.openxmlformats-officedocument.drawingml.chart+xml"/>
  <Override PartName="/ppt/tags/tag12.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1.xml" ContentType="application/vnd.openxmlformats-officedocument.drawingml.chart+xml"/>
  <Override PartName="/ppt/notesSlides/notesSlide36.xml" ContentType="application/vnd.openxmlformats-officedocument.presentationml.notesSlide+xml"/>
  <Override PartName="/ppt/charts/chart32.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33.xml" ContentType="application/vnd.openxmlformats-officedocument.drawingml.chart+xml"/>
  <Override PartName="/ppt/drawings/drawing9.xml" ContentType="application/vnd.openxmlformats-officedocument.drawingml.chartshapes+xml"/>
  <Override PartName="/ppt/notesSlides/notesSlide39.xml" ContentType="application/vnd.openxmlformats-officedocument.presentationml.notesSlide+xml"/>
  <Override PartName="/ppt/charts/chart34.xml" ContentType="application/vnd.openxmlformats-officedocument.drawingml.chart+xml"/>
  <Override PartName="/ppt/drawings/drawing10.xml" ContentType="application/vnd.openxmlformats-officedocument.drawingml.chartshapes+xml"/>
  <Override PartName="/ppt/notesSlides/notesSlide40.xml" ContentType="application/vnd.openxmlformats-officedocument.presentationml.notesSlide+xml"/>
  <Override PartName="/ppt/charts/chart35.xml" ContentType="application/vnd.openxmlformats-officedocument.drawingml.chart+xml"/>
  <Override PartName="/ppt/drawings/drawing11.xml" ContentType="application/vnd.openxmlformats-officedocument.drawingml.chartshapes+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3"/>
  </p:notesMasterIdLst>
  <p:handoutMasterIdLst>
    <p:handoutMasterId r:id="rId44"/>
  </p:handoutMasterIdLst>
  <p:sldIdLst>
    <p:sldId id="513" r:id="rId2"/>
    <p:sldId id="363" r:id="rId3"/>
    <p:sldId id="485" r:id="rId4"/>
    <p:sldId id="399" r:id="rId5"/>
    <p:sldId id="502" r:id="rId6"/>
    <p:sldId id="512" r:id="rId7"/>
    <p:sldId id="443" r:id="rId8"/>
    <p:sldId id="400" r:id="rId9"/>
    <p:sldId id="444" r:id="rId10"/>
    <p:sldId id="510" r:id="rId11"/>
    <p:sldId id="445" r:id="rId12"/>
    <p:sldId id="480" r:id="rId13"/>
    <p:sldId id="459" r:id="rId14"/>
    <p:sldId id="460" r:id="rId15"/>
    <p:sldId id="461" r:id="rId16"/>
    <p:sldId id="401" r:id="rId17"/>
    <p:sldId id="478" r:id="rId18"/>
    <p:sldId id="497" r:id="rId19"/>
    <p:sldId id="451" r:id="rId20"/>
    <p:sldId id="402" r:id="rId21"/>
    <p:sldId id="457" r:id="rId22"/>
    <p:sldId id="507" r:id="rId23"/>
    <p:sldId id="504" r:id="rId24"/>
    <p:sldId id="505" r:id="rId25"/>
    <p:sldId id="506" r:id="rId26"/>
    <p:sldId id="499" r:id="rId27"/>
    <p:sldId id="403" r:id="rId28"/>
    <p:sldId id="498" r:id="rId29"/>
    <p:sldId id="508" r:id="rId30"/>
    <p:sldId id="500" r:id="rId31"/>
    <p:sldId id="438" r:id="rId32"/>
    <p:sldId id="484" r:id="rId33"/>
    <p:sldId id="483" r:id="rId34"/>
    <p:sldId id="479" r:id="rId35"/>
    <p:sldId id="476" r:id="rId36"/>
    <p:sldId id="470" r:id="rId37"/>
    <p:sldId id="439" r:id="rId38"/>
    <p:sldId id="472" r:id="rId39"/>
    <p:sldId id="473" r:id="rId40"/>
    <p:sldId id="475" r:id="rId41"/>
    <p:sldId id="281" r:id="rId42"/>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945"/>
    <a:srgbClr val="E74C39"/>
    <a:srgbClr val="5268AE"/>
    <a:srgbClr val="7680AC"/>
    <a:srgbClr val="FF2600"/>
    <a:srgbClr val="FFFFFF"/>
    <a:srgbClr val="98A4AE"/>
    <a:srgbClr val="DE7C00"/>
    <a:srgbClr val="F3A59B"/>
    <a:srgbClr val="ACB6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68" autoAdjust="0"/>
    <p:restoredTop sz="82147" autoAdjust="0"/>
  </p:normalViewPr>
  <p:slideViewPr>
    <p:cSldViewPr>
      <p:cViewPr varScale="1">
        <p:scale>
          <a:sx n="65" d="100"/>
          <a:sy n="65" d="100"/>
        </p:scale>
        <p:origin x="1470"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32.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4.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barChart>
        <c:barDir val="col"/>
        <c:grouping val="clustered"/>
        <c:varyColors val="0"/>
        <c:ser>
          <c:idx val="0"/>
          <c:order val="0"/>
          <c:tx>
            <c:strRef>
              <c:f>Sheet1!$B$1</c:f>
              <c:strCache>
                <c:ptCount val="1"/>
                <c:pt idx="0">
                  <c:v>Institution</c:v>
                </c:pt>
              </c:strCache>
            </c:strRef>
          </c:tx>
          <c:spPr>
            <a:solidFill>
              <a:schemeClr val="accent1"/>
            </a:solidFill>
            <a:ln>
              <a:solidFill>
                <a:schemeClr val="bg2"/>
              </a:solidFill>
            </a:ln>
          </c:spPr>
          <c:invertIfNegative val="0"/>
          <c:dPt>
            <c:idx val="0"/>
            <c:invertIfNegative val="0"/>
            <c:bubble3D val="0"/>
            <c:spPr>
              <a:solidFill>
                <a:schemeClr val="accent1">
                  <a:lumMod val="60000"/>
                  <a:lumOff val="40000"/>
                </a:schemeClr>
              </a:solidFill>
              <a:ln>
                <a:solidFill>
                  <a:schemeClr val="bg2"/>
                </a:solidFill>
              </a:ln>
            </c:spPr>
            <c:extLst>
              <c:ext xmlns:c16="http://schemas.microsoft.com/office/drawing/2014/chart" uri="{C3380CC4-5D6E-409C-BE32-E72D297353CC}">
                <c16:uniqueId val="{00000001-2732-45FB-8C60-4A8135E5AEBA}"/>
              </c:ext>
            </c:extLst>
          </c:dPt>
          <c:dLbls>
            <c:spPr>
              <a:noFill/>
              <a:ln>
                <a:noFill/>
              </a:ln>
              <a:effectLst/>
            </c:spPr>
            <c:txPr>
              <a:bodyPr/>
              <a:lstStyle/>
              <a:p>
                <a:pPr>
                  <a:defRPr sz="1400" b="1"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Man</c:v>
                </c:pt>
                <c:pt idx="1">
                  <c:v>Woman</c:v>
                </c:pt>
                <c:pt idx="2">
                  <c:v>Trans Man</c:v>
                </c:pt>
                <c:pt idx="3">
                  <c:v>Trans Woman</c:v>
                </c:pt>
                <c:pt idx="4">
                  <c:v>Genderqueer *</c:v>
                </c:pt>
                <c:pt idx="5">
                  <c:v>Different Identity</c:v>
                </c:pt>
              </c:strCache>
            </c:strRef>
          </c:cat>
          <c:val>
            <c:numRef>
              <c:f>Sheet1!$B$2:$B$7</c:f>
              <c:numCache>
                <c:formatCode>0.0%</c:formatCode>
                <c:ptCount val="6"/>
                <c:pt idx="0">
                  <c:v>0.40699999999999997</c:v>
                </c:pt>
                <c:pt idx="1">
                  <c:v>0.59</c:v>
                </c:pt>
                <c:pt idx="2">
                  <c:v>2E-3</c:v>
                </c:pt>
                <c:pt idx="3">
                  <c:v>1E-3</c:v>
                </c:pt>
                <c:pt idx="4">
                  <c:v>0</c:v>
                </c:pt>
                <c:pt idx="5">
                  <c:v>0</c:v>
                </c:pt>
              </c:numCache>
            </c:numRef>
          </c:val>
          <c:extLst>
            <c:ext xmlns:c16="http://schemas.microsoft.com/office/drawing/2014/chart" uri="{C3380CC4-5D6E-409C-BE32-E72D297353CC}">
              <c16:uniqueId val="{00000002-2732-45FB-8C60-4A8135E5AEBA}"/>
            </c:ext>
          </c:extLst>
        </c:ser>
        <c:dLbls>
          <c:showLegendKey val="0"/>
          <c:showVal val="0"/>
          <c:showCatName val="0"/>
          <c:showSerName val="0"/>
          <c:showPercent val="0"/>
          <c:showBubbleSize val="0"/>
        </c:dLbls>
        <c:gapWidth val="100"/>
        <c:axId val="34283008"/>
        <c:axId val="83246400"/>
      </c:barChart>
      <c:valAx>
        <c:axId val="83246400"/>
        <c:scaling>
          <c:orientation val="minMax"/>
        </c:scaling>
        <c:delete val="0"/>
        <c:axPos val="l"/>
        <c:majorGridlines/>
        <c:numFmt formatCode="0%" sourceLinked="0"/>
        <c:majorTickMark val="out"/>
        <c:minorTickMark val="none"/>
        <c:tickLblPos val="nextTo"/>
        <c:spPr>
          <a:ln>
            <a:solidFill>
              <a:schemeClr val="bg1"/>
            </a:solidFill>
          </a:ln>
        </c:spPr>
        <c:txPr>
          <a:bodyPr/>
          <a:lstStyle/>
          <a:p>
            <a:pPr>
              <a:defRPr>
                <a:solidFill>
                  <a:schemeClr val="bg1"/>
                </a:solidFill>
              </a:defRPr>
            </a:pPr>
            <a:endParaRPr lang="en-US"/>
          </a:p>
        </c:txPr>
        <c:crossAx val="34283008"/>
        <c:crosses val="autoZero"/>
        <c:crossBetween val="between"/>
      </c:valAx>
      <c:catAx>
        <c:axId val="34283008"/>
        <c:scaling>
          <c:orientation val="minMax"/>
        </c:scaling>
        <c:delete val="0"/>
        <c:axPos val="b"/>
        <c:numFmt formatCode="General" sourceLinked="0"/>
        <c:majorTickMark val="out"/>
        <c:minorTickMark val="none"/>
        <c:tickLblPos val="nextTo"/>
        <c:spPr>
          <a:ln>
            <a:solidFill>
              <a:schemeClr val="bg1"/>
            </a:solidFill>
          </a:ln>
        </c:spPr>
        <c:txPr>
          <a:bodyPr/>
          <a:lstStyle/>
          <a:p>
            <a:pPr>
              <a:defRPr sz="1400">
                <a:solidFill>
                  <a:schemeClr val="bg1"/>
                </a:solidFill>
              </a:defRPr>
            </a:pPr>
            <a:endParaRPr lang="en-US"/>
          </a:p>
        </c:txPr>
        <c:crossAx val="83246400"/>
        <c:crosses val="autoZero"/>
        <c:auto val="1"/>
        <c:lblAlgn val="ctr"/>
        <c:lblOffset val="100"/>
        <c:noMultiLvlLbl val="0"/>
      </c:catAx>
    </c:plotArea>
    <c:plotVisOnly val="1"/>
    <c:dispBlanksAs val="gap"/>
    <c:showDLblsOverMax val="0"/>
  </c:chart>
  <c:spPr>
    <a:noFill/>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chemeClr val="accent1">
                <a:lumMod val="60000"/>
                <a:lumOff val="40000"/>
              </a:schemeClr>
            </a:solidFill>
            <a:ln w="3175">
              <a:solidFill>
                <a:schemeClr val="bg2"/>
              </a:solidFill>
            </a:ln>
            <a:effectLst/>
          </c:spPr>
          <c:invertIfNegative val="0"/>
          <c:dPt>
            <c:idx val="0"/>
            <c:invertIfNegative val="0"/>
            <c:bubble3D val="0"/>
            <c:extLst>
              <c:ext xmlns:c16="http://schemas.microsoft.com/office/drawing/2014/chart" uri="{C3380CC4-5D6E-409C-BE32-E72D297353CC}">
                <c16:uniqueId val="{00000001-0798-47D8-9E05-7968D12F367C}"/>
              </c:ext>
            </c:extLst>
          </c:dPt>
          <c:dPt>
            <c:idx val="1"/>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3-0798-47D8-9E05-7968D12F367C}"/>
              </c:ext>
            </c:extLst>
          </c:dPt>
          <c:dPt>
            <c:idx val="2"/>
            <c:invertIfNegative val="0"/>
            <c:bubble3D val="0"/>
            <c:extLst>
              <c:ext xmlns:c16="http://schemas.microsoft.com/office/drawing/2014/chart" uri="{C3380CC4-5D6E-409C-BE32-E72D297353CC}">
                <c16:uniqueId val="{00000005-0798-47D8-9E05-7968D12F367C}"/>
              </c:ext>
            </c:extLst>
          </c:dPt>
          <c:dPt>
            <c:idx val="3"/>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7-0798-47D8-9E05-7968D12F367C}"/>
              </c:ext>
            </c:extLst>
          </c:dPt>
          <c:dPt>
            <c:idx val="4"/>
            <c:invertIfNegative val="0"/>
            <c:bubble3D val="0"/>
            <c:extLst>
              <c:ext xmlns:c16="http://schemas.microsoft.com/office/drawing/2014/chart" uri="{C3380CC4-5D6E-409C-BE32-E72D297353CC}">
                <c16:uniqueId val="{00000009-0798-47D8-9E05-7968D12F367C}"/>
              </c:ext>
            </c:extLst>
          </c:dPt>
          <c:dPt>
            <c:idx val="5"/>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B-0798-47D8-9E05-7968D12F367C}"/>
              </c:ext>
            </c:extLst>
          </c:dPt>
          <c:dPt>
            <c:idx val="6"/>
            <c:invertIfNegative val="0"/>
            <c:bubble3D val="0"/>
            <c:extLst>
              <c:ext xmlns:c16="http://schemas.microsoft.com/office/drawing/2014/chart" uri="{C3380CC4-5D6E-409C-BE32-E72D297353CC}">
                <c16:uniqueId val="{0000000D-0798-47D8-9E05-7968D12F367C}"/>
              </c:ext>
            </c:extLst>
          </c:dPt>
          <c:dPt>
            <c:idx val="7"/>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F-0798-47D8-9E05-7968D12F367C}"/>
              </c:ext>
            </c:extLst>
          </c:dPt>
          <c:dLbls>
            <c:dLbl>
              <c:idx val="0"/>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0798-47D8-9E05-7968D12F367C}"/>
                </c:ext>
              </c:extLst>
            </c:dLbl>
            <c:dLbl>
              <c:idx val="1"/>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0798-47D8-9E05-7968D12F367C}"/>
                </c:ext>
              </c:extLst>
            </c:dLbl>
            <c:dLbl>
              <c:idx val="2"/>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0798-47D8-9E05-7968D12F367C}"/>
                </c:ext>
              </c:extLst>
            </c:dLbl>
            <c:dLbl>
              <c:idx val="3"/>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0798-47D8-9E05-7968D12F367C}"/>
                </c:ext>
              </c:extLst>
            </c:dLbl>
            <c:dLbl>
              <c:idx val="4"/>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0798-47D8-9E05-7968D12F367C}"/>
                </c:ext>
              </c:extLst>
            </c:dLbl>
            <c:dLbl>
              <c:idx val="5"/>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0798-47D8-9E05-7968D12F367C}"/>
                </c:ext>
              </c:extLst>
            </c:dLbl>
            <c:dLbl>
              <c:idx val="6"/>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0798-47D8-9E05-7968D12F367C}"/>
                </c:ext>
              </c:extLst>
            </c:dLbl>
            <c:dLbl>
              <c:idx val="7"/>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F-0798-47D8-9E05-7968D12F367C}"/>
                </c:ext>
              </c:extLst>
            </c:dLbl>
            <c:numFmt formatCode="0.0%" sourceLinked="0"/>
            <c:spPr>
              <a:noFill/>
              <a:ln>
                <a:noFill/>
              </a:ln>
              <a:effectLst/>
            </c:spPr>
            <c:txPr>
              <a:bodyPr/>
              <a:lstStyle/>
              <a:p>
                <a:pPr>
                  <a:defRPr sz="1200" b="1">
                    <a:solidFill>
                      <a:schemeClr val="bg1"/>
                    </a:solidFill>
                    <a:latin typeface="+mn-lt"/>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0.13900000000000001</c:v>
                </c:pt>
                <c:pt idx="1">
                  <c:v>0.11600000000000001</c:v>
                </c:pt>
                <c:pt idx="2">
                  <c:v>0.28399999999999997</c:v>
                </c:pt>
                <c:pt idx="3">
                  <c:v>0.221</c:v>
                </c:pt>
                <c:pt idx="4">
                  <c:v>0.44800000000000001</c:v>
                </c:pt>
                <c:pt idx="5">
                  <c:v>0.36099999999999999</c:v>
                </c:pt>
                <c:pt idx="6">
                  <c:v>0.224</c:v>
                </c:pt>
                <c:pt idx="7">
                  <c:v>0.19800000000000001</c:v>
                </c:pt>
              </c:numCache>
            </c:numRef>
          </c:val>
          <c:extLst>
            <c:ext xmlns:c16="http://schemas.microsoft.com/office/drawing/2014/chart" uri="{C3380CC4-5D6E-409C-BE32-E72D297353CC}">
              <c16:uniqueId val="{00000010-0798-47D8-9E05-7968D12F367C}"/>
            </c:ext>
          </c:extLst>
        </c:ser>
        <c:ser>
          <c:idx val="1"/>
          <c:order val="1"/>
          <c:tx>
            <c:strRef>
              <c:f>Sheet1!$D$1</c:f>
              <c:strCache>
                <c:ptCount val="1"/>
                <c:pt idx="0">
                  <c:v>Very Important</c:v>
                </c:pt>
              </c:strCache>
            </c:strRef>
          </c:tx>
          <c:spPr>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0798-47D8-9E05-7968D12F367C}"/>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0798-47D8-9E05-7968D12F367C}"/>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0798-47D8-9E05-7968D12F367C}"/>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0798-47D8-9E05-7968D12F367C}"/>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0798-47D8-9E05-7968D12F367C}"/>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C-0798-47D8-9E05-7968D12F367C}"/>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0798-47D8-9E05-7968D12F367C}"/>
              </c:ext>
            </c:extLst>
          </c:dPt>
          <c:dPt>
            <c:idx val="7"/>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20-0798-47D8-9E05-7968D12F367C}"/>
              </c:ext>
            </c:extLst>
          </c:dPt>
          <c:dLbls>
            <c:numFmt formatCode="0.0%" sourceLinked="0"/>
            <c:spPr>
              <a:noFill/>
              <a:ln>
                <a:noFill/>
              </a:ln>
              <a:effectLst/>
            </c:spPr>
            <c:txPr>
              <a:bodyPr/>
              <a:lstStyle/>
              <a:p>
                <a:pPr>
                  <a:defRPr sz="1200" b="1">
                    <a:solidFill>
                      <a:schemeClr val="tx1"/>
                    </a:solidFill>
                    <a:latin typeface="+mn-lt"/>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0.82899999999999996</c:v>
                </c:pt>
                <c:pt idx="1">
                  <c:v>0.86199999999999999</c:v>
                </c:pt>
                <c:pt idx="2">
                  <c:v>0.69599999999999995</c:v>
                </c:pt>
                <c:pt idx="3">
                  <c:v>0.75700000000000001</c:v>
                </c:pt>
                <c:pt idx="4">
                  <c:v>0.40500000000000003</c:v>
                </c:pt>
                <c:pt idx="5">
                  <c:v>0.52800000000000002</c:v>
                </c:pt>
                <c:pt idx="6">
                  <c:v>0.74</c:v>
                </c:pt>
                <c:pt idx="7">
                  <c:v>0.77100000000000002</c:v>
                </c:pt>
              </c:numCache>
            </c:numRef>
          </c:val>
          <c:extLst>
            <c:ext xmlns:c16="http://schemas.microsoft.com/office/drawing/2014/chart" uri="{C3380CC4-5D6E-409C-BE32-E72D297353CC}">
              <c16:uniqueId val="{00000021-0798-47D8-9E05-7968D12F367C}"/>
            </c:ext>
          </c:extLst>
        </c:ser>
        <c:dLbls>
          <c:showLegendKey val="0"/>
          <c:showVal val="0"/>
          <c:showCatName val="0"/>
          <c:showSerName val="0"/>
          <c:showPercent val="0"/>
          <c:showBubbleSize val="0"/>
        </c:dLbls>
        <c:gapWidth val="74"/>
        <c:overlap val="100"/>
        <c:axId val="86731264"/>
        <c:axId val="96446720"/>
      </c:barChart>
      <c:catAx>
        <c:axId val="86731264"/>
        <c:scaling>
          <c:orientation val="minMax"/>
        </c:scaling>
        <c:delete val="0"/>
        <c:axPos val="b"/>
        <c:majorGridlines/>
        <c:numFmt formatCode="General" sourceLinked="0"/>
        <c:majorTickMark val="none"/>
        <c:minorTickMark val="none"/>
        <c:tickLblPos val="none"/>
        <c:spPr>
          <a:ln>
            <a:solidFill>
              <a:schemeClr val="accent3"/>
            </a:solidFill>
          </a:ln>
        </c:spPr>
        <c:crossAx val="96446720"/>
        <c:crosses val="autoZero"/>
        <c:auto val="1"/>
        <c:lblAlgn val="ctr"/>
        <c:lblOffset val="100"/>
        <c:tickLblSkip val="2"/>
        <c:tickMarkSkip val="2"/>
        <c:noMultiLvlLbl val="0"/>
      </c:catAx>
      <c:valAx>
        <c:axId val="96446720"/>
        <c:scaling>
          <c:orientation val="minMax"/>
          <c:max val="1"/>
          <c:min val="0"/>
        </c:scaling>
        <c:delete val="0"/>
        <c:axPos val="l"/>
        <c:numFmt formatCode="0%" sourceLinked="0"/>
        <c:majorTickMark val="none"/>
        <c:minorTickMark val="none"/>
        <c:tickLblPos val="nextTo"/>
        <c:spPr>
          <a:ln>
            <a:solidFill>
              <a:schemeClr val="accent3"/>
            </a:solidFill>
          </a:ln>
        </c:spPr>
        <c:txPr>
          <a:bodyPr rot="0" vert="horz"/>
          <a:lstStyle/>
          <a:p>
            <a:pPr>
              <a:defRPr sz="1400" b="1" baseline="0">
                <a:solidFill>
                  <a:schemeClr val="bg1"/>
                </a:solidFill>
              </a:defRPr>
            </a:pPr>
            <a:endParaRPr lang="en-US"/>
          </a:p>
        </c:txPr>
        <c:crossAx val="867312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spPr>
            <a:solidFill>
              <a:srgbClr val="202945"/>
            </a:solidFill>
            <a:ln w="3175">
              <a:solidFill>
                <a:schemeClr val="bg2"/>
              </a:solidFill>
            </a:ln>
            <a:effectLst/>
          </c:spPr>
          <c:invertIfNegative val="0"/>
          <c:dPt>
            <c:idx val="0"/>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1-59A4-43D0-8C7D-0CCA353C8320}"/>
              </c:ext>
            </c:extLst>
          </c:dPt>
          <c:dPt>
            <c:idx val="1"/>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3-59A4-43D0-8C7D-0CCA353C8320}"/>
              </c:ext>
            </c:extLst>
          </c:dPt>
          <c:dPt>
            <c:idx val="2"/>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5-59A4-43D0-8C7D-0CCA353C8320}"/>
              </c:ext>
            </c:extLst>
          </c:dPt>
          <c:dPt>
            <c:idx val="3"/>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7-59A4-43D0-8C7D-0CCA353C8320}"/>
              </c:ext>
            </c:extLst>
          </c:dPt>
          <c:dPt>
            <c:idx val="4"/>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9-59A4-43D0-8C7D-0CCA353C8320}"/>
              </c:ext>
            </c:extLst>
          </c:dPt>
          <c:dPt>
            <c:idx val="5"/>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B-59A4-43D0-8C7D-0CCA353C8320}"/>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59A4-43D0-8C7D-0CCA353C8320}"/>
                </c:ext>
              </c:extLst>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59A4-43D0-8C7D-0CCA353C8320}"/>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59A4-43D0-8C7D-0CCA353C8320}"/>
                </c:ext>
              </c:extLst>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59A4-43D0-8C7D-0CCA353C8320}"/>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59A4-43D0-8C7D-0CCA353C8320}"/>
                </c:ext>
              </c:extLst>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59A4-43D0-8C7D-0CCA353C8320}"/>
                </c:ext>
              </c:extLst>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0.185</c:v>
                </c:pt>
                <c:pt idx="1">
                  <c:v>0.14099999999999999</c:v>
                </c:pt>
                <c:pt idx="2">
                  <c:v>0.16300000000000001</c:v>
                </c:pt>
                <c:pt idx="3">
                  <c:v>0.17299999999999999</c:v>
                </c:pt>
                <c:pt idx="4">
                  <c:v>0.26100000000000001</c:v>
                </c:pt>
                <c:pt idx="5">
                  <c:v>0.24299999999999999</c:v>
                </c:pt>
              </c:numCache>
            </c:numRef>
          </c:val>
          <c:extLst>
            <c:ext xmlns:c16="http://schemas.microsoft.com/office/drawing/2014/chart" uri="{C3380CC4-5D6E-409C-BE32-E72D297353CC}">
              <c16:uniqueId val="{0000000C-59A4-43D0-8C7D-0CCA353C8320}"/>
            </c:ext>
          </c:extLst>
        </c:ser>
        <c:ser>
          <c:idx val="1"/>
          <c:order val="1"/>
          <c:spPr>
            <a:solidFill>
              <a:schemeClr val="accent1"/>
            </a:solidFill>
            <a:ln w="3175">
              <a:solidFill>
                <a:schemeClr val="bg2"/>
              </a:solidFill>
            </a:ln>
            <a:effectLst/>
          </c:spPr>
          <c:invertIfNegative val="0"/>
          <c:dPt>
            <c:idx val="0"/>
            <c:invertIfNegative val="0"/>
            <c:bubble3D val="0"/>
            <c:extLst>
              <c:ext xmlns:c16="http://schemas.microsoft.com/office/drawing/2014/chart" uri="{C3380CC4-5D6E-409C-BE32-E72D297353CC}">
                <c16:uniqueId val="{00000012-3F2A-44E4-AA38-6E63FE9F8929}"/>
              </c:ext>
            </c:extLst>
          </c:dPt>
          <c:dPt>
            <c:idx val="1"/>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0E-59A4-43D0-8C7D-0CCA353C8320}"/>
              </c:ext>
            </c:extLst>
          </c:dPt>
          <c:dPt>
            <c:idx val="2"/>
            <c:invertIfNegative val="0"/>
            <c:bubble3D val="0"/>
            <c:extLst>
              <c:ext xmlns:c16="http://schemas.microsoft.com/office/drawing/2014/chart" uri="{C3380CC4-5D6E-409C-BE32-E72D297353CC}">
                <c16:uniqueId val="{00000013-3F2A-44E4-AA38-6E63FE9F8929}"/>
              </c:ext>
            </c:extLst>
          </c:dPt>
          <c:dPt>
            <c:idx val="3"/>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10-59A4-43D0-8C7D-0CCA353C8320}"/>
              </c:ext>
            </c:extLst>
          </c:dPt>
          <c:dPt>
            <c:idx val="4"/>
            <c:invertIfNegative val="0"/>
            <c:bubble3D val="0"/>
            <c:extLst>
              <c:ext xmlns:c16="http://schemas.microsoft.com/office/drawing/2014/chart" uri="{C3380CC4-5D6E-409C-BE32-E72D297353CC}">
                <c16:uniqueId val="{00000014-3F2A-44E4-AA38-6E63FE9F8929}"/>
              </c:ext>
            </c:extLst>
          </c:dPt>
          <c:dPt>
            <c:idx val="5"/>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12-59A4-43D0-8C7D-0CCA353C8320}"/>
              </c:ext>
            </c:extLst>
          </c:dPt>
          <c:dLbls>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0.80200000000000005</c:v>
                </c:pt>
                <c:pt idx="1">
                  <c:v>0.84799999999999998</c:v>
                </c:pt>
                <c:pt idx="2">
                  <c:v>0.82199999999999995</c:v>
                </c:pt>
                <c:pt idx="3">
                  <c:v>0.80800000000000005</c:v>
                </c:pt>
                <c:pt idx="4">
                  <c:v>0.60899999999999999</c:v>
                </c:pt>
                <c:pt idx="5">
                  <c:v>0.629</c:v>
                </c:pt>
              </c:numCache>
            </c:numRef>
          </c:val>
          <c:extLst>
            <c:ext xmlns:c16="http://schemas.microsoft.com/office/drawing/2014/chart" uri="{C3380CC4-5D6E-409C-BE32-E72D297353CC}">
              <c16:uniqueId val="{00000013-59A4-43D0-8C7D-0CCA353C8320}"/>
            </c:ext>
          </c:extLst>
        </c:ser>
        <c:dLbls>
          <c:showLegendKey val="0"/>
          <c:showVal val="1"/>
          <c:showCatName val="0"/>
          <c:showSerName val="0"/>
          <c:showPercent val="0"/>
          <c:showBubbleSize val="0"/>
        </c:dLbls>
        <c:gapWidth val="74"/>
        <c:overlap val="100"/>
        <c:axId val="94733824"/>
        <c:axId val="96449024"/>
      </c:barChart>
      <c:catAx>
        <c:axId val="94733824"/>
        <c:scaling>
          <c:orientation val="minMax"/>
        </c:scaling>
        <c:delete val="0"/>
        <c:axPos val="b"/>
        <c:majorGridlines>
          <c:spPr>
            <a:ln>
              <a:solidFill>
                <a:schemeClr val="tx2"/>
              </a:solidFill>
            </a:ln>
          </c:spPr>
        </c:majorGridlines>
        <c:numFmt formatCode="General" sourceLinked="1"/>
        <c:majorTickMark val="none"/>
        <c:minorTickMark val="none"/>
        <c:tickLblPos val="none"/>
        <c:spPr>
          <a:ln>
            <a:solidFill>
              <a:schemeClr val="tx2"/>
            </a:solidFill>
          </a:ln>
        </c:spPr>
        <c:crossAx val="96449024"/>
        <c:crosses val="autoZero"/>
        <c:auto val="1"/>
        <c:lblAlgn val="ctr"/>
        <c:lblOffset val="100"/>
        <c:tickLblSkip val="2"/>
        <c:tickMarkSkip val="2"/>
        <c:noMultiLvlLbl val="0"/>
      </c:catAx>
      <c:valAx>
        <c:axId val="9644902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9473382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10E7-470C-BC3C-370A9EE3E16A}"/>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10E7-470C-BC3C-370A9EE3E16A}"/>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10E7-470C-BC3C-370A9EE3E16A}"/>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10E7-470C-BC3C-370A9EE3E16A}"/>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10E7-470C-BC3C-370A9EE3E16A}"/>
              </c:ext>
            </c:extLst>
          </c:dPt>
          <c:dPt>
            <c:idx val="5"/>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B-10E7-470C-BC3C-370A9EE3E16A}"/>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10E7-470C-BC3C-370A9EE3E16A}"/>
              </c:ext>
            </c:extLst>
          </c:dPt>
          <c:dPt>
            <c:idx val="7"/>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F-10E7-470C-BC3C-370A9EE3E16A}"/>
              </c:ext>
            </c:extLst>
          </c:dPt>
          <c:dPt>
            <c:idx val="8"/>
            <c:invertIfNegative val="0"/>
            <c:bubble3D val="0"/>
            <c:extLst>
              <c:ext xmlns:c16="http://schemas.microsoft.com/office/drawing/2014/chart" uri="{C3380CC4-5D6E-409C-BE32-E72D297353CC}">
                <c16:uniqueId val="{00000011-10E7-470C-BC3C-370A9EE3E16A}"/>
              </c:ext>
            </c:extLst>
          </c:dPt>
          <c:dPt>
            <c:idx val="9"/>
            <c:invertIfNegative val="0"/>
            <c:bubble3D val="0"/>
            <c:extLst>
              <c:ext xmlns:c16="http://schemas.microsoft.com/office/drawing/2014/chart" uri="{C3380CC4-5D6E-409C-BE32-E72D297353CC}">
                <c16:uniqueId val="{00000013-10E7-470C-BC3C-370A9EE3E16A}"/>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10E7-470C-BC3C-370A9EE3E16A}"/>
                </c:ext>
              </c:extLst>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10E7-470C-BC3C-370A9EE3E16A}"/>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10E7-470C-BC3C-370A9EE3E16A}"/>
                </c:ext>
              </c:extLst>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10E7-470C-BC3C-370A9EE3E16A}"/>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10E7-470C-BC3C-370A9EE3E16A}"/>
                </c:ext>
              </c:extLst>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10E7-470C-BC3C-370A9EE3E16A}"/>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10E7-470C-BC3C-370A9EE3E16A}"/>
                </c:ext>
              </c:extLst>
            </c:dLbl>
            <c:dLbl>
              <c:idx val="7"/>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F-10E7-470C-BC3C-370A9EE3E16A}"/>
                </c:ext>
              </c:extLst>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0.313</c:v>
                </c:pt>
                <c:pt idx="1">
                  <c:v>0.35799999999999998</c:v>
                </c:pt>
                <c:pt idx="2">
                  <c:v>0.442</c:v>
                </c:pt>
                <c:pt idx="3">
                  <c:v>0.42699999999999999</c:v>
                </c:pt>
                <c:pt idx="4">
                  <c:v>0.45600000000000002</c:v>
                </c:pt>
                <c:pt idx="5">
                  <c:v>0.41099999999999998</c:v>
                </c:pt>
                <c:pt idx="6">
                  <c:v>0.36099999999999999</c:v>
                </c:pt>
                <c:pt idx="7">
                  <c:v>0.36399999999999999</c:v>
                </c:pt>
              </c:numCache>
            </c:numRef>
          </c:val>
          <c:extLst>
            <c:ext xmlns:c16="http://schemas.microsoft.com/office/drawing/2014/chart" uri="{C3380CC4-5D6E-409C-BE32-E72D297353CC}">
              <c16:uniqueId val="{00000014-10E7-470C-BC3C-370A9EE3E16A}"/>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10E7-470C-BC3C-370A9EE3E16A}"/>
              </c:ext>
            </c:extLst>
          </c:dPt>
          <c:dPt>
            <c:idx val="1"/>
            <c:invertIfNegative val="0"/>
            <c:bubble3D val="0"/>
            <c:extLst>
              <c:ext xmlns:c16="http://schemas.microsoft.com/office/drawing/2014/chart" uri="{C3380CC4-5D6E-409C-BE32-E72D297353CC}">
                <c16:uniqueId val="{00000018-10E7-470C-BC3C-370A9EE3E16A}"/>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10E7-470C-BC3C-370A9EE3E16A}"/>
              </c:ext>
            </c:extLst>
          </c:dPt>
          <c:dPt>
            <c:idx val="3"/>
            <c:invertIfNegative val="0"/>
            <c:bubble3D val="0"/>
            <c:extLst>
              <c:ext xmlns:c16="http://schemas.microsoft.com/office/drawing/2014/chart" uri="{C3380CC4-5D6E-409C-BE32-E72D297353CC}">
                <c16:uniqueId val="{0000001C-10E7-470C-BC3C-370A9EE3E16A}"/>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10E7-470C-BC3C-370A9EE3E16A}"/>
              </c:ext>
            </c:extLst>
          </c:dPt>
          <c:dPt>
            <c:idx val="5"/>
            <c:invertIfNegative val="0"/>
            <c:bubble3D val="0"/>
            <c:extLst>
              <c:ext xmlns:c16="http://schemas.microsoft.com/office/drawing/2014/chart" uri="{C3380CC4-5D6E-409C-BE32-E72D297353CC}">
                <c16:uniqueId val="{00000020-10E7-470C-BC3C-370A9EE3E16A}"/>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22-10E7-470C-BC3C-370A9EE3E16A}"/>
              </c:ext>
            </c:extLst>
          </c:dPt>
          <c:dPt>
            <c:idx val="7"/>
            <c:invertIfNegative val="0"/>
            <c:bubble3D val="0"/>
            <c:extLst>
              <c:ext xmlns:c16="http://schemas.microsoft.com/office/drawing/2014/chart" uri="{C3380CC4-5D6E-409C-BE32-E72D297353CC}">
                <c16:uniqueId val="{00000024-10E7-470C-BC3C-370A9EE3E16A}"/>
              </c:ext>
            </c:extLst>
          </c:dPt>
          <c:dPt>
            <c:idx val="8"/>
            <c:invertIfNegative val="0"/>
            <c:bubble3D val="0"/>
            <c:extLst>
              <c:ext xmlns:c16="http://schemas.microsoft.com/office/drawing/2014/chart" uri="{C3380CC4-5D6E-409C-BE32-E72D297353CC}">
                <c16:uniqueId val="{00000026-10E7-470C-BC3C-370A9EE3E16A}"/>
              </c:ext>
            </c:extLst>
          </c:dPt>
          <c:dPt>
            <c:idx val="9"/>
            <c:invertIfNegative val="0"/>
            <c:bubble3D val="0"/>
            <c:extLst>
              <c:ext xmlns:c16="http://schemas.microsoft.com/office/drawing/2014/chart" uri="{C3380CC4-5D6E-409C-BE32-E72D297353CC}">
                <c16:uniqueId val="{00000028-10E7-470C-BC3C-370A9EE3E16A}"/>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0.65300000000000002</c:v>
                </c:pt>
                <c:pt idx="1">
                  <c:v>0.58299999999999996</c:v>
                </c:pt>
                <c:pt idx="2">
                  <c:v>0.311</c:v>
                </c:pt>
                <c:pt idx="3">
                  <c:v>0.32600000000000001</c:v>
                </c:pt>
                <c:pt idx="4">
                  <c:v>0.30499999999999999</c:v>
                </c:pt>
                <c:pt idx="5">
                  <c:v>0.28199999999999997</c:v>
                </c:pt>
                <c:pt idx="6">
                  <c:v>0.54400000000000004</c:v>
                </c:pt>
                <c:pt idx="7">
                  <c:v>0.501</c:v>
                </c:pt>
              </c:numCache>
            </c:numRef>
          </c:val>
          <c:extLst>
            <c:ext xmlns:c16="http://schemas.microsoft.com/office/drawing/2014/chart" uri="{C3380CC4-5D6E-409C-BE32-E72D297353CC}">
              <c16:uniqueId val="{00000029-10E7-470C-BC3C-370A9EE3E16A}"/>
            </c:ext>
          </c:extLst>
        </c:ser>
        <c:dLbls>
          <c:showLegendKey val="0"/>
          <c:showVal val="0"/>
          <c:showCatName val="0"/>
          <c:showSerName val="0"/>
          <c:showPercent val="0"/>
          <c:showBubbleSize val="0"/>
        </c:dLbls>
        <c:gapWidth val="74"/>
        <c:overlap val="100"/>
        <c:axId val="103841280"/>
        <c:axId val="83230720"/>
      </c:barChart>
      <c:catAx>
        <c:axId val="103841280"/>
        <c:scaling>
          <c:orientation val="minMax"/>
        </c:scaling>
        <c:delete val="0"/>
        <c:axPos val="b"/>
        <c:majorGridlines/>
        <c:numFmt formatCode="General" sourceLinked="0"/>
        <c:majorTickMark val="none"/>
        <c:minorTickMark val="none"/>
        <c:tickLblPos val="none"/>
        <c:spPr>
          <a:ln>
            <a:solidFill>
              <a:schemeClr val="tx2"/>
            </a:solidFill>
          </a:ln>
        </c:spPr>
        <c:crossAx val="83230720"/>
        <c:crosses val="autoZero"/>
        <c:auto val="1"/>
        <c:lblAlgn val="ctr"/>
        <c:lblOffset val="100"/>
        <c:tickLblSkip val="2"/>
        <c:tickMarkSkip val="2"/>
        <c:noMultiLvlLbl val="0"/>
      </c:catAx>
      <c:valAx>
        <c:axId val="8323072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38412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E289-4558-960E-FA66C91B527F}"/>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E289-4558-960E-FA66C91B527F}"/>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E289-4558-960E-FA66C91B527F}"/>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E289-4558-960E-FA66C91B527F}"/>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E289-4558-960E-FA66C91B527F}"/>
              </c:ext>
            </c:extLst>
          </c:dPt>
          <c:dPt>
            <c:idx val="5"/>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B-E289-4558-960E-FA66C91B527F}"/>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E289-4558-960E-FA66C91B527F}"/>
              </c:ext>
            </c:extLst>
          </c:dPt>
          <c:dPt>
            <c:idx val="7"/>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F-E289-4558-960E-FA66C91B527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E289-4558-960E-FA66C91B527F}"/>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E289-4558-960E-FA66C91B527F}"/>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E289-4558-960E-FA66C91B527F}"/>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E289-4558-960E-FA66C91B527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0.25</c:v>
                </c:pt>
                <c:pt idx="1">
                  <c:v>0.28899999999999998</c:v>
                </c:pt>
                <c:pt idx="2">
                  <c:v>0.29399999999999998</c:v>
                </c:pt>
                <c:pt idx="3">
                  <c:v>0.34499999999999997</c:v>
                </c:pt>
                <c:pt idx="4">
                  <c:v>0.215</c:v>
                </c:pt>
                <c:pt idx="5">
                  <c:v>0.19500000000000001</c:v>
                </c:pt>
                <c:pt idx="6">
                  <c:v>0.18</c:v>
                </c:pt>
                <c:pt idx="7">
                  <c:v>0.17399999999999999</c:v>
                </c:pt>
              </c:numCache>
            </c:numRef>
          </c:val>
          <c:extLst>
            <c:ext xmlns:c16="http://schemas.microsoft.com/office/drawing/2014/chart" uri="{C3380CC4-5D6E-409C-BE32-E72D297353CC}">
              <c16:uniqueId val="{00000010-E289-4558-960E-FA66C91B527F}"/>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E289-4558-960E-FA66C91B527F}"/>
              </c:ext>
            </c:extLst>
          </c:dPt>
          <c:dPt>
            <c:idx val="1"/>
            <c:invertIfNegative val="0"/>
            <c:bubble3D val="0"/>
            <c:extLst>
              <c:ext xmlns:c16="http://schemas.microsoft.com/office/drawing/2014/chart" uri="{C3380CC4-5D6E-409C-BE32-E72D297353CC}">
                <c16:uniqueId val="{00000014-E289-4558-960E-FA66C91B527F}"/>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E289-4558-960E-FA66C91B527F}"/>
              </c:ext>
            </c:extLst>
          </c:dPt>
          <c:dPt>
            <c:idx val="3"/>
            <c:invertIfNegative val="0"/>
            <c:bubble3D val="0"/>
            <c:extLst>
              <c:ext xmlns:c16="http://schemas.microsoft.com/office/drawing/2014/chart" uri="{C3380CC4-5D6E-409C-BE32-E72D297353CC}">
                <c16:uniqueId val="{00000018-E289-4558-960E-FA66C91B527F}"/>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E289-4558-960E-FA66C91B527F}"/>
              </c:ext>
            </c:extLst>
          </c:dPt>
          <c:dPt>
            <c:idx val="5"/>
            <c:invertIfNegative val="0"/>
            <c:bubble3D val="0"/>
            <c:extLst>
              <c:ext xmlns:c16="http://schemas.microsoft.com/office/drawing/2014/chart" uri="{C3380CC4-5D6E-409C-BE32-E72D297353CC}">
                <c16:uniqueId val="{0000001C-E289-4558-960E-FA66C91B527F}"/>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E289-4558-960E-FA66C91B527F}"/>
              </c:ext>
            </c:extLst>
          </c:dPt>
          <c:dPt>
            <c:idx val="7"/>
            <c:invertIfNegative val="0"/>
            <c:bubble3D val="0"/>
            <c:extLst>
              <c:ext xmlns:c16="http://schemas.microsoft.com/office/drawing/2014/chart" uri="{C3380CC4-5D6E-409C-BE32-E72D297353CC}">
                <c16:uniqueId val="{00000020-E289-4558-960E-FA66C91B527F}"/>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0.61299999999999999</c:v>
                </c:pt>
                <c:pt idx="1">
                  <c:v>0.46200000000000002</c:v>
                </c:pt>
                <c:pt idx="2">
                  <c:v>0.623</c:v>
                </c:pt>
                <c:pt idx="3">
                  <c:v>0.51900000000000002</c:v>
                </c:pt>
                <c:pt idx="4">
                  <c:v>0.123</c:v>
                </c:pt>
                <c:pt idx="5">
                  <c:v>0.124</c:v>
                </c:pt>
                <c:pt idx="6">
                  <c:v>0.154</c:v>
                </c:pt>
                <c:pt idx="7">
                  <c:v>0.16600000000000001</c:v>
                </c:pt>
              </c:numCache>
            </c:numRef>
          </c:val>
          <c:extLst>
            <c:ext xmlns:c16="http://schemas.microsoft.com/office/drawing/2014/chart" uri="{C3380CC4-5D6E-409C-BE32-E72D297353CC}">
              <c16:uniqueId val="{00000021-E289-4558-960E-FA66C91B527F}"/>
            </c:ext>
          </c:extLst>
        </c:ser>
        <c:dLbls>
          <c:showLegendKey val="0"/>
          <c:showVal val="0"/>
          <c:showCatName val="0"/>
          <c:showSerName val="0"/>
          <c:showPercent val="0"/>
          <c:showBubbleSize val="0"/>
        </c:dLbls>
        <c:gapWidth val="74"/>
        <c:overlap val="100"/>
        <c:axId val="104707584"/>
        <c:axId val="83231872"/>
      </c:barChart>
      <c:catAx>
        <c:axId val="10470758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83231872"/>
        <c:crosses val="autoZero"/>
        <c:auto val="1"/>
        <c:lblAlgn val="ctr"/>
        <c:lblOffset val="100"/>
        <c:tickLblSkip val="2"/>
        <c:tickMarkSkip val="2"/>
        <c:noMultiLvlLbl val="0"/>
      </c:catAx>
      <c:valAx>
        <c:axId val="83231872"/>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470758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94D8-47F8-BC60-19FF92F11596}"/>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94D8-47F8-BC60-19FF92F11596}"/>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94D8-47F8-BC60-19FF92F11596}"/>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94D8-47F8-BC60-19FF92F11596}"/>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94D8-47F8-BC60-19FF92F11596}"/>
              </c:ext>
            </c:extLst>
          </c:dPt>
          <c:dPt>
            <c:idx val="5"/>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B-94D8-47F8-BC60-19FF92F11596}"/>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94D8-47F8-BC60-19FF92F11596}"/>
              </c:ext>
            </c:extLst>
          </c:dPt>
          <c:dPt>
            <c:idx val="7"/>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F-94D8-47F8-BC60-19FF92F11596}"/>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94D8-47F8-BC60-19FF92F11596}"/>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94D8-47F8-BC60-19FF92F11596}"/>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94D8-47F8-BC60-19FF92F11596}"/>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94D8-47F8-BC60-19FF92F11596}"/>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0.42399999999999999</c:v>
                </c:pt>
                <c:pt idx="1">
                  <c:v>0.39800000000000002</c:v>
                </c:pt>
                <c:pt idx="2">
                  <c:v>0.32500000000000001</c:v>
                </c:pt>
                <c:pt idx="3">
                  <c:v>0.318</c:v>
                </c:pt>
                <c:pt idx="4">
                  <c:v>0.29099999999999998</c:v>
                </c:pt>
                <c:pt idx="5">
                  <c:v>0.376</c:v>
                </c:pt>
                <c:pt idx="6">
                  <c:v>0.39600000000000002</c:v>
                </c:pt>
                <c:pt idx="7">
                  <c:v>0.34100000000000003</c:v>
                </c:pt>
              </c:numCache>
            </c:numRef>
          </c:val>
          <c:extLst>
            <c:ext xmlns:c16="http://schemas.microsoft.com/office/drawing/2014/chart" uri="{C3380CC4-5D6E-409C-BE32-E72D297353CC}">
              <c16:uniqueId val="{00000010-94D8-47F8-BC60-19FF92F11596}"/>
            </c:ext>
          </c:extLst>
        </c:ser>
        <c:ser>
          <c:idx val="1"/>
          <c:order val="1"/>
          <c:tx>
            <c:strRef>
              <c:f>Sheet1!$D$1</c:f>
              <c:strCache>
                <c:ptCount val="1"/>
                <c:pt idx="0">
                  <c:v>Very Important</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12-94D8-47F8-BC60-19FF92F11596}"/>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94D8-47F8-BC60-19FF92F11596}"/>
              </c:ext>
            </c:extLst>
          </c:dPt>
          <c:dPt>
            <c:idx val="2"/>
            <c:invertIfNegative val="0"/>
            <c:bubble3D val="0"/>
            <c:extLst>
              <c:ext xmlns:c16="http://schemas.microsoft.com/office/drawing/2014/chart" uri="{C3380CC4-5D6E-409C-BE32-E72D297353CC}">
                <c16:uniqueId val="{00000016-94D8-47F8-BC60-19FF92F11596}"/>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94D8-47F8-BC60-19FF92F11596}"/>
              </c:ext>
            </c:extLst>
          </c:dPt>
          <c:dPt>
            <c:idx val="4"/>
            <c:invertIfNegative val="0"/>
            <c:bubble3D val="0"/>
            <c:extLst>
              <c:ext xmlns:c16="http://schemas.microsoft.com/office/drawing/2014/chart" uri="{C3380CC4-5D6E-409C-BE32-E72D297353CC}">
                <c16:uniqueId val="{0000001A-94D8-47F8-BC60-19FF92F11596}"/>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C-94D8-47F8-BC60-19FF92F11596}"/>
              </c:ext>
            </c:extLst>
          </c:dPt>
          <c:dPt>
            <c:idx val="6"/>
            <c:invertIfNegative val="0"/>
            <c:bubble3D val="0"/>
            <c:extLst>
              <c:ext xmlns:c16="http://schemas.microsoft.com/office/drawing/2014/chart" uri="{C3380CC4-5D6E-409C-BE32-E72D297353CC}">
                <c16:uniqueId val="{0000001E-94D8-47F8-BC60-19FF92F11596}"/>
              </c:ext>
            </c:extLst>
          </c:dPt>
          <c:dPt>
            <c:idx val="7"/>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20-94D8-47F8-BC60-19FF92F11596}"/>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0.188</c:v>
                </c:pt>
                <c:pt idx="1">
                  <c:v>0.187</c:v>
                </c:pt>
                <c:pt idx="2">
                  <c:v>0.38800000000000001</c:v>
                </c:pt>
                <c:pt idx="3">
                  <c:v>0.27100000000000002</c:v>
                </c:pt>
                <c:pt idx="4">
                  <c:v>9.1999999999999998E-2</c:v>
                </c:pt>
                <c:pt idx="5">
                  <c:v>0.152</c:v>
                </c:pt>
                <c:pt idx="6">
                  <c:v>0.372</c:v>
                </c:pt>
                <c:pt idx="7">
                  <c:v>0.42299999999999999</c:v>
                </c:pt>
              </c:numCache>
            </c:numRef>
          </c:val>
          <c:extLst>
            <c:ext xmlns:c16="http://schemas.microsoft.com/office/drawing/2014/chart" uri="{C3380CC4-5D6E-409C-BE32-E72D297353CC}">
              <c16:uniqueId val="{00000021-94D8-47F8-BC60-19FF92F11596}"/>
            </c:ext>
          </c:extLst>
        </c:ser>
        <c:dLbls>
          <c:showLegendKey val="0"/>
          <c:showVal val="0"/>
          <c:showCatName val="0"/>
          <c:showSerName val="0"/>
          <c:showPercent val="0"/>
          <c:showBubbleSize val="0"/>
        </c:dLbls>
        <c:gapWidth val="74"/>
        <c:overlap val="100"/>
        <c:axId val="101302272"/>
        <c:axId val="83233600"/>
      </c:barChart>
      <c:catAx>
        <c:axId val="101302272"/>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83233600"/>
        <c:crosses val="autoZero"/>
        <c:auto val="1"/>
        <c:lblAlgn val="ctr"/>
        <c:lblOffset val="100"/>
        <c:tickLblSkip val="2"/>
        <c:tickMarkSkip val="2"/>
        <c:noMultiLvlLbl val="0"/>
      </c:catAx>
      <c:valAx>
        <c:axId val="832336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130227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chemeClr val="bg2"/>
            </a:solidFill>
            <a:ln w="3175">
              <a:solidFill>
                <a:srgbClr val="7680AC">
                  <a:alpha val="49804"/>
                </a:srgbClr>
              </a:solidFill>
            </a:ln>
          </c:spPr>
          <c:invertIfNegative val="0"/>
          <c:dPt>
            <c:idx val="1"/>
            <c:invertIfNegative val="0"/>
            <c:bubble3D val="0"/>
            <c:spPr>
              <a:solidFill>
                <a:schemeClr val="bg2"/>
              </a:solidFill>
              <a:ln w="3175">
                <a:solidFill>
                  <a:schemeClr val="bg2"/>
                </a:solidFill>
              </a:ln>
            </c:spPr>
            <c:extLst>
              <c:ext xmlns:c16="http://schemas.microsoft.com/office/drawing/2014/chart" uri="{C3380CC4-5D6E-409C-BE32-E72D297353CC}">
                <c16:uniqueId val="{00000001-0DF9-484E-AE04-AB3269E2D0C6}"/>
              </c:ext>
            </c:extLst>
          </c:dPt>
          <c:dLbls>
            <c:spPr>
              <a:noFill/>
              <a:ln>
                <a:noFill/>
              </a:ln>
              <a:effectLst/>
            </c:spPr>
            <c:txPr>
              <a:bodyPr/>
              <a:lstStyle/>
              <a:p>
                <a:pPr>
                  <a:defRPr sz="110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0.40100000000000002</c:v>
                </c:pt>
                <c:pt idx="1">
                  <c:v>0.69699999999999995</c:v>
                </c:pt>
                <c:pt idx="2">
                  <c:v>0.58899999999999997</c:v>
                </c:pt>
                <c:pt idx="3">
                  <c:v>0.67200000000000004</c:v>
                </c:pt>
              </c:numCache>
            </c:numRef>
          </c:val>
          <c:extLst>
            <c:ext xmlns:c16="http://schemas.microsoft.com/office/drawing/2014/chart" uri="{C3380CC4-5D6E-409C-BE32-E72D297353CC}">
              <c16:uniqueId val="{00000000-264B-47C7-B80F-429011201A39}"/>
            </c:ext>
          </c:extLst>
        </c:ser>
        <c:ser>
          <c:idx val="2"/>
          <c:order val="1"/>
          <c:tx>
            <c:strRef>
              <c:f>Sheet1!$B$1</c:f>
              <c:strCache>
                <c:ptCount val="1"/>
                <c:pt idx="0">
                  <c:v>Your Institution</c:v>
                </c:pt>
              </c:strCache>
            </c:strRef>
          </c:tx>
          <c:spPr>
            <a:solidFill>
              <a:schemeClr val="accent1"/>
            </a:solidFill>
            <a:ln w="9525">
              <a:solidFill>
                <a:schemeClr val="bg2"/>
              </a:solidFill>
            </a:ln>
          </c:spPr>
          <c:invertIfNegative val="0"/>
          <c:dPt>
            <c:idx val="3"/>
            <c:invertIfNegative val="0"/>
            <c:bubble3D val="0"/>
            <c:extLst>
              <c:ext xmlns:c16="http://schemas.microsoft.com/office/drawing/2014/chart" uri="{C3380CC4-5D6E-409C-BE32-E72D297353CC}">
                <c16:uniqueId val="{00000000-032A-40B3-9BA1-D6D3B0DB2CAA}"/>
              </c:ext>
            </c:extLst>
          </c:dPt>
          <c:dLbls>
            <c:spPr>
              <a:noFill/>
              <a:ln>
                <a:noFill/>
              </a:ln>
              <a:effectLst/>
            </c:spPr>
            <c:txPr>
              <a:bodyPr/>
              <a:lstStyle/>
              <a:p>
                <a:pPr>
                  <a:defRPr sz="1100">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0.40799999999999997</c:v>
                </c:pt>
                <c:pt idx="1">
                  <c:v>0.69399999999999995</c:v>
                </c:pt>
                <c:pt idx="2">
                  <c:v>0.57999999999999996</c:v>
                </c:pt>
                <c:pt idx="3">
                  <c:v>0.61599999999999999</c:v>
                </c:pt>
              </c:numCache>
            </c:numRef>
          </c:val>
          <c:extLst>
            <c:ext xmlns:c16="http://schemas.microsoft.com/office/drawing/2014/chart" uri="{C3380CC4-5D6E-409C-BE32-E72D297353CC}">
              <c16:uniqueId val="{00000001-264B-47C7-B80F-429011201A39}"/>
            </c:ext>
          </c:extLst>
        </c:ser>
        <c:dLbls>
          <c:showLegendKey val="0"/>
          <c:showVal val="0"/>
          <c:showCatName val="0"/>
          <c:showSerName val="0"/>
          <c:showPercent val="0"/>
          <c:showBubbleSize val="0"/>
        </c:dLbls>
        <c:gapWidth val="75"/>
        <c:overlap val="-25"/>
        <c:axId val="101322240"/>
        <c:axId val="83237056"/>
      </c:barChart>
      <c:catAx>
        <c:axId val="101322240"/>
        <c:scaling>
          <c:orientation val="minMax"/>
        </c:scaling>
        <c:delete val="0"/>
        <c:axPos val="l"/>
        <c:majorGridlines>
          <c:spPr>
            <a:ln>
              <a:solidFill>
                <a:schemeClr val="tx2"/>
              </a:solidFill>
            </a:ln>
          </c:spPr>
        </c:majorGridlines>
        <c:numFmt formatCode="General" sourceLinked="1"/>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83237056"/>
        <c:crosses val="autoZero"/>
        <c:auto val="1"/>
        <c:lblAlgn val="ctr"/>
        <c:lblOffset val="100"/>
        <c:tickLblSkip val="1"/>
        <c:tickMarkSkip val="1"/>
        <c:noMultiLvlLbl val="0"/>
      </c:catAx>
      <c:valAx>
        <c:axId val="83237056"/>
        <c:scaling>
          <c:orientation val="minMax"/>
          <c:max val="1"/>
          <c:min val="0"/>
        </c:scaling>
        <c:delete val="0"/>
        <c:axPos val="b"/>
        <c:numFmt formatCode="0%" sourceLinked="0"/>
        <c:majorTickMark val="none"/>
        <c:minorTickMark val="none"/>
        <c:tickLblPos val="nextTo"/>
        <c:spPr>
          <a:ln w="9525">
            <a:solidFill>
              <a:schemeClr val="tx2"/>
            </a:solidFill>
          </a:ln>
        </c:spPr>
        <c:txPr>
          <a:bodyPr rot="0" vert="horz"/>
          <a:lstStyle/>
          <a:p>
            <a:pPr>
              <a:defRPr sz="1400" b="1" baseline="0">
                <a:solidFill>
                  <a:srgbClr val="202945"/>
                </a:solidFill>
              </a:defRPr>
            </a:pPr>
            <a:endParaRPr lang="en-US"/>
          </a:p>
        </c:txPr>
        <c:crossAx val="101322240"/>
        <c:crosses val="autoZero"/>
        <c:crossBetween val="between"/>
        <c:majorUnit val="0.1"/>
        <c:minorUnit val="0.04"/>
      </c:valAx>
      <c:spPr>
        <a:noFill/>
        <a:ln w="24366">
          <a:noFill/>
        </a:ln>
      </c:spPr>
    </c:plotArea>
    <c:legend>
      <c:legendPos val="b"/>
      <c:layout/>
      <c:overlay val="0"/>
      <c:txPr>
        <a:bodyPr/>
        <a:lstStyle/>
        <a:p>
          <a:pPr>
            <a:defRPr sz="1200" b="0" baseline="0">
              <a:solidFill>
                <a:srgbClr val="202945"/>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1.0999999999999999E-2</c:v>
                </c:pt>
                <c:pt idx="1">
                  <c:v>0.125</c:v>
                </c:pt>
                <c:pt idx="2">
                  <c:v>0.29599999999999999</c:v>
                </c:pt>
                <c:pt idx="3">
                  <c:v>0.36499999999999999</c:v>
                </c:pt>
                <c:pt idx="4">
                  <c:v>0.67600000000000005</c:v>
                </c:pt>
              </c:numCache>
            </c:numRef>
          </c:val>
          <c:extLst>
            <c:ext xmlns:c16="http://schemas.microsoft.com/office/drawing/2014/chart" uri="{C3380CC4-5D6E-409C-BE32-E72D297353CC}">
              <c16:uniqueId val="{00000000-207A-418D-9431-E072C429FD67}"/>
            </c:ext>
          </c:extLst>
        </c:ser>
        <c:ser>
          <c:idx val="1"/>
          <c:order val="1"/>
          <c:tx>
            <c:strRef>
              <c:f>Sheet1!$C$1</c:f>
              <c:strCache>
                <c:ptCount val="1"/>
                <c:pt idx="0">
                  <c:v>Comparison Group</c:v>
                </c:pt>
              </c:strCache>
            </c:strRef>
          </c:tx>
          <c:spPr>
            <a:solidFill>
              <a:schemeClr val="bg2"/>
            </a:solidFill>
            <a:ln w="3175">
              <a:solidFill>
                <a:srgbClr val="7680AC">
                  <a:alpha val="49804"/>
                </a:srgbClr>
              </a:solidFill>
            </a:ln>
          </c:spPr>
          <c:invertIfNegative val="0"/>
          <c:dLbls>
            <c:numFmt formatCode="0.0%" sourceLinked="0"/>
            <c:spPr>
              <a:noFill/>
              <a:ln>
                <a:noFill/>
              </a:ln>
              <a:effectLst/>
            </c:spPr>
            <c:txPr>
              <a:bodyPr/>
              <a:lstStyle/>
              <a:p>
                <a:pPr>
                  <a:defRPr sz="12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2.1999999999999999E-2</c:v>
                </c:pt>
                <c:pt idx="1">
                  <c:v>0.13800000000000001</c:v>
                </c:pt>
                <c:pt idx="2">
                  <c:v>0.318</c:v>
                </c:pt>
                <c:pt idx="3">
                  <c:v>0.32300000000000001</c:v>
                </c:pt>
                <c:pt idx="4">
                  <c:v>0.54700000000000004</c:v>
                </c:pt>
              </c:numCache>
            </c:numRef>
          </c:val>
          <c:extLst>
            <c:ext xmlns:c16="http://schemas.microsoft.com/office/drawing/2014/chart" uri="{C3380CC4-5D6E-409C-BE32-E72D297353CC}">
              <c16:uniqueId val="{00000001-207A-418D-9431-E072C429FD67}"/>
            </c:ext>
          </c:extLst>
        </c:ser>
        <c:dLbls>
          <c:showLegendKey val="0"/>
          <c:showVal val="1"/>
          <c:showCatName val="0"/>
          <c:showSerName val="0"/>
          <c:showPercent val="0"/>
          <c:showBubbleSize val="0"/>
        </c:dLbls>
        <c:gapWidth val="75"/>
        <c:overlap val="-25"/>
        <c:axId val="104627712"/>
        <c:axId val="96451904"/>
      </c:barChart>
      <c:catAx>
        <c:axId val="104627712"/>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0" spc="50" baseline="0">
                <a:solidFill>
                  <a:srgbClr val="202945"/>
                </a:solidFill>
              </a:defRPr>
            </a:pPr>
            <a:endParaRPr lang="en-US"/>
          </a:p>
        </c:txPr>
        <c:crossAx val="96451904"/>
        <c:crosses val="autoZero"/>
        <c:auto val="1"/>
        <c:lblAlgn val="ctr"/>
        <c:lblOffset val="100"/>
        <c:noMultiLvlLbl val="0"/>
      </c:catAx>
      <c:valAx>
        <c:axId val="96451904"/>
        <c:scaling>
          <c:orientation val="minMax"/>
          <c:max val="1"/>
        </c:scaling>
        <c:delete val="0"/>
        <c:axPos val="l"/>
        <c:numFmt formatCode="0%" sourceLinked="0"/>
        <c:majorTickMark val="none"/>
        <c:minorTickMark val="none"/>
        <c:tickLblPos val="nextTo"/>
        <c:spPr>
          <a:ln w="9525">
            <a:solidFill>
              <a:schemeClr val="accent3"/>
            </a:solidFill>
          </a:ln>
        </c:spPr>
        <c:txPr>
          <a:bodyPr/>
          <a:lstStyle/>
          <a:p>
            <a:pPr>
              <a:defRPr sz="1400" b="1" baseline="0">
                <a:solidFill>
                  <a:srgbClr val="202945"/>
                </a:solidFill>
              </a:defRPr>
            </a:pPr>
            <a:endParaRPr lang="en-US"/>
          </a:p>
        </c:txPr>
        <c:crossAx val="104627712"/>
        <c:crosses val="autoZero"/>
        <c:crossBetween val="between"/>
      </c:valAx>
    </c:plotArea>
    <c:legend>
      <c:legendPos val="b"/>
      <c:layout>
        <c:manualLayout>
          <c:xMode val="edge"/>
          <c:yMode val="edge"/>
          <c:x val="0.172984300127622"/>
          <c:y val="0.942107768245387"/>
          <c:w val="0.35365740740740698"/>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Sheet1!$B$2:$B$4</c:f>
              <c:numCache>
                <c:formatCode>0.00%</c:formatCode>
                <c:ptCount val="3"/>
                <c:pt idx="0">
                  <c:v>0.35</c:v>
                </c:pt>
                <c:pt idx="1">
                  <c:v>0.56699999999999995</c:v>
                </c:pt>
                <c:pt idx="2">
                  <c:v>8.3000000000000004E-2</c:v>
                </c:pt>
              </c:numCache>
            </c:numRef>
          </c:val>
          <c:extLst>
            <c:ext xmlns:c16="http://schemas.microsoft.com/office/drawing/2014/chart" uri="{C3380CC4-5D6E-409C-BE32-E72D297353CC}">
              <c16:uniqueId val="{00000000-8272-4D4B-934F-CA4B3BD0235B}"/>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Sheet1!$C$2:$C$4</c:f>
              <c:numCache>
                <c:formatCode>0.00%</c:formatCode>
                <c:ptCount val="3"/>
                <c:pt idx="0">
                  <c:v>0.3</c:v>
                </c:pt>
                <c:pt idx="1">
                  <c:v>0.56100000000000005</c:v>
                </c:pt>
                <c:pt idx="2">
                  <c:v>0.14000000000000001</c:v>
                </c:pt>
              </c:numCache>
            </c:numRef>
          </c:val>
          <c:extLst>
            <c:ext xmlns:c16="http://schemas.microsoft.com/office/drawing/2014/chart" uri="{C3380CC4-5D6E-409C-BE32-E72D297353CC}">
              <c16:uniqueId val="{00000001-8272-4D4B-934F-CA4B3BD0235B}"/>
            </c:ext>
          </c:extLst>
        </c:ser>
        <c:dLbls>
          <c:showLegendKey val="0"/>
          <c:showVal val="1"/>
          <c:showCatName val="0"/>
          <c:showSerName val="0"/>
          <c:showPercent val="0"/>
          <c:showBubbleSize val="0"/>
        </c:dLbls>
        <c:gapWidth val="75"/>
        <c:overlap val="-25"/>
        <c:axId val="105367040"/>
        <c:axId val="104793792"/>
      </c:barChart>
      <c:catAx>
        <c:axId val="105367040"/>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1" baseline="0">
                <a:solidFill>
                  <a:srgbClr val="202945"/>
                </a:solidFill>
              </a:defRPr>
            </a:pPr>
            <a:endParaRPr lang="en-US"/>
          </a:p>
        </c:txPr>
        <c:crossAx val="104793792"/>
        <c:crosses val="autoZero"/>
        <c:auto val="1"/>
        <c:lblAlgn val="ctr"/>
        <c:lblOffset val="100"/>
        <c:noMultiLvlLbl val="0"/>
      </c:catAx>
      <c:valAx>
        <c:axId val="104793792"/>
        <c:scaling>
          <c:orientation val="minMax"/>
          <c:max val="1"/>
        </c:scaling>
        <c:delete val="0"/>
        <c:axPos val="l"/>
        <c:numFmt formatCode="0%" sourceLinked="0"/>
        <c:majorTickMark val="none"/>
        <c:minorTickMark val="none"/>
        <c:tickLblPos val="nextTo"/>
        <c:spPr>
          <a:ln w="9525">
            <a:solidFill>
              <a:schemeClr val="accent3"/>
            </a:solidFill>
          </a:ln>
        </c:spPr>
        <c:txPr>
          <a:bodyPr/>
          <a:lstStyle/>
          <a:p>
            <a:pPr>
              <a:defRPr sz="1400" b="1" baseline="0">
                <a:solidFill>
                  <a:srgbClr val="202945"/>
                </a:solidFill>
              </a:defRPr>
            </a:pPr>
            <a:endParaRPr lang="en-US"/>
          </a:p>
        </c:txPr>
        <c:crossAx val="105367040"/>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4940580344123701"/>
          <c:y val="0.93654958169291302"/>
          <c:w val="0.35365740740740698"/>
          <c:h val="5.04295849737533E-2"/>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516404199475105E-2"/>
          <c:y val="1.8486007910983E-2"/>
          <c:w val="0.91581692913385804"/>
          <c:h val="0.85507837048538005"/>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Sheet1!$B$2:$B$7</c:f>
              <c:numCache>
                <c:formatCode>0.00%</c:formatCode>
                <c:ptCount val="6"/>
                <c:pt idx="0">
                  <c:v>0.79300000000000004</c:v>
                </c:pt>
                <c:pt idx="1">
                  <c:v>0.26500000000000001</c:v>
                </c:pt>
                <c:pt idx="2">
                  <c:v>0.27300000000000002</c:v>
                </c:pt>
                <c:pt idx="3">
                  <c:v>0.16800000000000001</c:v>
                </c:pt>
                <c:pt idx="4">
                  <c:v>0.28899999999999998</c:v>
                </c:pt>
                <c:pt idx="5">
                  <c:v>4.5999999999999999E-2</c:v>
                </c:pt>
              </c:numCache>
            </c:numRef>
          </c:val>
          <c:extLst>
            <c:ext xmlns:c16="http://schemas.microsoft.com/office/drawing/2014/chart" uri="{C3380CC4-5D6E-409C-BE32-E72D297353CC}">
              <c16:uniqueId val="{00000000-E081-4AF9-AC4E-E98BB8D7E1CA}"/>
            </c:ext>
          </c:extLst>
        </c:ser>
        <c:ser>
          <c:idx val="1"/>
          <c:order val="1"/>
          <c:tx>
            <c:strRef>
              <c:f>Sheet1!$C$1</c:f>
              <c:strCache>
                <c:ptCount val="1"/>
                <c:pt idx="0">
                  <c:v>Comparison Group</c:v>
                </c:pt>
              </c:strCache>
            </c:strRef>
          </c:tx>
          <c:spPr>
            <a:solidFill>
              <a:schemeClr val="bg2"/>
            </a:solidFill>
            <a:ln w="317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Pre-Calculus/Trigonometry</c:v>
                </c:pt>
                <c:pt idx="1">
                  <c:v>Probability &amp; Statistics</c:v>
                </c:pt>
                <c:pt idx="2">
                  <c:v>Calculus</c:v>
                </c:pt>
                <c:pt idx="3">
                  <c:v>AP Probability &amp; Statistics</c:v>
                </c:pt>
                <c:pt idx="4">
                  <c:v>AP Calculus</c:v>
                </c:pt>
                <c:pt idx="5">
                  <c:v>AP Computer Science A</c:v>
                </c:pt>
              </c:strCache>
            </c:strRef>
          </c:cat>
          <c:val>
            <c:numRef>
              <c:f>Sheet1!$C$2:$C$7</c:f>
              <c:numCache>
                <c:formatCode>0.00%</c:formatCode>
                <c:ptCount val="6"/>
                <c:pt idx="0">
                  <c:v>0.77500000000000002</c:v>
                </c:pt>
                <c:pt idx="1">
                  <c:v>0.27400000000000002</c:v>
                </c:pt>
                <c:pt idx="2">
                  <c:v>0.25700000000000001</c:v>
                </c:pt>
                <c:pt idx="3">
                  <c:v>0.20100000000000001</c:v>
                </c:pt>
                <c:pt idx="4">
                  <c:v>0.28299999999999997</c:v>
                </c:pt>
                <c:pt idx="5">
                  <c:v>3.6999999999999998E-2</c:v>
                </c:pt>
              </c:numCache>
            </c:numRef>
          </c:val>
          <c:extLst>
            <c:ext xmlns:c16="http://schemas.microsoft.com/office/drawing/2014/chart" uri="{C3380CC4-5D6E-409C-BE32-E72D297353CC}">
              <c16:uniqueId val="{00000001-E081-4AF9-AC4E-E98BB8D7E1CA}"/>
            </c:ext>
          </c:extLst>
        </c:ser>
        <c:dLbls>
          <c:showLegendKey val="0"/>
          <c:showVal val="1"/>
          <c:showCatName val="0"/>
          <c:showSerName val="0"/>
          <c:showPercent val="0"/>
          <c:showBubbleSize val="0"/>
        </c:dLbls>
        <c:gapWidth val="75"/>
        <c:overlap val="-25"/>
        <c:axId val="97497088"/>
        <c:axId val="104796096"/>
      </c:barChart>
      <c:catAx>
        <c:axId val="97497088"/>
        <c:scaling>
          <c:orientation val="minMax"/>
        </c:scaling>
        <c:delete val="0"/>
        <c:axPos val="b"/>
        <c:majorGridlines/>
        <c:numFmt formatCode="General" sourceLinked="0"/>
        <c:majorTickMark val="none"/>
        <c:minorTickMark val="none"/>
        <c:tickLblPos val="nextTo"/>
        <c:spPr>
          <a:ln>
            <a:solidFill>
              <a:schemeClr val="tx2"/>
            </a:solidFill>
          </a:ln>
        </c:spPr>
        <c:txPr>
          <a:bodyPr rot="0" vert="horz"/>
          <a:lstStyle/>
          <a:p>
            <a:pPr>
              <a:defRPr sz="900" baseline="0">
                <a:solidFill>
                  <a:srgbClr val="202945"/>
                </a:solidFill>
              </a:defRPr>
            </a:pPr>
            <a:endParaRPr lang="en-US"/>
          </a:p>
        </c:txPr>
        <c:crossAx val="104796096"/>
        <c:crosses val="autoZero"/>
        <c:auto val="1"/>
        <c:lblAlgn val="ctr"/>
        <c:lblOffset val="100"/>
        <c:noMultiLvlLbl val="0"/>
      </c:catAx>
      <c:valAx>
        <c:axId val="104796096"/>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97497088"/>
        <c:crosses val="autoZero"/>
        <c:crossBetween val="between"/>
      </c:valAx>
    </c:plotArea>
    <c:legend>
      <c:legendPos val="b"/>
      <c:legendEntry>
        <c:idx val="0"/>
        <c:txPr>
          <a:bodyPr/>
          <a:lstStyle/>
          <a:p>
            <a:pPr>
              <a:defRPr sz="1200" b="1" baseline="0">
                <a:solidFill>
                  <a:srgbClr val="202945"/>
                </a:solidFill>
              </a:defRPr>
            </a:pPr>
            <a:endParaRPr lang="en-US"/>
          </a:p>
        </c:txPr>
      </c:legendEntry>
      <c:legendEntry>
        <c:idx val="1"/>
        <c:txPr>
          <a:bodyPr/>
          <a:lstStyle/>
          <a:p>
            <a:pPr>
              <a:defRPr sz="1200" b="1" baseline="0">
                <a:solidFill>
                  <a:srgbClr val="202945"/>
                </a:solidFill>
              </a:defRPr>
            </a:pPr>
            <a:endParaRPr lang="en-US"/>
          </a:p>
        </c:txPr>
      </c:legendEntry>
      <c:layout>
        <c:manualLayout>
          <c:xMode val="edge"/>
          <c:yMode val="edge"/>
          <c:x val="0.33561906925095902"/>
          <c:y val="0.93939064519920101"/>
          <c:w val="0.37438143549364028"/>
          <c:h val="4.8171543855525502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7597440"/>
        <c:axId val="104798400"/>
      </c:barChart>
      <c:catAx>
        <c:axId val="97597440"/>
        <c:scaling>
          <c:orientation val="minMax"/>
        </c:scaling>
        <c:delete val="0"/>
        <c:axPos val="l"/>
        <c:majorTickMark val="none"/>
        <c:minorTickMark val="none"/>
        <c:tickLblPos val="nextTo"/>
        <c:txPr>
          <a:bodyPr rot="0" vert="horz"/>
          <a:lstStyle/>
          <a:p>
            <a:pPr>
              <a:defRPr/>
            </a:pPr>
            <a:endParaRPr lang="en-US"/>
          </a:p>
        </c:txPr>
        <c:crossAx val="104798400"/>
        <c:crosses val="autoZero"/>
        <c:auto val="1"/>
        <c:lblAlgn val="ctr"/>
        <c:lblOffset val="100"/>
        <c:tickLblSkip val="1"/>
        <c:tickMarkSkip val="1"/>
        <c:noMultiLvlLbl val="0"/>
      </c:catAx>
      <c:valAx>
        <c:axId val="104798400"/>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7597440"/>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dk2" tx1="lt1" bg2="dk1" tx2="lt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Institution</c:v>
                </c:pt>
              </c:strCache>
            </c:strRef>
          </c:tx>
          <c:spPr>
            <a:solidFill>
              <a:schemeClr val="accent1"/>
            </a:solidFill>
            <a:ln>
              <a:solidFill>
                <a:schemeClr val="bg2"/>
              </a:solidFill>
            </a:ln>
          </c:spPr>
          <c:invertIfNegative val="0"/>
          <c:dPt>
            <c:idx val="0"/>
            <c:invertIfNegative val="0"/>
            <c:bubble3D val="0"/>
            <c:spPr>
              <a:solidFill>
                <a:srgbClr val="1F2A44">
                  <a:lumMod val="50000"/>
                  <a:lumOff val="50000"/>
                </a:srgbClr>
              </a:solidFill>
              <a:ln>
                <a:solidFill>
                  <a:schemeClr val="bg2"/>
                </a:solidFill>
              </a:ln>
            </c:spPr>
            <c:extLst>
              <c:ext xmlns:c16="http://schemas.microsoft.com/office/drawing/2014/chart" uri="{C3380CC4-5D6E-409C-BE32-E72D297353CC}">
                <c16:uniqueId val="{00000001-726C-440A-9449-AB8B2C5DC31A}"/>
              </c:ext>
            </c:extLst>
          </c:dPt>
          <c:dPt>
            <c:idx val="1"/>
            <c:invertIfNegative val="0"/>
            <c:bubble3D val="0"/>
            <c:spPr>
              <a:solidFill>
                <a:srgbClr val="1F2A44"/>
              </a:solidFill>
              <a:ln>
                <a:solidFill>
                  <a:schemeClr val="bg2"/>
                </a:solidFill>
              </a:ln>
            </c:spPr>
            <c:extLst>
              <c:ext xmlns:c16="http://schemas.microsoft.com/office/drawing/2014/chart" uri="{C3380CC4-5D6E-409C-BE32-E72D297353CC}">
                <c16:uniqueId val="{00000003-726C-440A-9449-AB8B2C5DC31A}"/>
              </c:ext>
            </c:extLst>
          </c:dPt>
          <c:dLbls>
            <c:spPr>
              <a:noFill/>
              <a:ln>
                <a:noFill/>
              </a:ln>
              <a:effectLst/>
            </c:spPr>
            <c:txPr>
              <a:bodyPr/>
              <a:lstStyle/>
              <a:p>
                <a:pPr>
                  <a:defRPr sz="1400" b="1"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Man</c:v>
                </c:pt>
                <c:pt idx="1">
                  <c:v>Woman</c:v>
                </c:pt>
                <c:pt idx="2">
                  <c:v>Trans Man</c:v>
                </c:pt>
                <c:pt idx="3">
                  <c:v>Trans Woman</c:v>
                </c:pt>
                <c:pt idx="4">
                  <c:v>Genderqueer *</c:v>
                </c:pt>
                <c:pt idx="5">
                  <c:v>Different Identity</c:v>
                </c:pt>
              </c:strCache>
            </c:strRef>
          </c:cat>
          <c:val>
            <c:numRef>
              <c:f>Sheet1!$B$2:$B$7</c:f>
              <c:numCache>
                <c:formatCode>0.0%</c:formatCode>
                <c:ptCount val="6"/>
                <c:pt idx="0">
                  <c:v>0.46600000000000003</c:v>
                </c:pt>
                <c:pt idx="1">
                  <c:v>0.52900000000000003</c:v>
                </c:pt>
                <c:pt idx="2">
                  <c:v>4.0000000000000001E-3</c:v>
                </c:pt>
                <c:pt idx="3">
                  <c:v>1E-3</c:v>
                </c:pt>
                <c:pt idx="4">
                  <c:v>0</c:v>
                </c:pt>
                <c:pt idx="5">
                  <c:v>0</c:v>
                </c:pt>
              </c:numCache>
            </c:numRef>
          </c:val>
          <c:extLst>
            <c:ext xmlns:c16="http://schemas.microsoft.com/office/drawing/2014/chart" uri="{C3380CC4-5D6E-409C-BE32-E72D297353CC}">
              <c16:uniqueId val="{00000004-726C-440A-9449-AB8B2C5DC31A}"/>
            </c:ext>
          </c:extLst>
        </c:ser>
        <c:dLbls>
          <c:showLegendKey val="0"/>
          <c:showVal val="0"/>
          <c:showCatName val="0"/>
          <c:showSerName val="0"/>
          <c:showPercent val="0"/>
          <c:showBubbleSize val="0"/>
        </c:dLbls>
        <c:gapWidth val="100"/>
        <c:axId val="34282496"/>
        <c:axId val="96415104"/>
      </c:barChart>
      <c:valAx>
        <c:axId val="96415104"/>
        <c:scaling>
          <c:orientation val="minMax"/>
        </c:scaling>
        <c:delete val="0"/>
        <c:axPos val="l"/>
        <c:majorGridlines/>
        <c:numFmt formatCode="0%" sourceLinked="0"/>
        <c:majorTickMark val="out"/>
        <c:minorTickMark val="none"/>
        <c:tickLblPos val="nextTo"/>
        <c:spPr>
          <a:ln>
            <a:solidFill>
              <a:srgbClr val="1F2A44"/>
            </a:solidFill>
          </a:ln>
        </c:spPr>
        <c:txPr>
          <a:bodyPr/>
          <a:lstStyle/>
          <a:p>
            <a:pPr>
              <a:defRPr>
                <a:solidFill>
                  <a:schemeClr val="bg1"/>
                </a:solidFill>
              </a:defRPr>
            </a:pPr>
            <a:endParaRPr lang="en-US"/>
          </a:p>
        </c:txPr>
        <c:crossAx val="34282496"/>
        <c:crosses val="autoZero"/>
        <c:crossBetween val="between"/>
      </c:valAx>
      <c:catAx>
        <c:axId val="34282496"/>
        <c:scaling>
          <c:orientation val="minMax"/>
        </c:scaling>
        <c:delete val="0"/>
        <c:axPos val="b"/>
        <c:numFmt formatCode="General" sourceLinked="0"/>
        <c:majorTickMark val="out"/>
        <c:minorTickMark val="none"/>
        <c:tickLblPos val="nextTo"/>
        <c:spPr>
          <a:ln>
            <a:solidFill>
              <a:srgbClr val="1F2A44"/>
            </a:solidFill>
          </a:ln>
        </c:spPr>
        <c:txPr>
          <a:bodyPr/>
          <a:lstStyle/>
          <a:p>
            <a:pPr>
              <a:defRPr sz="1400">
                <a:solidFill>
                  <a:schemeClr val="bg1"/>
                </a:solidFill>
              </a:defRPr>
            </a:pPr>
            <a:endParaRPr lang="en-US"/>
          </a:p>
        </c:txPr>
        <c:crossAx val="96415104"/>
        <c:crosses val="autoZero"/>
        <c:auto val="1"/>
        <c:lblAlgn val="ctr"/>
        <c:lblOffset val="100"/>
        <c:noMultiLvlLbl val="0"/>
      </c:catAx>
    </c:plotArea>
    <c:plotVisOnly val="1"/>
    <c:dispBlanksAs val="gap"/>
    <c:showDLblsOverMax val="0"/>
  </c:chart>
  <c:txPr>
    <a:bodyPr/>
    <a:lstStyle/>
    <a:p>
      <a:pPr>
        <a:defRPr sz="1800"/>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603"/>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Pt>
            <c:idx val="0"/>
            <c:invertIfNegative val="0"/>
            <c:bubble3D val="0"/>
            <c:spPr>
              <a:solidFill>
                <a:schemeClr val="accent1"/>
              </a:solidFill>
              <a:ln w="9525">
                <a:solidFill>
                  <a:schemeClr val="bg2"/>
                </a:solidFill>
              </a:ln>
            </c:spPr>
            <c:extLst>
              <c:ext xmlns:c16="http://schemas.microsoft.com/office/drawing/2014/chart" uri="{C3380CC4-5D6E-409C-BE32-E72D297353CC}">
                <c16:uniqueId val="{00000001-A093-47BC-9DC3-1E0E76024D76}"/>
              </c:ext>
            </c:extLst>
          </c:dPt>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48.61</c:v>
                </c:pt>
                <c:pt idx="1">
                  <c:v>49.11</c:v>
                </c:pt>
                <c:pt idx="2">
                  <c:v>48.25</c:v>
                </c:pt>
              </c:numCache>
            </c:numRef>
          </c:val>
          <c:extLst>
            <c:ext xmlns:c16="http://schemas.microsoft.com/office/drawing/2014/chart" uri="{C3380CC4-5D6E-409C-BE32-E72D297353CC}">
              <c16:uniqueId val="{00000000-1525-4B78-AE25-E2472B0D1C64}"/>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50.18</c:v>
                </c:pt>
                <c:pt idx="1">
                  <c:v>50.92</c:v>
                </c:pt>
                <c:pt idx="2">
                  <c:v>49.53</c:v>
                </c:pt>
              </c:numCache>
            </c:numRef>
          </c:val>
          <c:extLst>
            <c:ext xmlns:c16="http://schemas.microsoft.com/office/drawing/2014/chart" uri="{C3380CC4-5D6E-409C-BE32-E72D297353CC}">
              <c16:uniqueId val="{00000001-1525-4B78-AE25-E2472B0D1C64}"/>
            </c:ext>
          </c:extLst>
        </c:ser>
        <c:dLbls>
          <c:showLegendKey val="0"/>
          <c:showVal val="1"/>
          <c:showCatName val="0"/>
          <c:showSerName val="0"/>
          <c:showPercent val="0"/>
          <c:showBubbleSize val="0"/>
        </c:dLbls>
        <c:gapWidth val="50"/>
        <c:overlap val="-6"/>
        <c:axId val="97618944"/>
        <c:axId val="105488960"/>
      </c:barChart>
      <c:catAx>
        <c:axId val="97618944"/>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105488960"/>
        <c:crosses val="autoZero"/>
        <c:auto val="1"/>
        <c:lblAlgn val="ctr"/>
        <c:lblOffset val="100"/>
        <c:noMultiLvlLbl val="0"/>
      </c:catAx>
      <c:valAx>
        <c:axId val="105488960"/>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7618944"/>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7684992"/>
        <c:axId val="105491264"/>
      </c:barChart>
      <c:catAx>
        <c:axId val="97684992"/>
        <c:scaling>
          <c:orientation val="minMax"/>
        </c:scaling>
        <c:delete val="0"/>
        <c:axPos val="l"/>
        <c:majorTickMark val="none"/>
        <c:minorTickMark val="none"/>
        <c:tickLblPos val="nextTo"/>
        <c:txPr>
          <a:bodyPr rot="0" vert="horz"/>
          <a:lstStyle/>
          <a:p>
            <a:pPr>
              <a:defRPr/>
            </a:pPr>
            <a:endParaRPr lang="en-US"/>
          </a:p>
        </c:txPr>
        <c:crossAx val="105491264"/>
        <c:crosses val="autoZero"/>
        <c:auto val="1"/>
        <c:lblAlgn val="ctr"/>
        <c:lblOffset val="100"/>
        <c:tickLblSkip val="1"/>
        <c:tickMarkSkip val="1"/>
        <c:noMultiLvlLbl val="0"/>
      </c:catAx>
      <c:valAx>
        <c:axId val="10549126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7684992"/>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6.5770679874693094E-2"/>
          <c:w val="0.75043421916011099"/>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a:effectLst/>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49.58</c:v>
                </c:pt>
                <c:pt idx="1">
                  <c:v>49.33</c:v>
                </c:pt>
                <c:pt idx="2">
                  <c:v>49.75</c:v>
                </c:pt>
              </c:numCache>
            </c:numRef>
          </c:val>
          <c:extLst>
            <c:ext xmlns:c16="http://schemas.microsoft.com/office/drawing/2014/chart" uri="{C3380CC4-5D6E-409C-BE32-E72D297353CC}">
              <c16:uniqueId val="{00000000-B9CB-4CFD-AF85-2CA82C191D43}"/>
            </c:ext>
          </c:extLst>
        </c:ser>
        <c:ser>
          <c:idx val="1"/>
          <c:order val="1"/>
          <c:tx>
            <c:strRef>
              <c:f>Sheet1!$C$1</c:f>
              <c:strCache>
                <c:ptCount val="1"/>
                <c:pt idx="0">
                  <c:v>Comparison Group</c:v>
                </c:pt>
              </c:strCache>
            </c:strRef>
          </c:tx>
          <c:spPr>
            <a:solidFill>
              <a:schemeClr val="bg2"/>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51.07</c:v>
                </c:pt>
                <c:pt idx="1">
                  <c:v>51.17</c:v>
                </c:pt>
                <c:pt idx="2">
                  <c:v>50.99</c:v>
                </c:pt>
              </c:numCache>
            </c:numRef>
          </c:val>
          <c:extLst>
            <c:ext xmlns:c16="http://schemas.microsoft.com/office/drawing/2014/chart" uri="{C3380CC4-5D6E-409C-BE32-E72D297353CC}">
              <c16:uniqueId val="{00000001-B9CB-4CFD-AF85-2CA82C191D43}"/>
            </c:ext>
          </c:extLst>
        </c:ser>
        <c:dLbls>
          <c:showLegendKey val="0"/>
          <c:showVal val="1"/>
          <c:showCatName val="0"/>
          <c:showSerName val="0"/>
          <c:showPercent val="0"/>
          <c:showBubbleSize val="0"/>
        </c:dLbls>
        <c:gapWidth val="49"/>
        <c:overlap val="-6"/>
        <c:axId val="98068992"/>
        <c:axId val="105492992"/>
      </c:barChart>
      <c:catAx>
        <c:axId val="98068992"/>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105492992"/>
        <c:crosses val="autoZero"/>
        <c:auto val="1"/>
        <c:lblAlgn val="ctr"/>
        <c:lblOffset val="100"/>
        <c:noMultiLvlLbl val="0"/>
      </c:catAx>
      <c:valAx>
        <c:axId val="105492992"/>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8068992"/>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1" baseline="0">
              <a:solidFill>
                <a:srgbClr val="202945"/>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8093056"/>
        <c:axId val="97738752"/>
      </c:barChart>
      <c:catAx>
        <c:axId val="98093056"/>
        <c:scaling>
          <c:orientation val="minMax"/>
        </c:scaling>
        <c:delete val="0"/>
        <c:axPos val="l"/>
        <c:majorTickMark val="none"/>
        <c:minorTickMark val="none"/>
        <c:tickLblPos val="nextTo"/>
        <c:txPr>
          <a:bodyPr rot="0" vert="horz"/>
          <a:lstStyle/>
          <a:p>
            <a:pPr>
              <a:defRPr/>
            </a:pPr>
            <a:endParaRPr lang="en-US"/>
          </a:p>
        </c:txPr>
        <c:crossAx val="97738752"/>
        <c:crosses val="autoZero"/>
        <c:auto val="1"/>
        <c:lblAlgn val="ctr"/>
        <c:lblOffset val="100"/>
        <c:tickLblSkip val="1"/>
        <c:tickMarkSkip val="1"/>
        <c:noMultiLvlLbl val="0"/>
      </c:catAx>
      <c:valAx>
        <c:axId val="9773875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8093056"/>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95"/>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spPr>
              <a:noFill/>
              <a:ln>
                <a:noFill/>
              </a:ln>
              <a:effectLst/>
            </c:spPr>
            <c:txPr>
              <a:bodyPr/>
              <a:lstStyle/>
              <a:p>
                <a:pPr>
                  <a:defRPr sz="1200" b="1" baseline="0">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49.21</c:v>
                </c:pt>
                <c:pt idx="1">
                  <c:v>50.08</c:v>
                </c:pt>
                <c:pt idx="2">
                  <c:v>48.57</c:v>
                </c:pt>
              </c:numCache>
            </c:numRef>
          </c:val>
          <c:extLst>
            <c:ext xmlns:c16="http://schemas.microsoft.com/office/drawing/2014/chart" uri="{C3380CC4-5D6E-409C-BE32-E72D297353CC}">
              <c16:uniqueId val="{00000000-0719-4E6A-BC40-DA5504C300CC}"/>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50.77</c:v>
                </c:pt>
                <c:pt idx="1">
                  <c:v>52.03</c:v>
                </c:pt>
                <c:pt idx="2">
                  <c:v>49.65</c:v>
                </c:pt>
              </c:numCache>
            </c:numRef>
          </c:val>
          <c:extLst>
            <c:ext xmlns:c16="http://schemas.microsoft.com/office/drawing/2014/chart" uri="{C3380CC4-5D6E-409C-BE32-E72D297353CC}">
              <c16:uniqueId val="{00000001-0719-4E6A-BC40-DA5504C300CC}"/>
            </c:ext>
          </c:extLst>
        </c:ser>
        <c:dLbls>
          <c:showLegendKey val="0"/>
          <c:showVal val="1"/>
          <c:showCatName val="0"/>
          <c:showSerName val="0"/>
          <c:showPercent val="0"/>
          <c:showBubbleSize val="0"/>
        </c:dLbls>
        <c:gapWidth val="50"/>
        <c:overlap val="-6"/>
        <c:axId val="98171904"/>
        <c:axId val="105495296"/>
      </c:barChart>
      <c:catAx>
        <c:axId val="98171904"/>
        <c:scaling>
          <c:orientation val="minMax"/>
        </c:scaling>
        <c:delete val="0"/>
        <c:axPos val="b"/>
        <c:numFmt formatCode="General" sourceLinked="1"/>
        <c:majorTickMark val="none"/>
        <c:minorTickMark val="none"/>
        <c:tickLblPos val="nextTo"/>
        <c:spPr>
          <a:ln>
            <a:solidFill>
              <a:schemeClr val="tx2"/>
            </a:solidFill>
          </a:ln>
        </c:spPr>
        <c:txPr>
          <a:bodyPr/>
          <a:lstStyle/>
          <a:p>
            <a:pPr>
              <a:defRPr sz="1600" baseline="0">
                <a:solidFill>
                  <a:srgbClr val="202945"/>
                </a:solidFill>
              </a:defRPr>
            </a:pPr>
            <a:endParaRPr lang="en-US"/>
          </a:p>
        </c:txPr>
        <c:crossAx val="105495296"/>
        <c:crosses val="autoZero"/>
        <c:auto val="1"/>
        <c:lblAlgn val="ctr"/>
        <c:lblOffset val="100"/>
        <c:noMultiLvlLbl val="0"/>
      </c:catAx>
      <c:valAx>
        <c:axId val="105495296"/>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8171904"/>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layout/>
      <c:overlay val="0"/>
      <c:txPr>
        <a:bodyPr/>
        <a:lstStyle/>
        <a:p>
          <a:pPr>
            <a:defRPr sz="1200" b="0" baseline="0">
              <a:solidFill>
                <a:srgbClr val="202945"/>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100807E-2"/>
          <c:w val="0.56542022948082604"/>
          <c:h val="0.78623973983450102"/>
        </c:manualLayout>
      </c:layout>
      <c:barChart>
        <c:barDir val="col"/>
        <c:grouping val="clustered"/>
        <c:varyColors val="0"/>
        <c:ser>
          <c:idx val="2"/>
          <c:order val="0"/>
          <c:spPr>
            <a:solidFill>
              <a:schemeClr val="accent1"/>
            </a:solidFill>
            <a:ln w="9525">
              <a:solidFill>
                <a:schemeClr val="bg2"/>
              </a:solidFill>
            </a:ln>
          </c:spPr>
          <c:invertIfNegative val="0"/>
          <c:dLbls>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47.22</c:v>
                </c:pt>
                <c:pt idx="1">
                  <c:v>45.87</c:v>
                </c:pt>
                <c:pt idx="2">
                  <c:v>48.19</c:v>
                </c:pt>
              </c:numCache>
            </c:numRef>
          </c:val>
          <c:extLst>
            <c:ext xmlns:c16="http://schemas.microsoft.com/office/drawing/2014/chart" uri="{C3380CC4-5D6E-409C-BE32-E72D297353CC}">
              <c16:uniqueId val="{00000000-827A-4780-A075-29D7386F84BF}"/>
            </c:ext>
          </c:extLst>
        </c:ser>
        <c:ser>
          <c:idx val="0"/>
          <c:order val="1"/>
          <c:spPr>
            <a:solidFill>
              <a:schemeClr val="bg2"/>
            </a:solidFill>
            <a:ln w="9525">
              <a:solidFill>
                <a:schemeClr val="bg2"/>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49.9</c:v>
                </c:pt>
                <c:pt idx="1">
                  <c:v>48.7</c:v>
                </c:pt>
                <c:pt idx="2">
                  <c:v>50.98</c:v>
                </c:pt>
              </c:numCache>
            </c:numRef>
          </c:val>
          <c:extLst>
            <c:ext xmlns:c16="http://schemas.microsoft.com/office/drawing/2014/chart" uri="{C3380CC4-5D6E-409C-BE32-E72D297353CC}">
              <c16:uniqueId val="{00000001-827A-4780-A075-29D7386F84BF}"/>
            </c:ext>
          </c:extLst>
        </c:ser>
        <c:dLbls>
          <c:showLegendKey val="0"/>
          <c:showVal val="1"/>
          <c:showCatName val="0"/>
          <c:showSerName val="0"/>
          <c:showPercent val="0"/>
          <c:showBubbleSize val="0"/>
        </c:dLbls>
        <c:gapWidth val="50"/>
        <c:overlap val="-6"/>
        <c:axId val="105108992"/>
        <c:axId val="97742784"/>
      </c:barChart>
      <c:catAx>
        <c:axId val="105108992"/>
        <c:scaling>
          <c:orientation val="minMax"/>
        </c:scaling>
        <c:delete val="0"/>
        <c:axPos val="b"/>
        <c:numFmt formatCode="General" sourceLinked="1"/>
        <c:majorTickMark val="none"/>
        <c:minorTickMark val="none"/>
        <c:tickLblPos val="nextTo"/>
        <c:spPr>
          <a:ln>
            <a:solidFill>
              <a:schemeClr val="tx2"/>
            </a:solidFill>
          </a:ln>
        </c:spPr>
        <c:txPr>
          <a:bodyPr rot="0" vert="horz"/>
          <a:lstStyle/>
          <a:p>
            <a:pPr>
              <a:defRPr sz="1600" baseline="0">
                <a:solidFill>
                  <a:srgbClr val="202945"/>
                </a:solidFill>
              </a:defRPr>
            </a:pPr>
            <a:endParaRPr lang="en-US"/>
          </a:p>
        </c:txPr>
        <c:crossAx val="97742784"/>
        <c:crosses val="autoZero"/>
        <c:auto val="1"/>
        <c:lblAlgn val="ctr"/>
        <c:lblOffset val="100"/>
        <c:tickLblSkip val="1"/>
        <c:tickMarkSkip val="1"/>
        <c:noMultiLvlLbl val="0"/>
      </c:catAx>
      <c:valAx>
        <c:axId val="97742784"/>
        <c:scaling>
          <c:orientation val="minMax"/>
          <c:max val="66"/>
          <c:min val="38"/>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5108992"/>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2240775498992799E-2"/>
          <c:y val="2.87907067172159E-2"/>
          <c:w val="0.94561598224195298"/>
          <c:h val="0.93282149712093099"/>
        </c:manualLayout>
      </c:layout>
      <c:barChart>
        <c:barDir val="col"/>
        <c:grouping val="stacked"/>
        <c:varyColors val="0"/>
        <c:ser>
          <c:idx val="0"/>
          <c:order val="0"/>
          <c:tx>
            <c:strRef>
              <c:f>Sheet1!$C$1</c:f>
              <c:strCache>
                <c:ptCount val="1"/>
                <c:pt idx="0">
                  <c:v>Occasionally</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CA3E-47C4-BCFD-9565B5F906CA}"/>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CA3E-47C4-BCFD-9565B5F906CA}"/>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CA3E-47C4-BCFD-9565B5F906CA}"/>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CA3E-47C4-BCFD-9565B5F906CA}"/>
              </c:ext>
            </c:extLst>
          </c:dPt>
          <c:dPt>
            <c:idx val="4"/>
            <c:invertIfNegative val="0"/>
            <c:bubble3D val="0"/>
            <c:extLst>
              <c:ext xmlns:c16="http://schemas.microsoft.com/office/drawing/2014/chart" uri="{C3380CC4-5D6E-409C-BE32-E72D297353CC}">
                <c16:uniqueId val="{00000009-CA3E-47C4-BCFD-9565B5F906CA}"/>
              </c:ext>
            </c:extLst>
          </c:dPt>
          <c:dPt>
            <c:idx val="5"/>
            <c:invertIfNegative val="0"/>
            <c:bubble3D val="0"/>
            <c:extLst>
              <c:ext xmlns:c16="http://schemas.microsoft.com/office/drawing/2014/chart" uri="{C3380CC4-5D6E-409C-BE32-E72D297353CC}">
                <c16:uniqueId val="{0000000B-CA3E-47C4-BCFD-9565B5F906CA}"/>
              </c:ext>
            </c:extLst>
          </c:dPt>
          <c:dPt>
            <c:idx val="6"/>
            <c:invertIfNegative val="0"/>
            <c:bubble3D val="0"/>
            <c:extLst>
              <c:ext xmlns:c16="http://schemas.microsoft.com/office/drawing/2014/chart" uri="{C3380CC4-5D6E-409C-BE32-E72D297353CC}">
                <c16:uniqueId val="{0000000D-CA3E-47C4-BCFD-9565B5F906CA}"/>
              </c:ext>
            </c:extLst>
          </c:dPt>
          <c:dPt>
            <c:idx val="7"/>
            <c:invertIfNegative val="0"/>
            <c:bubble3D val="0"/>
            <c:extLst>
              <c:ext xmlns:c16="http://schemas.microsoft.com/office/drawing/2014/chart" uri="{C3380CC4-5D6E-409C-BE32-E72D297353CC}">
                <c16:uniqueId val="{0000000F-CA3E-47C4-BCFD-9565B5F906CA}"/>
              </c:ext>
            </c:extLst>
          </c:dPt>
          <c:dLbls>
            <c:dLbl>
              <c:idx val="0"/>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CA3E-47C4-BCFD-9565B5F906CA}"/>
                </c:ext>
              </c:extLst>
            </c:dLbl>
            <c:dLbl>
              <c:idx val="2"/>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CA3E-47C4-BCFD-9565B5F906CA}"/>
                </c:ext>
              </c:extLst>
            </c:dLbl>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0.53400000000000003</c:v>
                </c:pt>
                <c:pt idx="1">
                  <c:v>0.495</c:v>
                </c:pt>
                <c:pt idx="2">
                  <c:v>0.39800000000000002</c:v>
                </c:pt>
                <c:pt idx="3">
                  <c:v>0.41</c:v>
                </c:pt>
              </c:numCache>
            </c:numRef>
          </c:val>
          <c:extLst>
            <c:ext xmlns:c16="http://schemas.microsoft.com/office/drawing/2014/chart" uri="{C3380CC4-5D6E-409C-BE32-E72D297353CC}">
              <c16:uniqueId val="{00000010-CA3E-47C4-BCFD-9565B5F906CA}"/>
            </c:ext>
          </c:extLst>
        </c:ser>
        <c:ser>
          <c:idx val="1"/>
          <c:order val="1"/>
          <c:tx>
            <c:strRef>
              <c:f>Sheet1!$D$1</c:f>
              <c:strCache>
                <c:ptCount val="1"/>
                <c:pt idx="0">
                  <c:v>Frequently</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CA3E-47C4-BCFD-9565B5F906CA}"/>
              </c:ext>
            </c:extLst>
          </c:dPt>
          <c:dPt>
            <c:idx val="1"/>
            <c:invertIfNegative val="0"/>
            <c:bubble3D val="0"/>
            <c:extLst>
              <c:ext xmlns:c16="http://schemas.microsoft.com/office/drawing/2014/chart" uri="{C3380CC4-5D6E-409C-BE32-E72D297353CC}">
                <c16:uniqueId val="{00000014-CA3E-47C4-BCFD-9565B5F906CA}"/>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CA3E-47C4-BCFD-9565B5F906CA}"/>
              </c:ext>
            </c:extLst>
          </c:dPt>
          <c:dPt>
            <c:idx val="3"/>
            <c:invertIfNegative val="0"/>
            <c:bubble3D val="0"/>
            <c:extLst>
              <c:ext xmlns:c16="http://schemas.microsoft.com/office/drawing/2014/chart" uri="{C3380CC4-5D6E-409C-BE32-E72D297353CC}">
                <c16:uniqueId val="{00000018-CA3E-47C4-BCFD-9565B5F906CA}"/>
              </c:ext>
            </c:extLst>
          </c:dPt>
          <c:dPt>
            <c:idx val="4"/>
            <c:invertIfNegative val="0"/>
            <c:bubble3D val="0"/>
            <c:extLst>
              <c:ext xmlns:c16="http://schemas.microsoft.com/office/drawing/2014/chart" uri="{C3380CC4-5D6E-409C-BE32-E72D297353CC}">
                <c16:uniqueId val="{0000001A-CA3E-47C4-BCFD-9565B5F906CA}"/>
              </c:ext>
            </c:extLst>
          </c:dPt>
          <c:dPt>
            <c:idx val="5"/>
            <c:invertIfNegative val="0"/>
            <c:bubble3D val="0"/>
            <c:extLst>
              <c:ext xmlns:c16="http://schemas.microsoft.com/office/drawing/2014/chart" uri="{C3380CC4-5D6E-409C-BE32-E72D297353CC}">
                <c16:uniqueId val="{0000001C-CA3E-47C4-BCFD-9565B5F906CA}"/>
              </c:ext>
            </c:extLst>
          </c:dPt>
          <c:dPt>
            <c:idx val="6"/>
            <c:invertIfNegative val="0"/>
            <c:bubble3D val="0"/>
            <c:extLst>
              <c:ext xmlns:c16="http://schemas.microsoft.com/office/drawing/2014/chart" uri="{C3380CC4-5D6E-409C-BE32-E72D297353CC}">
                <c16:uniqueId val="{0000001E-CA3E-47C4-BCFD-9565B5F906CA}"/>
              </c:ext>
            </c:extLst>
          </c:dPt>
          <c:dPt>
            <c:idx val="7"/>
            <c:invertIfNegative val="0"/>
            <c:bubble3D val="0"/>
            <c:extLst>
              <c:ext xmlns:c16="http://schemas.microsoft.com/office/drawing/2014/chart" uri="{C3380CC4-5D6E-409C-BE32-E72D297353CC}">
                <c16:uniqueId val="{00000020-CA3E-47C4-BCFD-9565B5F906CA}"/>
              </c:ext>
            </c:extLst>
          </c:dPt>
          <c:dLbls>
            <c:numFmt formatCode="0.0%" sourceLinked="0"/>
            <c:spPr>
              <a:noFill/>
              <a:ln>
                <a:noFill/>
              </a:ln>
              <a:effectLst/>
            </c:spPr>
            <c:txPr>
              <a:bodyPr/>
              <a:lstStyle/>
              <a:p>
                <a:pPr>
                  <a:defRPr sz="12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0.373</c:v>
                </c:pt>
                <c:pt idx="1">
                  <c:v>0.40500000000000003</c:v>
                </c:pt>
                <c:pt idx="2">
                  <c:v>0.13600000000000001</c:v>
                </c:pt>
                <c:pt idx="3">
                  <c:v>0.16</c:v>
                </c:pt>
              </c:numCache>
            </c:numRef>
          </c:val>
          <c:extLst>
            <c:ext xmlns:c16="http://schemas.microsoft.com/office/drawing/2014/chart" uri="{C3380CC4-5D6E-409C-BE32-E72D297353CC}">
              <c16:uniqueId val="{00000021-CA3E-47C4-BCFD-9565B5F906CA}"/>
            </c:ext>
          </c:extLst>
        </c:ser>
        <c:dLbls>
          <c:showLegendKey val="0"/>
          <c:showVal val="0"/>
          <c:showCatName val="0"/>
          <c:showSerName val="0"/>
          <c:showPercent val="0"/>
          <c:showBubbleSize val="0"/>
        </c:dLbls>
        <c:gapWidth val="74"/>
        <c:overlap val="100"/>
        <c:axId val="101400064"/>
        <c:axId val="97745088"/>
      </c:barChart>
      <c:catAx>
        <c:axId val="10140006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97745088"/>
        <c:crosses val="autoZero"/>
        <c:auto val="1"/>
        <c:lblAlgn val="ctr"/>
        <c:lblOffset val="100"/>
        <c:tickLblSkip val="2"/>
        <c:tickMarkSkip val="2"/>
        <c:noMultiLvlLbl val="0"/>
      </c:catAx>
      <c:valAx>
        <c:axId val="97745088"/>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14000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0.98399999999999999</c:v>
                </c:pt>
                <c:pt idx="1">
                  <c:v>1.4999999999999999E-2</c:v>
                </c:pt>
                <c:pt idx="2">
                  <c:v>1E-3</c:v>
                </c:pt>
                <c:pt idx="3">
                  <c:v>0</c:v>
                </c:pt>
                <c:pt idx="4">
                  <c:v>0</c:v>
                </c:pt>
              </c:numCache>
            </c:numRef>
          </c:val>
          <c:extLs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0.95299999999999996</c:v>
                </c:pt>
                <c:pt idx="1">
                  <c:v>2.1999999999999999E-2</c:v>
                </c:pt>
                <c:pt idx="2">
                  <c:v>5.0000000000000001E-3</c:v>
                </c:pt>
                <c:pt idx="3">
                  <c:v>1.0999999999999999E-2</c:v>
                </c:pt>
                <c:pt idx="4" formatCode="0%">
                  <c:v>8.9999999999999993E-3</c:v>
                </c:pt>
              </c:numCache>
            </c:numRef>
          </c:val>
          <c:extLs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107800064"/>
        <c:axId val="105186432"/>
      </c:barChart>
      <c:catAx>
        <c:axId val="107800064"/>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bg1"/>
            </a:solidFill>
          </a:ln>
        </c:spPr>
        <c:txPr>
          <a:bodyPr/>
          <a:lstStyle/>
          <a:p>
            <a:pPr>
              <a:defRPr sz="1400" b="1" baseline="0">
                <a:solidFill>
                  <a:srgbClr val="202945"/>
                </a:solidFill>
              </a:defRPr>
            </a:pPr>
            <a:endParaRPr lang="en-US"/>
          </a:p>
        </c:txPr>
        <c:crossAx val="105186432"/>
        <c:crosses val="autoZero"/>
        <c:auto val="1"/>
        <c:lblAlgn val="ctr"/>
        <c:lblOffset val="100"/>
        <c:noMultiLvlLbl val="0"/>
      </c:catAx>
      <c:valAx>
        <c:axId val="10518643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07800064"/>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AP Biology</c:v>
                </c:pt>
                <c:pt idx="1">
                  <c:v>AP Chemistry</c:v>
                </c:pt>
                <c:pt idx="2">
                  <c:v>AP Physics</c:v>
                </c:pt>
                <c:pt idx="3">
                  <c:v>AP Environmental Science</c:v>
                </c:pt>
              </c:strCache>
            </c:strRef>
          </c:cat>
          <c:val>
            <c:numRef>
              <c:f>Sheet1!$B$2:$B$5</c:f>
              <c:numCache>
                <c:formatCode>0%</c:formatCode>
                <c:ptCount val="4"/>
                <c:pt idx="0">
                  <c:v>0.23899999999999999</c:v>
                </c:pt>
                <c:pt idx="1">
                  <c:v>0.186</c:v>
                </c:pt>
                <c:pt idx="2">
                  <c:v>0.15</c:v>
                </c:pt>
                <c:pt idx="3">
                  <c:v>9.1999999999999998E-2</c:v>
                </c:pt>
              </c:numCache>
            </c:numRef>
          </c:val>
          <c:extLs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AP Biology</c:v>
                </c:pt>
                <c:pt idx="1">
                  <c:v>AP Chemistry</c:v>
                </c:pt>
                <c:pt idx="2">
                  <c:v>AP Physics</c:v>
                </c:pt>
                <c:pt idx="3">
                  <c:v>AP Environmental Science</c:v>
                </c:pt>
              </c:strCache>
            </c:strRef>
          </c:cat>
          <c:val>
            <c:numRef>
              <c:f>Sheet1!$C$2:$C$5</c:f>
              <c:numCache>
                <c:formatCode>0.00%</c:formatCode>
                <c:ptCount val="4"/>
                <c:pt idx="0">
                  <c:v>0.216</c:v>
                </c:pt>
                <c:pt idx="1">
                  <c:v>0.13500000000000001</c:v>
                </c:pt>
                <c:pt idx="2">
                  <c:v>0.155</c:v>
                </c:pt>
                <c:pt idx="3">
                  <c:v>0.157</c:v>
                </c:pt>
              </c:numCache>
            </c:numRef>
          </c:val>
          <c:extLs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107802112"/>
        <c:axId val="105188736"/>
      </c:barChart>
      <c:catAx>
        <c:axId val="107802112"/>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bg1"/>
            </a:solidFill>
          </a:ln>
        </c:spPr>
        <c:txPr>
          <a:bodyPr/>
          <a:lstStyle/>
          <a:p>
            <a:pPr>
              <a:defRPr sz="1400" b="1" baseline="0">
                <a:solidFill>
                  <a:srgbClr val="202945"/>
                </a:solidFill>
              </a:defRPr>
            </a:pPr>
            <a:endParaRPr lang="en-US"/>
          </a:p>
        </c:txPr>
        <c:crossAx val="105188736"/>
        <c:crosses val="autoZero"/>
        <c:auto val="1"/>
        <c:lblAlgn val="ctr"/>
        <c:lblOffset val="100"/>
        <c:noMultiLvlLbl val="0"/>
      </c:catAx>
      <c:valAx>
        <c:axId val="105188736"/>
        <c:scaling>
          <c:orientation val="minMax"/>
          <c:max val="0.9"/>
          <c:min val="0"/>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07802112"/>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Absolutely</c:v>
                </c:pt>
              </c:strCache>
            </c:strRef>
          </c:tx>
          <c:spPr>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421E-435C-A1A0-BF025BAF9D71}"/>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421E-435C-A1A0-BF025BAF9D71}"/>
              </c:ext>
            </c:extLst>
          </c:dPt>
          <c:dPt>
            <c:idx val="5"/>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421E-435C-A1A0-BF025BAF9D71}"/>
                </c:ext>
              </c:extLst>
            </c:dLbl>
            <c:dLbl>
              <c:idx val="1"/>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421E-435C-A1A0-BF025BAF9D71}"/>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421E-435C-A1A0-BF025BAF9D71}"/>
                </c:ext>
              </c:extLst>
            </c:dLbl>
            <c:dLbl>
              <c:idx val="3"/>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421E-435C-A1A0-BF025BAF9D71}"/>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421E-435C-A1A0-BF025BAF9D71}"/>
                </c:ext>
              </c:extLst>
            </c:dLbl>
            <c:dLbl>
              <c:idx val="5"/>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421E-435C-A1A0-BF025BAF9D71}"/>
                </c:ext>
              </c:extLst>
            </c:dLbl>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0.19900000000000001</c:v>
                </c:pt>
                <c:pt idx="1">
                  <c:v>0.21199999999999999</c:v>
                </c:pt>
                <c:pt idx="2">
                  <c:v>0.184</c:v>
                </c:pt>
                <c:pt idx="3">
                  <c:v>0.223</c:v>
                </c:pt>
                <c:pt idx="4">
                  <c:v>0.191</c:v>
                </c:pt>
                <c:pt idx="5">
                  <c:v>0.23899999999999999</c:v>
                </c:pt>
              </c:numCache>
            </c:numRef>
          </c:val>
          <c:extLst>
            <c:ext xmlns:c16="http://schemas.microsoft.com/office/drawing/2014/chart" uri="{C3380CC4-5D6E-409C-BE32-E72D297353CC}">
              <c16:uniqueId val="{0000000C-421E-435C-A1A0-BF025BAF9D71}"/>
            </c:ext>
          </c:extLst>
        </c:ser>
        <c:ser>
          <c:idx val="1"/>
          <c:order val="1"/>
          <c:tx>
            <c:strRef>
              <c:f>Sheet1!$D$1</c:f>
              <c:strCache>
                <c:ptCount val="1"/>
                <c:pt idx="0">
                  <c:v>Very</c:v>
                </c:pt>
              </c:strCache>
            </c:strRef>
          </c:tx>
          <c:spPr>
            <a:solidFill>
              <a:schemeClr val="bg2"/>
            </a:solidFill>
            <a:ln w="9525">
              <a:solidFill>
                <a:schemeClr val="bg1"/>
              </a:solidFill>
            </a:ln>
            <a:effectLst/>
          </c:spPr>
          <c:invertIfNegative val="0"/>
          <c:dPt>
            <c:idx val="0"/>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0E-421E-435C-A1A0-BF025BAF9D71}"/>
              </c:ext>
            </c:extLst>
          </c:dPt>
          <c:dPt>
            <c:idx val="1"/>
            <c:invertIfNegative val="0"/>
            <c:bubble3D val="0"/>
            <c:extLst>
              <c:ext xmlns:c16="http://schemas.microsoft.com/office/drawing/2014/chart" uri="{C3380CC4-5D6E-409C-BE32-E72D297353CC}">
                <c16:uniqueId val="{00000010-421E-435C-A1A0-BF025BAF9D71}"/>
              </c:ext>
            </c:extLst>
          </c:dPt>
          <c:dPt>
            <c:idx val="2"/>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12-421E-435C-A1A0-BF025BAF9D71}"/>
              </c:ext>
            </c:extLst>
          </c:dPt>
          <c:dPt>
            <c:idx val="3"/>
            <c:invertIfNegative val="0"/>
            <c:bubble3D val="0"/>
            <c:extLst>
              <c:ext xmlns:c16="http://schemas.microsoft.com/office/drawing/2014/chart" uri="{C3380CC4-5D6E-409C-BE32-E72D297353CC}">
                <c16:uniqueId val="{00000014-421E-435C-A1A0-BF025BAF9D71}"/>
              </c:ext>
            </c:extLst>
          </c:dPt>
          <c:dPt>
            <c:idx val="4"/>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16-421E-435C-A1A0-BF025BAF9D71}"/>
              </c:ext>
            </c:extLst>
          </c:dPt>
          <c:dPt>
            <c:idx val="5"/>
            <c:invertIfNegative val="0"/>
            <c:bubble3D val="0"/>
            <c:extLs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0.32400000000000001</c:v>
                </c:pt>
                <c:pt idx="1">
                  <c:v>0.33900000000000002</c:v>
                </c:pt>
                <c:pt idx="2">
                  <c:v>0.30499999999999999</c:v>
                </c:pt>
                <c:pt idx="3">
                  <c:v>0.28000000000000003</c:v>
                </c:pt>
                <c:pt idx="4">
                  <c:v>0.373</c:v>
                </c:pt>
                <c:pt idx="5">
                  <c:v>0.38100000000000001</c:v>
                </c:pt>
              </c:numCache>
            </c:numRef>
          </c:val>
          <c:extLs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107947520"/>
        <c:axId val="105191040"/>
      </c:barChart>
      <c:catAx>
        <c:axId val="107947520"/>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191040"/>
        <c:crosses val="autoZero"/>
        <c:auto val="1"/>
        <c:lblAlgn val="ctr"/>
        <c:lblOffset val="100"/>
        <c:tickLblSkip val="2"/>
        <c:tickMarkSkip val="2"/>
        <c:noMultiLvlLbl val="0"/>
      </c:catAx>
      <c:valAx>
        <c:axId val="10519104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794752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0605736782902"/>
          <c:y val="0.102369442950066"/>
          <c:w val="0.84782024642754195"/>
          <c:h val="0.70122256457073195"/>
        </c:manualLayout>
      </c:layout>
      <c:barChart>
        <c:barDir val="col"/>
        <c:grouping val="clustered"/>
        <c:varyColors val="0"/>
        <c:ser>
          <c:idx val="0"/>
          <c:order val="0"/>
          <c:tx>
            <c:strRef>
              <c:f>Sheet1!$B$1</c:f>
              <c:strCache>
                <c:ptCount val="1"/>
                <c:pt idx="0">
                  <c:v>Your Institution</c:v>
                </c:pt>
              </c:strCache>
            </c:strRef>
          </c:tx>
          <c:spPr>
            <a:solidFill>
              <a:srgbClr val="E74C39"/>
            </a:solidFill>
            <a:ln w="9525">
              <a:solidFill>
                <a:srgbClr val="202945">
                  <a:alpha val="50000"/>
                </a:srgbClr>
              </a:solidFill>
            </a:ln>
          </c:spPr>
          <c:invertIfNegative val="0"/>
          <c:dLbls>
            <c:numFmt formatCode="0.0%" sourceLinked="0"/>
            <c:spPr>
              <a:noFill/>
              <a:ln w="21364">
                <a:noFill/>
              </a:ln>
            </c:spPr>
            <c:txPr>
              <a:bodyPr/>
              <a:lstStyle/>
              <a:p>
                <a:pPr>
                  <a:defRPr sz="1200" b="1" i="0" u="none" strike="noStrike" baseline="0">
                    <a:solidFill>
                      <a:srgbClr val="E74C39"/>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0.114</c:v>
                </c:pt>
                <c:pt idx="1">
                  <c:v>1E-3</c:v>
                </c:pt>
                <c:pt idx="2">
                  <c:v>0.05</c:v>
                </c:pt>
                <c:pt idx="3">
                  <c:v>1.9E-2</c:v>
                </c:pt>
                <c:pt idx="4">
                  <c:v>0.72</c:v>
                </c:pt>
                <c:pt idx="5">
                  <c:v>1.4E-2</c:v>
                </c:pt>
                <c:pt idx="6">
                  <c:v>8.4000000000000005E-2</c:v>
                </c:pt>
              </c:numCache>
            </c:numRef>
          </c:val>
          <c:extLst>
            <c:ext xmlns:c16="http://schemas.microsoft.com/office/drawing/2014/chart" uri="{C3380CC4-5D6E-409C-BE32-E72D297353CC}">
              <c16:uniqueId val="{00000000-DA70-488E-890C-6F9B503FAC1E}"/>
            </c:ext>
          </c:extLst>
        </c:ser>
        <c:ser>
          <c:idx val="1"/>
          <c:order val="1"/>
          <c:tx>
            <c:strRef>
              <c:f>Sheet1!$C$1</c:f>
              <c:strCache>
                <c:ptCount val="1"/>
                <c:pt idx="0">
                  <c:v>Comparison Group</c:v>
                </c:pt>
              </c:strCache>
            </c:strRef>
          </c:tx>
          <c:spPr>
            <a:solidFill>
              <a:srgbClr val="202945"/>
            </a:solidFill>
            <a:ln w="9525">
              <a:solidFill>
                <a:srgbClr val="202945">
                  <a:alpha val="50000"/>
                </a:srgbClr>
              </a:solidFill>
            </a:ln>
          </c:spPr>
          <c:invertIfNegative val="0"/>
          <c:dLbls>
            <c:spPr>
              <a:noFill/>
              <a:ln>
                <a:noFill/>
              </a:ln>
              <a:effectLst/>
            </c:spPr>
            <c:txPr>
              <a:bodyPr/>
              <a:lstStyle/>
              <a:p>
                <a:pPr>
                  <a:defRPr sz="1200" baseline="0">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8.1000000000000003E-2</c:v>
                </c:pt>
                <c:pt idx="1">
                  <c:v>3.0000000000000001E-3</c:v>
                </c:pt>
                <c:pt idx="2">
                  <c:v>0.104</c:v>
                </c:pt>
                <c:pt idx="3">
                  <c:v>0.11799999999999999</c:v>
                </c:pt>
                <c:pt idx="4">
                  <c:v>0.52800000000000002</c:v>
                </c:pt>
                <c:pt idx="5">
                  <c:v>8.0000000000000002E-3</c:v>
                </c:pt>
                <c:pt idx="6">
                  <c:v>0.158</c:v>
                </c:pt>
              </c:numCache>
            </c:numRef>
          </c:val>
          <c:extLst>
            <c:ext xmlns:c16="http://schemas.microsoft.com/office/drawing/2014/chart" uri="{C3380CC4-5D6E-409C-BE32-E72D297353CC}">
              <c16:uniqueId val="{00000001-DA70-488E-890C-6F9B503FAC1E}"/>
            </c:ext>
          </c:extLst>
        </c:ser>
        <c:dLbls>
          <c:showLegendKey val="0"/>
          <c:showVal val="1"/>
          <c:showCatName val="0"/>
          <c:showSerName val="0"/>
          <c:showPercent val="0"/>
          <c:showBubbleSize val="0"/>
        </c:dLbls>
        <c:gapWidth val="50"/>
        <c:axId val="35536384"/>
        <c:axId val="96419136"/>
      </c:barChart>
      <c:catAx>
        <c:axId val="35536384"/>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200" baseline="0">
                <a:solidFill>
                  <a:srgbClr val="202945"/>
                </a:solidFill>
              </a:defRPr>
            </a:pPr>
            <a:endParaRPr lang="en-US"/>
          </a:p>
        </c:txPr>
        <c:crossAx val="96419136"/>
        <c:crosses val="autoZero"/>
        <c:auto val="1"/>
        <c:lblAlgn val="ctr"/>
        <c:lblOffset val="100"/>
        <c:tickLblSkip val="1"/>
        <c:tickMarkSkip val="1"/>
        <c:noMultiLvlLbl val="0"/>
      </c:catAx>
      <c:valAx>
        <c:axId val="96419136"/>
        <c:scaling>
          <c:orientation val="minMax"/>
          <c:max val="0.9"/>
          <c:min val="0"/>
        </c:scaling>
        <c:delete val="0"/>
        <c:axPos val="l"/>
        <c:numFmt formatCode="0%" sourceLinked="0"/>
        <c:majorTickMark val="none"/>
        <c:minorTickMark val="none"/>
        <c:tickLblPos val="nextTo"/>
        <c:spPr>
          <a:ln>
            <a:solidFill>
              <a:schemeClr val="bg2"/>
            </a:solidFill>
          </a:ln>
        </c:spPr>
        <c:txPr>
          <a:bodyPr rot="0" vert="horz"/>
          <a:lstStyle/>
          <a:p>
            <a:pPr>
              <a:defRPr sz="1400" b="1" i="0" u="none" strike="noStrike" baseline="0">
                <a:solidFill>
                  <a:srgbClr val="202945"/>
                </a:solidFill>
                <a:latin typeface="Garamond"/>
                <a:ea typeface="Garamond"/>
                <a:cs typeface="Garamond"/>
              </a:defRPr>
            </a:pPr>
            <a:endParaRPr lang="en-US"/>
          </a:p>
        </c:txPr>
        <c:crossAx val="35536384"/>
        <c:crosses val="autoZero"/>
        <c:crossBetween val="between"/>
        <c:majorUnit val="0.1"/>
        <c:minorUnit val="0.04"/>
      </c:valAx>
    </c:plotArea>
    <c:legend>
      <c:legendPos val="b"/>
      <c:legendEntry>
        <c:idx val="0"/>
        <c:txPr>
          <a:bodyPr/>
          <a:lstStyle/>
          <a:p>
            <a:pPr>
              <a:defRPr sz="1400" b="1" i="0" baseline="0">
                <a:solidFill>
                  <a:srgbClr val="202945"/>
                </a:solidFill>
              </a:defRPr>
            </a:pPr>
            <a:endParaRPr lang="en-US"/>
          </a:p>
        </c:txPr>
      </c:legendEntry>
      <c:legendEntry>
        <c:idx val="1"/>
        <c:txPr>
          <a:bodyPr/>
          <a:lstStyle/>
          <a:p>
            <a:pPr>
              <a:defRPr sz="1400" b="1" i="0" baseline="0">
                <a:solidFill>
                  <a:srgbClr val="202945"/>
                </a:solidFill>
              </a:defRPr>
            </a:pPr>
            <a:endParaRPr lang="en-US"/>
          </a:p>
        </c:txPr>
      </c:legendEntry>
      <c:layout>
        <c:manualLayout>
          <c:xMode val="edge"/>
          <c:yMode val="edge"/>
          <c:x val="0.33688026496687912"/>
          <c:y val="0.91067201158678712"/>
          <c:w val="0.37936743201217493"/>
          <c:h val="8.9327988413213044E-2"/>
        </c:manualLayout>
      </c:layout>
      <c:overlay val="0"/>
      <c:txPr>
        <a:bodyPr/>
        <a:lstStyle/>
        <a:p>
          <a:pPr>
            <a:defRPr sz="1400" b="1" baseline="0">
              <a:solidFill>
                <a:srgbClr val="202945"/>
              </a:solidFill>
            </a:defRPr>
          </a:pPr>
          <a:endParaRPr lang="en-US"/>
        </a:p>
      </c:txPr>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18226888305631E-2"/>
          <c:y val="3.2512725682017019E-2"/>
          <c:w val="0.90646325459317589"/>
          <c:h val="0.82693589437683923"/>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Sheet1!$B$2:$B$3</c:f>
              <c:numCache>
                <c:formatCode>0.00%</c:formatCode>
                <c:ptCount val="2"/>
                <c:pt idx="0">
                  <c:v>0.252</c:v>
                </c:pt>
                <c:pt idx="1">
                  <c:v>0.05</c:v>
                </c:pt>
              </c:numCache>
            </c:numRef>
          </c:val>
          <c:extLst>
            <c:ext xmlns:c16="http://schemas.microsoft.com/office/drawing/2014/chart" uri="{C3380CC4-5D6E-409C-BE32-E72D297353CC}">
              <c16:uniqueId val="{00000000-9F44-43B8-8FFD-0321CA352D9C}"/>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baseline="0">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Sheet1!$C$2:$C$3</c:f>
              <c:numCache>
                <c:formatCode>0.00%</c:formatCode>
                <c:ptCount val="2"/>
                <c:pt idx="0">
                  <c:v>0.22900000000000001</c:v>
                </c:pt>
                <c:pt idx="1">
                  <c:v>7.4999999999999997E-2</c:v>
                </c:pt>
              </c:numCache>
            </c:numRef>
          </c:val>
          <c:extLst>
            <c:ext xmlns:c16="http://schemas.microsoft.com/office/drawing/2014/chart" uri="{C3380CC4-5D6E-409C-BE32-E72D297353CC}">
              <c16:uniqueId val="{00000001-9F44-43B8-8FFD-0321CA352D9C}"/>
            </c:ext>
          </c:extLst>
        </c:ser>
        <c:dLbls>
          <c:showLegendKey val="0"/>
          <c:showVal val="1"/>
          <c:showCatName val="0"/>
          <c:showSerName val="0"/>
          <c:showPercent val="0"/>
          <c:showBubbleSize val="0"/>
        </c:dLbls>
        <c:gapWidth val="75"/>
        <c:overlap val="-25"/>
        <c:axId val="110181888"/>
        <c:axId val="105432768"/>
      </c:barChart>
      <c:catAx>
        <c:axId val="110181888"/>
        <c:scaling>
          <c:orientation val="minMax"/>
        </c:scaling>
        <c:delete val="0"/>
        <c:axPos val="b"/>
        <c:majorGridlines>
          <c:spPr>
            <a:ln>
              <a:solidFill>
                <a:schemeClr val="accent3"/>
              </a:solidFill>
            </a:ln>
          </c:spPr>
        </c:majorGridlines>
        <c:numFmt formatCode="General" sourceLinked="0"/>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105432768"/>
        <c:crosses val="autoZero"/>
        <c:auto val="1"/>
        <c:lblAlgn val="ctr"/>
        <c:lblOffset val="100"/>
        <c:noMultiLvlLbl val="0"/>
      </c:catAx>
      <c:valAx>
        <c:axId val="105432768"/>
        <c:scaling>
          <c:orientation val="minMax"/>
          <c:max val="0.65000000000000013"/>
          <c:min val="0"/>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10181888"/>
        <c:crosses val="autoZero"/>
        <c:crossBetween val="between"/>
      </c:valAx>
    </c:plotArea>
    <c:legend>
      <c:legendPos val="b"/>
      <c:layout>
        <c:manualLayout>
          <c:xMode val="edge"/>
          <c:yMode val="edge"/>
          <c:x val="0.35094901331778"/>
          <c:y val="0.94857333174262304"/>
          <c:w val="0.35365740740740698"/>
          <c:h val="4.89014157321243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1E-3</c:v>
                </c:pt>
                <c:pt idx="1">
                  <c:v>7.0000000000000001E-3</c:v>
                </c:pt>
                <c:pt idx="2">
                  <c:v>2.3E-2</c:v>
                </c:pt>
                <c:pt idx="3">
                  <c:v>0.82899999999999996</c:v>
                </c:pt>
                <c:pt idx="4">
                  <c:v>0.08</c:v>
                </c:pt>
                <c:pt idx="5">
                  <c:v>4.2999999999999997E-2</c:v>
                </c:pt>
                <c:pt idx="6">
                  <c:v>1.7000000000000001E-2</c:v>
                </c:pt>
              </c:numCache>
            </c:numRef>
          </c:val>
          <c:extLst>
            <c:ext xmlns:c16="http://schemas.microsoft.com/office/drawing/2014/chart" uri="{C3380CC4-5D6E-409C-BE32-E72D297353CC}">
              <c16:uniqueId val="{00000000-E885-4808-96E7-99E46BD9A25B}"/>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0</c:v>
                </c:pt>
                <c:pt idx="1">
                  <c:v>1.2E-2</c:v>
                </c:pt>
                <c:pt idx="2">
                  <c:v>5.0999999999999997E-2</c:v>
                </c:pt>
                <c:pt idx="3">
                  <c:v>0.80400000000000005</c:v>
                </c:pt>
                <c:pt idx="4">
                  <c:v>8.1000000000000003E-2</c:v>
                </c:pt>
                <c:pt idx="5">
                  <c:v>3.5000000000000003E-2</c:v>
                </c:pt>
                <c:pt idx="6">
                  <c:v>1.6E-2</c:v>
                </c:pt>
              </c:numCache>
            </c:numRef>
          </c:val>
          <c:extLst>
            <c:ext xmlns:c16="http://schemas.microsoft.com/office/drawing/2014/chart" uri="{C3380CC4-5D6E-409C-BE32-E72D297353CC}">
              <c16:uniqueId val="{00000001-E885-4808-96E7-99E46BD9A25B}"/>
            </c:ext>
          </c:extLst>
        </c:ser>
        <c:dLbls>
          <c:showLegendKey val="0"/>
          <c:showVal val="1"/>
          <c:showCatName val="0"/>
          <c:showSerName val="0"/>
          <c:showPercent val="0"/>
          <c:showBubbleSize val="0"/>
        </c:dLbls>
        <c:gapWidth val="75"/>
        <c:overlap val="-25"/>
        <c:axId val="110305280"/>
        <c:axId val="105435072"/>
      </c:barChart>
      <c:catAx>
        <c:axId val="110305280"/>
        <c:scaling>
          <c:orientation val="minMax"/>
        </c:scaling>
        <c:delete val="0"/>
        <c:axPos val="b"/>
        <c:majorGridlines>
          <c:spPr>
            <a:ln>
              <a:solidFill>
                <a:schemeClr val="tx2"/>
              </a:solidFill>
            </a:ln>
          </c:spPr>
        </c:majorGridlines>
        <c:numFmt formatCode="General" sourceLinked="1"/>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105435072"/>
        <c:crosses val="autoZero"/>
        <c:auto val="1"/>
        <c:lblAlgn val="ctr"/>
        <c:lblOffset val="100"/>
        <c:noMultiLvlLbl val="0"/>
      </c:catAx>
      <c:valAx>
        <c:axId val="105435072"/>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110305280"/>
        <c:crosses val="autoZero"/>
        <c:crossBetween val="between"/>
      </c:valAx>
    </c:plotArea>
    <c:legend>
      <c:legendPos val="b"/>
      <c:layout>
        <c:manualLayout>
          <c:xMode val="edge"/>
          <c:yMode val="edge"/>
          <c:x val="0.35567385598539297"/>
          <c:y val="0.94114743809197898"/>
          <c:w val="0.33213043478260901"/>
          <c:h val="4.67752672220319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Sheet1!$B$2:$B$11</c:f>
              <c:numCache>
                <c:formatCode>0.00%</c:formatCode>
                <c:ptCount val="10"/>
                <c:pt idx="0">
                  <c:v>8.9999999999999993E-3</c:v>
                </c:pt>
                <c:pt idx="1">
                  <c:v>0</c:v>
                </c:pt>
                <c:pt idx="2">
                  <c:v>0.01</c:v>
                </c:pt>
                <c:pt idx="3">
                  <c:v>0.33200000000000002</c:v>
                </c:pt>
                <c:pt idx="4">
                  <c:v>0.34200000000000003</c:v>
                </c:pt>
                <c:pt idx="5">
                  <c:v>2.8000000000000001E-2</c:v>
                </c:pt>
                <c:pt idx="6">
                  <c:v>0.108</c:v>
                </c:pt>
                <c:pt idx="7">
                  <c:v>9.4E-2</c:v>
                </c:pt>
                <c:pt idx="8">
                  <c:v>7.1999999999999995E-2</c:v>
                </c:pt>
                <c:pt idx="9">
                  <c:v>5.0000000000000001E-3</c:v>
                </c:pt>
              </c:numCache>
            </c:numRef>
          </c:val>
          <c:extLst>
            <c:ext xmlns:c16="http://schemas.microsoft.com/office/drawing/2014/chart" uri="{C3380CC4-5D6E-409C-BE32-E72D297353CC}">
              <c16:uniqueId val="{00000000-DFDC-4BD2-A8CB-394F34B2F919}"/>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Sheet1!$C$2:$C$11</c:f>
              <c:numCache>
                <c:formatCode>0.00%</c:formatCode>
                <c:ptCount val="10"/>
                <c:pt idx="0">
                  <c:v>6.0000000000000001E-3</c:v>
                </c:pt>
                <c:pt idx="1">
                  <c:v>1E-3</c:v>
                </c:pt>
                <c:pt idx="2">
                  <c:v>8.9999999999999993E-3</c:v>
                </c:pt>
                <c:pt idx="3">
                  <c:v>0.25900000000000001</c:v>
                </c:pt>
                <c:pt idx="4">
                  <c:v>0.38400000000000001</c:v>
                </c:pt>
                <c:pt idx="5">
                  <c:v>4.3999999999999997E-2</c:v>
                </c:pt>
                <c:pt idx="6">
                  <c:v>0.11700000000000001</c:v>
                </c:pt>
                <c:pt idx="7">
                  <c:v>0.109</c:v>
                </c:pt>
                <c:pt idx="8">
                  <c:v>6.3E-2</c:v>
                </c:pt>
                <c:pt idx="9">
                  <c:v>8.0000000000000002E-3</c:v>
                </c:pt>
              </c:numCache>
            </c:numRef>
          </c:val>
          <c:extLst>
            <c:ext xmlns:c16="http://schemas.microsoft.com/office/drawing/2014/chart" uri="{C3380CC4-5D6E-409C-BE32-E72D297353CC}">
              <c16:uniqueId val="{00000001-DFDC-4BD2-A8CB-394F34B2F919}"/>
            </c:ext>
          </c:extLst>
        </c:ser>
        <c:dLbls>
          <c:showLegendKey val="0"/>
          <c:showVal val="1"/>
          <c:showCatName val="0"/>
          <c:showSerName val="0"/>
          <c:showPercent val="0"/>
          <c:showBubbleSize val="0"/>
        </c:dLbls>
        <c:gapWidth val="75"/>
        <c:overlap val="-25"/>
        <c:axId val="110306304"/>
        <c:axId val="105438528"/>
      </c:barChart>
      <c:catAx>
        <c:axId val="110306304"/>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rot="0"/>
          <a:lstStyle/>
          <a:p>
            <a:pPr>
              <a:defRPr sz="1300" baseline="0">
                <a:solidFill>
                  <a:srgbClr val="202945"/>
                </a:solidFill>
              </a:defRPr>
            </a:pPr>
            <a:endParaRPr lang="en-US"/>
          </a:p>
        </c:txPr>
        <c:crossAx val="105438528"/>
        <c:crosses val="autoZero"/>
        <c:auto val="1"/>
        <c:lblAlgn val="ctr"/>
        <c:lblOffset val="100"/>
        <c:noMultiLvlLbl val="0"/>
      </c:catAx>
      <c:valAx>
        <c:axId val="105438528"/>
        <c:scaling>
          <c:orientation val="minMax"/>
          <c:max val="0.8"/>
          <c:min val="0"/>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10306304"/>
        <c:crosses val="autoZero"/>
        <c:crossBetween val="between"/>
      </c:valAx>
    </c:plotArea>
    <c:legend>
      <c:legendPos val="b"/>
      <c:layout>
        <c:manualLayout>
          <c:xMode val="edge"/>
          <c:yMode val="edge"/>
          <c:x val="0.34016611986001799"/>
          <c:y val="0.95454234593915199"/>
          <c:w val="0.31966776027996502"/>
          <c:h val="4.5457654060848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Some Chance</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421E-435C-A1A0-BF025BAF9D71}"/>
              </c:ext>
            </c:extLst>
          </c:dPt>
          <c:dPt>
            <c:idx val="4"/>
            <c:invertIfNegative val="0"/>
            <c:bubble3D val="0"/>
            <c:extLst>
              <c:ext xmlns:c16="http://schemas.microsoft.com/office/drawing/2014/chart" uri="{C3380CC4-5D6E-409C-BE32-E72D297353CC}">
                <c16:uniqueId val="{00000009-421E-435C-A1A0-BF025BAF9D71}"/>
              </c:ext>
            </c:extLst>
          </c:dPt>
          <c:dPt>
            <c:idx val="5"/>
            <c:invertIfNegative val="0"/>
            <c:bubble3D val="0"/>
            <c:spPr>
              <a:solidFill>
                <a:srgbClr val="E74C39"/>
              </a:solidFill>
              <a:ln w="9525">
                <a:solidFill>
                  <a:schemeClr val="bg2"/>
                </a:solidFill>
              </a:ln>
              <a:effectLst/>
            </c:spPr>
            <c:extLs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421E-435C-A1A0-BF025BAF9D71}"/>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421E-435C-A1A0-BF025BAF9D71}"/>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421E-435C-A1A0-BF025BAF9D71}"/>
                </c:ext>
              </c:extLst>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0.42599999999999999</c:v>
                </c:pt>
                <c:pt idx="1">
                  <c:v>0.42599999999999999</c:v>
                </c:pt>
                <c:pt idx="2">
                  <c:v>0.27600000000000002</c:v>
                </c:pt>
                <c:pt idx="3">
                  <c:v>0.34200000000000003</c:v>
                </c:pt>
              </c:numCache>
            </c:numRef>
          </c:val>
          <c:extLst>
            <c:ext xmlns:c16="http://schemas.microsoft.com/office/drawing/2014/chart" uri="{C3380CC4-5D6E-409C-BE32-E72D297353CC}">
              <c16:uniqueId val="{0000000C-421E-435C-A1A0-BF025BAF9D71}"/>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421E-435C-A1A0-BF025BAF9D71}"/>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421E-435C-A1A0-BF025BAF9D71}"/>
              </c:ext>
            </c:extLst>
          </c:dPt>
          <c:dPt>
            <c:idx val="2"/>
            <c:invertIfNegative val="0"/>
            <c:bubble3D val="0"/>
            <c:extLst>
              <c:ext xmlns:c16="http://schemas.microsoft.com/office/drawing/2014/chart" uri="{C3380CC4-5D6E-409C-BE32-E72D297353CC}">
                <c16:uniqueId val="{00000012-421E-435C-A1A0-BF025BAF9D71}"/>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421E-435C-A1A0-BF025BAF9D71}"/>
              </c:ext>
            </c:extLst>
          </c:dPt>
          <c:dPt>
            <c:idx val="4"/>
            <c:invertIfNegative val="0"/>
            <c:bubble3D val="0"/>
            <c:extLst>
              <c:ext xmlns:c16="http://schemas.microsoft.com/office/drawing/2014/chart" uri="{C3380CC4-5D6E-409C-BE32-E72D297353CC}">
                <c16:uniqueId val="{00000016-421E-435C-A1A0-BF025BAF9D71}"/>
              </c:ext>
            </c:extLst>
          </c:dPt>
          <c:dPt>
            <c:idx val="5"/>
            <c:invertIfNegative val="0"/>
            <c:bubble3D val="0"/>
            <c:extLs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0.29799999999999999</c:v>
                </c:pt>
                <c:pt idx="1">
                  <c:v>0.35399999999999998</c:v>
                </c:pt>
                <c:pt idx="2">
                  <c:v>0.191</c:v>
                </c:pt>
                <c:pt idx="3">
                  <c:v>0.28899999999999998</c:v>
                </c:pt>
              </c:numCache>
            </c:numRef>
          </c:val>
          <c:extLs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97175040"/>
        <c:axId val="105219200"/>
      </c:barChart>
      <c:catAx>
        <c:axId val="97175040"/>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219200"/>
        <c:crosses val="autoZero"/>
        <c:auto val="1"/>
        <c:lblAlgn val="ctr"/>
        <c:lblOffset val="100"/>
        <c:tickLblSkip val="2"/>
        <c:tickMarkSkip val="2"/>
        <c:noMultiLvlLbl val="0"/>
      </c:catAx>
      <c:valAx>
        <c:axId val="1052192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971750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a:solidFill>
                <a:schemeClr val="bg2"/>
              </a:solidFill>
            </a:ln>
            <a:effectLst/>
          </c:spPr>
          <c:invertIfNegative val="0"/>
          <c:dPt>
            <c:idx val="0"/>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1-B8FA-411D-B1EF-CAC36B7CE6F6}"/>
              </c:ext>
            </c:extLst>
          </c:dPt>
          <c:dPt>
            <c:idx val="1"/>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3-B8FA-411D-B1EF-CAC36B7CE6F6}"/>
              </c:ext>
            </c:extLst>
          </c:dPt>
          <c:dPt>
            <c:idx val="2"/>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5-B8FA-411D-B1EF-CAC36B7CE6F6}"/>
              </c:ext>
            </c:extLst>
          </c:dPt>
          <c:dPt>
            <c:idx val="3"/>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7-B8FA-411D-B1EF-CAC36B7CE6F6}"/>
              </c:ext>
            </c:extLst>
          </c:dPt>
          <c:dPt>
            <c:idx val="4"/>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9-B8FA-411D-B1EF-CAC36B7CE6F6}"/>
              </c:ext>
            </c:extLst>
          </c:dPt>
          <c:dPt>
            <c:idx val="5"/>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B-B8FA-411D-B1EF-CAC36B7CE6F6}"/>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B8FA-411D-B1EF-CAC36B7CE6F6}"/>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B8FA-411D-B1EF-CAC36B7CE6F6}"/>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B8FA-411D-B1EF-CAC36B7CE6F6}"/>
                </c:ext>
              </c:extLst>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0.45200000000000001</c:v>
                </c:pt>
                <c:pt idx="1">
                  <c:v>0.45600000000000002</c:v>
                </c:pt>
                <c:pt idx="2">
                  <c:v>0.23100000000000001</c:v>
                </c:pt>
                <c:pt idx="3">
                  <c:v>0.3</c:v>
                </c:pt>
                <c:pt idx="4">
                  <c:v>0.39400000000000002</c:v>
                </c:pt>
                <c:pt idx="5">
                  <c:v>0.43099999999999999</c:v>
                </c:pt>
              </c:numCache>
            </c:numRef>
          </c:val>
          <c:extLst>
            <c:ext xmlns:c16="http://schemas.microsoft.com/office/drawing/2014/chart" uri="{C3380CC4-5D6E-409C-BE32-E72D297353CC}">
              <c16:uniqueId val="{0000000C-B8FA-411D-B1EF-CAC36B7CE6F6}"/>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B8FA-411D-B1EF-CAC36B7CE6F6}"/>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B8FA-411D-B1EF-CAC36B7CE6F6}"/>
              </c:ext>
            </c:extLst>
          </c:dPt>
          <c:dPt>
            <c:idx val="2"/>
            <c:invertIfNegative val="0"/>
            <c:bubble3D val="0"/>
            <c:extLst>
              <c:ext xmlns:c16="http://schemas.microsoft.com/office/drawing/2014/chart" uri="{C3380CC4-5D6E-409C-BE32-E72D297353CC}">
                <c16:uniqueId val="{00000012-B8FA-411D-B1EF-CAC36B7CE6F6}"/>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B8FA-411D-B1EF-CAC36B7CE6F6}"/>
              </c:ext>
            </c:extLst>
          </c:dPt>
          <c:dPt>
            <c:idx val="4"/>
            <c:invertIfNegative val="0"/>
            <c:bubble3D val="0"/>
            <c:extLst>
              <c:ext xmlns:c16="http://schemas.microsoft.com/office/drawing/2014/chart" uri="{C3380CC4-5D6E-409C-BE32-E72D297353CC}">
                <c16:uniqueId val="{00000016-B8FA-411D-B1EF-CAC36B7CE6F6}"/>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B8FA-411D-B1EF-CAC36B7CE6F6}"/>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0.34399999999999997</c:v>
                </c:pt>
                <c:pt idx="1">
                  <c:v>0.36199999999999999</c:v>
                </c:pt>
                <c:pt idx="2">
                  <c:v>7.5999999999999998E-2</c:v>
                </c:pt>
                <c:pt idx="3">
                  <c:v>0.112</c:v>
                </c:pt>
                <c:pt idx="4">
                  <c:v>0.16900000000000001</c:v>
                </c:pt>
                <c:pt idx="5">
                  <c:v>0.21099999999999999</c:v>
                </c:pt>
              </c:numCache>
            </c:numRef>
          </c:val>
          <c:extLst>
            <c:ext xmlns:c16="http://schemas.microsoft.com/office/drawing/2014/chart" uri="{C3380CC4-5D6E-409C-BE32-E72D297353CC}">
              <c16:uniqueId val="{00000019-B8FA-411D-B1EF-CAC36B7CE6F6}"/>
            </c:ext>
          </c:extLst>
        </c:ser>
        <c:dLbls>
          <c:showLegendKey val="0"/>
          <c:showVal val="0"/>
          <c:showCatName val="0"/>
          <c:showSerName val="0"/>
          <c:showPercent val="0"/>
          <c:showBubbleSize val="0"/>
        </c:dLbls>
        <c:gapWidth val="74"/>
        <c:overlap val="100"/>
        <c:axId val="115895808"/>
        <c:axId val="105221504"/>
      </c:barChart>
      <c:catAx>
        <c:axId val="11589580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221504"/>
        <c:crosses val="autoZero"/>
        <c:auto val="1"/>
        <c:lblAlgn val="ctr"/>
        <c:lblOffset val="100"/>
        <c:tickLblSkip val="2"/>
        <c:tickMarkSkip val="2"/>
        <c:noMultiLvlLbl val="0"/>
      </c:catAx>
      <c:valAx>
        <c:axId val="10522150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1589580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097E-2"/>
          <c:y val="2.15165010111441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chemeClr val="accent1">
                <a:lumMod val="60000"/>
                <a:lumOff val="40000"/>
              </a:schemeClr>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1-D73E-4F58-9C42-C5E9C98F263F}"/>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D73E-4F58-9C42-C5E9C98F263F}"/>
              </c:ext>
            </c:extLst>
          </c:dPt>
          <c:dPt>
            <c:idx val="2"/>
            <c:invertIfNegative val="0"/>
            <c:bubble3D val="0"/>
            <c:extLst>
              <c:ext xmlns:c16="http://schemas.microsoft.com/office/drawing/2014/chart" uri="{C3380CC4-5D6E-409C-BE32-E72D297353CC}">
                <c16:uniqueId val="{00000005-D73E-4F58-9C42-C5E9C98F263F}"/>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D73E-4F58-9C42-C5E9C98F263F}"/>
              </c:ext>
            </c:extLst>
          </c:dPt>
          <c:dPt>
            <c:idx val="4"/>
            <c:invertIfNegative val="0"/>
            <c:bubble3D val="0"/>
            <c:extLst>
              <c:ext xmlns:c16="http://schemas.microsoft.com/office/drawing/2014/chart" uri="{C3380CC4-5D6E-409C-BE32-E72D297353CC}">
                <c16:uniqueId val="{00000009-D73E-4F58-9C42-C5E9C98F263F}"/>
              </c:ext>
            </c:extLst>
          </c:dPt>
          <c:dPt>
            <c:idx val="5"/>
            <c:invertIfNegative val="0"/>
            <c:bubble3D val="0"/>
            <c:extLst>
              <c:ext xmlns:c16="http://schemas.microsoft.com/office/drawing/2014/chart" uri="{C3380CC4-5D6E-409C-BE32-E72D297353CC}">
                <c16:uniqueId val="{0000000B-D73E-4F58-9C42-C5E9C98F263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D73E-4F58-9C42-C5E9C98F263F}"/>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5.5E-2</c:v>
                </c:pt>
                <c:pt idx="1">
                  <c:v>8.8999999999999996E-2</c:v>
                </c:pt>
                <c:pt idx="2">
                  <c:v>0.156</c:v>
                </c:pt>
                <c:pt idx="3">
                  <c:v>0.189</c:v>
                </c:pt>
              </c:numCache>
            </c:numRef>
          </c:val>
          <c:extLst>
            <c:ext xmlns:c16="http://schemas.microsoft.com/office/drawing/2014/chart" uri="{C3380CC4-5D6E-409C-BE32-E72D297353CC}">
              <c16:uniqueId val="{0000000C-D73E-4F58-9C42-C5E9C98F263F}"/>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D73E-4F58-9C42-C5E9C98F263F}"/>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D73E-4F58-9C42-C5E9C98F263F}"/>
              </c:ext>
            </c:extLst>
          </c:dPt>
          <c:dPt>
            <c:idx val="2"/>
            <c:invertIfNegative val="0"/>
            <c:bubble3D val="0"/>
            <c:extLst>
              <c:ext xmlns:c16="http://schemas.microsoft.com/office/drawing/2014/chart" uri="{C3380CC4-5D6E-409C-BE32-E72D297353CC}">
                <c16:uniqueId val="{00000012-D73E-4F58-9C42-C5E9C98F263F}"/>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D73E-4F58-9C42-C5E9C98F263F}"/>
              </c:ext>
            </c:extLst>
          </c:dPt>
          <c:dPt>
            <c:idx val="4"/>
            <c:invertIfNegative val="0"/>
            <c:bubble3D val="0"/>
            <c:extLst>
              <c:ext xmlns:c16="http://schemas.microsoft.com/office/drawing/2014/chart" uri="{C3380CC4-5D6E-409C-BE32-E72D297353CC}">
                <c16:uniqueId val="{00000016-D73E-4F58-9C42-C5E9C98F263F}"/>
              </c:ext>
            </c:extLst>
          </c:dPt>
          <c:dPt>
            <c:idx val="5"/>
            <c:invertIfNegative val="0"/>
            <c:bubble3D val="0"/>
            <c:extLst>
              <c:ext xmlns:c16="http://schemas.microsoft.com/office/drawing/2014/chart" uri="{C3380CC4-5D6E-409C-BE32-E72D297353CC}">
                <c16:uniqueId val="{00000018-D73E-4F58-9C42-C5E9C98F263F}"/>
              </c:ext>
            </c:extLst>
          </c:dPt>
          <c:dLbls>
            <c:dLbl>
              <c:idx val="0"/>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E-D73E-4F58-9C42-C5E9C98F263F}"/>
                </c:ext>
              </c:extLst>
            </c:dLbl>
            <c:dLbl>
              <c:idx val="1"/>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0-D73E-4F58-9C42-C5E9C98F263F}"/>
                </c:ext>
              </c:extLst>
            </c:dLbl>
            <c:dLbl>
              <c:idx val="2"/>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2-D73E-4F58-9C42-C5E9C98F263F}"/>
                </c:ext>
              </c:extLst>
            </c:dLbl>
            <c:dLbl>
              <c:idx val="3"/>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4-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1.4999999999999999E-2</c:v>
                </c:pt>
                <c:pt idx="1">
                  <c:v>2.8000000000000001E-2</c:v>
                </c:pt>
                <c:pt idx="2">
                  <c:v>6.7000000000000004E-2</c:v>
                </c:pt>
                <c:pt idx="3">
                  <c:v>5.7000000000000002E-2</c:v>
                </c:pt>
              </c:numCache>
            </c:numRef>
          </c:val>
          <c:extLst>
            <c:ext xmlns:c16="http://schemas.microsoft.com/office/drawing/2014/chart" uri="{C3380CC4-5D6E-409C-BE32-E72D297353CC}">
              <c16:uniqueId val="{00000019-D73E-4F58-9C42-C5E9C98F263F}"/>
            </c:ext>
          </c:extLst>
        </c:ser>
        <c:dLbls>
          <c:showLegendKey val="0"/>
          <c:showVal val="0"/>
          <c:showCatName val="0"/>
          <c:showSerName val="0"/>
          <c:showPercent val="0"/>
          <c:showBubbleSize val="0"/>
        </c:dLbls>
        <c:gapWidth val="74"/>
        <c:overlap val="100"/>
        <c:axId val="118724096"/>
        <c:axId val="105223808"/>
      </c:barChart>
      <c:catAx>
        <c:axId val="118724096"/>
        <c:scaling>
          <c:orientation val="minMax"/>
        </c:scaling>
        <c:delete val="0"/>
        <c:axPos val="b"/>
        <c:majorGridlines>
          <c:spPr>
            <a:ln>
              <a:solidFill>
                <a:schemeClr val="bg1"/>
              </a:solidFill>
            </a:ln>
          </c:spPr>
        </c:majorGridlines>
        <c:numFmt formatCode="General" sourceLinked="0"/>
        <c:majorTickMark val="none"/>
        <c:minorTickMark val="none"/>
        <c:tickLblPos val="none"/>
        <c:spPr>
          <a:ln>
            <a:solidFill>
              <a:schemeClr val="accent3"/>
            </a:solidFill>
          </a:ln>
        </c:spPr>
        <c:crossAx val="105223808"/>
        <c:crosses val="autoZero"/>
        <c:auto val="1"/>
        <c:lblAlgn val="ctr"/>
        <c:lblOffset val="100"/>
        <c:tickLblSkip val="2"/>
        <c:tickMarkSkip val="2"/>
        <c:noMultiLvlLbl val="0"/>
      </c:catAx>
      <c:valAx>
        <c:axId val="105223808"/>
        <c:scaling>
          <c:orientation val="minMax"/>
          <c:max val="0.8"/>
          <c:min val="0"/>
        </c:scaling>
        <c:delete val="0"/>
        <c:axPos val="l"/>
        <c:numFmt formatCode="0%" sourceLinked="0"/>
        <c:majorTickMark val="none"/>
        <c:minorTickMark val="none"/>
        <c:tickLblPos val="nextTo"/>
        <c:spPr>
          <a:ln>
            <a:solidFill>
              <a:schemeClr val="accent3"/>
            </a:solidFill>
          </a:ln>
        </c:spPr>
        <c:txPr>
          <a:bodyPr rot="0" vert="horz"/>
          <a:lstStyle/>
          <a:p>
            <a:pPr>
              <a:defRPr sz="1400" b="1" baseline="0">
                <a:solidFill>
                  <a:srgbClr val="202945"/>
                </a:solidFill>
              </a:defRPr>
            </a:pPr>
            <a:endParaRPr lang="en-US"/>
          </a:p>
        </c:txPr>
        <c:crossAx val="118724096"/>
        <c:crosses val="autoZero"/>
        <c:crossBetween val="between"/>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496E-2"/>
          <c:y val="3.2309301181102403E-2"/>
          <c:w val="0.91042590162340997"/>
          <c:h val="0.810839074803149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baseline="0">
                    <a:solidFill>
                      <a:srgbClr val="E74C39"/>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5.2999999999999999E-2</c:v>
                </c:pt>
                <c:pt idx="1">
                  <c:v>0.16500000000000001</c:v>
                </c:pt>
                <c:pt idx="2">
                  <c:v>0.624</c:v>
                </c:pt>
                <c:pt idx="3">
                  <c:v>8.4000000000000005E-2</c:v>
                </c:pt>
                <c:pt idx="4">
                  <c:v>6.4000000000000001E-2</c:v>
                </c:pt>
                <c:pt idx="5">
                  <c:v>0.01</c:v>
                </c:pt>
              </c:numCache>
            </c:numRef>
          </c:val>
          <c:extLst>
            <c:ext xmlns:c16="http://schemas.microsoft.com/office/drawing/2014/chart" uri="{C3380CC4-5D6E-409C-BE32-E72D297353CC}">
              <c16:uniqueId val="{00000000-6891-4472-B5F6-7BE2D59D5B95}"/>
            </c:ext>
          </c:extLst>
        </c:ser>
        <c:ser>
          <c:idx val="1"/>
          <c:order val="1"/>
          <c:tx>
            <c:strRef>
              <c:f>Sheet1!$C$1</c:f>
              <c:strCache>
                <c:ptCount val="1"/>
                <c:pt idx="0">
                  <c:v>Comparison Group</c:v>
                </c:pt>
              </c:strCache>
            </c:strRef>
          </c:tx>
          <c:spPr>
            <a:solidFill>
              <a:schemeClr val="bg1"/>
            </a:solidFill>
            <a:ln w="3175">
              <a:solidFill>
                <a:schemeClr val="bg2"/>
              </a:solidFill>
            </a:ln>
          </c:spPr>
          <c:invertIfNegative val="0"/>
          <c:dLbls>
            <c:numFmt formatCode="0.0%" sourceLinked="0"/>
            <c:spPr>
              <a:noFill/>
              <a:ln>
                <a:noFill/>
              </a:ln>
              <a:effectLst/>
            </c:spPr>
            <c:txPr>
              <a:bodyPr/>
              <a:lstStyle/>
              <a:p>
                <a:pPr>
                  <a:defRPr sz="1200" b="1"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6.3E-2</c:v>
                </c:pt>
                <c:pt idx="1">
                  <c:v>9.8000000000000004E-2</c:v>
                </c:pt>
                <c:pt idx="2">
                  <c:v>0.313</c:v>
                </c:pt>
                <c:pt idx="3">
                  <c:v>0.12</c:v>
                </c:pt>
                <c:pt idx="4">
                  <c:v>0.26400000000000001</c:v>
                </c:pt>
                <c:pt idx="5">
                  <c:v>0.14199999999999999</c:v>
                </c:pt>
              </c:numCache>
            </c:numRef>
          </c:val>
          <c:extLst>
            <c:ext xmlns:c16="http://schemas.microsoft.com/office/drawing/2014/chart" uri="{C3380CC4-5D6E-409C-BE32-E72D297353CC}">
              <c16:uniqueId val="{00000001-6891-4472-B5F6-7BE2D59D5B95}"/>
            </c:ext>
          </c:extLst>
        </c:ser>
        <c:dLbls>
          <c:showLegendKey val="0"/>
          <c:showVal val="1"/>
          <c:showCatName val="0"/>
          <c:showSerName val="0"/>
          <c:showPercent val="0"/>
          <c:showBubbleSize val="0"/>
        </c:dLbls>
        <c:gapWidth val="50"/>
        <c:axId val="35516928"/>
        <c:axId val="96463680"/>
      </c:barChart>
      <c:catAx>
        <c:axId val="35516928"/>
        <c:scaling>
          <c:orientation val="minMax"/>
        </c:scaling>
        <c:delete val="0"/>
        <c:axPos val="b"/>
        <c:numFmt formatCode="General" sourceLinked="0"/>
        <c:majorTickMark val="out"/>
        <c:minorTickMark val="none"/>
        <c:tickLblPos val="nextTo"/>
        <c:spPr>
          <a:ln>
            <a:solidFill>
              <a:schemeClr val="tx2"/>
            </a:solidFill>
          </a:ln>
        </c:spPr>
        <c:txPr>
          <a:bodyPr/>
          <a:lstStyle/>
          <a:p>
            <a:pPr>
              <a:defRPr sz="1400" b="1" baseline="0">
                <a:solidFill>
                  <a:srgbClr val="202945"/>
                </a:solidFill>
                <a:latin typeface="+mn-lt"/>
                <a:ea typeface="Al Tarikh" charset="-78"/>
                <a:cs typeface="Al Tarikh" charset="-78"/>
              </a:defRPr>
            </a:pPr>
            <a:endParaRPr lang="en-US"/>
          </a:p>
        </c:txPr>
        <c:crossAx val="96463680"/>
        <c:crosses val="autoZero"/>
        <c:auto val="1"/>
        <c:lblAlgn val="ctr"/>
        <c:lblOffset val="100"/>
        <c:noMultiLvlLbl val="0"/>
      </c:catAx>
      <c:valAx>
        <c:axId val="96463680"/>
        <c:scaling>
          <c:orientation val="minMax"/>
          <c:max val="0.9"/>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latin typeface="Garamond" charset="0"/>
              </a:defRPr>
            </a:pPr>
            <a:endParaRPr lang="en-US"/>
          </a:p>
        </c:txPr>
        <c:crossAx val="35516928"/>
        <c:crosses val="autoZero"/>
        <c:crossBetween val="between"/>
      </c:valAx>
    </c:plotArea>
    <c:legend>
      <c:legendPos val="r"/>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31509587343248802"/>
          <c:y val="0.90461511646981596"/>
          <c:w val="0.41654855643044603"/>
          <c:h val="9.2473343175853207E-2"/>
        </c:manualLayout>
      </c:layout>
      <c:overlay val="0"/>
      <c:txPr>
        <a:bodyPr/>
        <a:lstStyle/>
        <a:p>
          <a:pPr>
            <a:defRPr sz="1400" b="1"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Sheet1!$B$2:$B$11</c:f>
              <c:numCache>
                <c:formatCode>0.00%</c:formatCode>
                <c:ptCount val="10"/>
                <c:pt idx="0">
                  <c:v>0.17199999999999999</c:v>
                </c:pt>
                <c:pt idx="1">
                  <c:v>0.126</c:v>
                </c:pt>
                <c:pt idx="2">
                  <c:v>0.18099999999999999</c:v>
                </c:pt>
                <c:pt idx="3">
                  <c:v>0.187</c:v>
                </c:pt>
                <c:pt idx="4">
                  <c:v>0.122</c:v>
                </c:pt>
                <c:pt idx="5">
                  <c:v>8.1000000000000003E-2</c:v>
                </c:pt>
                <c:pt idx="6">
                  <c:v>4.9000000000000002E-2</c:v>
                </c:pt>
                <c:pt idx="7">
                  <c:v>4.8000000000000001E-2</c:v>
                </c:pt>
                <c:pt idx="8">
                  <c:v>1.9E-2</c:v>
                </c:pt>
                <c:pt idx="9" formatCode="General">
                  <c:v>1.6E-2</c:v>
                </c:pt>
              </c:numCache>
            </c:numRef>
          </c:val>
          <c:extLst>
            <c:ext xmlns:c16="http://schemas.microsoft.com/office/drawing/2014/chart" uri="{C3380CC4-5D6E-409C-BE32-E72D297353CC}">
              <c16:uniqueId val="{00000000-06B6-4BEA-82E3-0DEB996C8A4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Sheet1!$C$2:$C$11</c:f>
              <c:numCache>
                <c:formatCode>0.00%</c:formatCode>
                <c:ptCount val="10"/>
                <c:pt idx="0">
                  <c:v>0.124</c:v>
                </c:pt>
                <c:pt idx="1">
                  <c:v>0.108</c:v>
                </c:pt>
                <c:pt idx="2">
                  <c:v>0.14699999999999999</c:v>
                </c:pt>
                <c:pt idx="3">
                  <c:v>0.16700000000000001</c:v>
                </c:pt>
                <c:pt idx="4">
                  <c:v>0.11899999999999999</c:v>
                </c:pt>
                <c:pt idx="5">
                  <c:v>0.09</c:v>
                </c:pt>
                <c:pt idx="6">
                  <c:v>6.3E-2</c:v>
                </c:pt>
                <c:pt idx="7">
                  <c:v>9.4E-2</c:v>
                </c:pt>
                <c:pt idx="8">
                  <c:v>4.4999999999999998E-2</c:v>
                </c:pt>
                <c:pt idx="9" formatCode="General">
                  <c:v>4.2999999999999997E-2</c:v>
                </c:pt>
              </c:numCache>
            </c:numRef>
          </c:val>
          <c:extLst>
            <c:ext xmlns:c16="http://schemas.microsoft.com/office/drawing/2014/chart" uri="{C3380CC4-5D6E-409C-BE32-E72D297353CC}">
              <c16:uniqueId val="{00000001-06B6-4BEA-82E3-0DEB996C8A42}"/>
            </c:ext>
          </c:extLst>
        </c:ser>
        <c:dLbls>
          <c:showLegendKey val="0"/>
          <c:showVal val="1"/>
          <c:showCatName val="0"/>
          <c:showSerName val="0"/>
          <c:showPercent val="0"/>
          <c:showBubbleSize val="0"/>
        </c:dLbls>
        <c:gapWidth val="75"/>
        <c:overlap val="-25"/>
        <c:axId val="38266368"/>
        <c:axId val="38034752"/>
      </c:barChart>
      <c:catAx>
        <c:axId val="38266368"/>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a:lstStyle/>
          <a:p>
            <a:pPr>
              <a:defRPr sz="1400" b="1">
                <a:solidFill>
                  <a:srgbClr val="202945"/>
                </a:solidFill>
                <a:latin typeface="+mn-lt"/>
                <a:ea typeface="Al Tarikh" charset="-78"/>
                <a:cs typeface="Al Tarikh" charset="-78"/>
              </a:defRPr>
            </a:pPr>
            <a:endParaRPr lang="en-US"/>
          </a:p>
        </c:txPr>
        <c:crossAx val="38034752"/>
        <c:crosses val="autoZero"/>
        <c:auto val="1"/>
        <c:lblAlgn val="ctr"/>
        <c:lblOffset val="100"/>
        <c:noMultiLvlLbl val="0"/>
      </c:catAx>
      <c:valAx>
        <c:axId val="38034752"/>
        <c:scaling>
          <c:orientation val="minMax"/>
          <c:max val="0.8"/>
          <c:min val="0"/>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latin typeface="Garamond" panose="02020404030301010803" pitchFamily="18" charset="0"/>
              </a:defRPr>
            </a:pPr>
            <a:endParaRPr lang="en-US"/>
          </a:p>
        </c:txPr>
        <c:crossAx val="38266368"/>
        <c:crosses val="autoZero"/>
        <c:crossBetween val="between"/>
      </c:valAx>
    </c:plotArea>
    <c:legend>
      <c:legendPos val="b"/>
      <c:legendEntry>
        <c:idx val="0"/>
        <c:txPr>
          <a:bodyPr/>
          <a:lstStyle/>
          <a:p>
            <a:pPr>
              <a:defRPr sz="1400" b="1" baseline="0">
                <a:solidFill>
                  <a:srgbClr val="202945"/>
                </a:solidFill>
              </a:defRPr>
            </a:pPr>
            <a:endParaRPr lang="en-US"/>
          </a:p>
        </c:txPr>
      </c:legendEntry>
      <c:legendEntry>
        <c:idx val="1"/>
        <c:txPr>
          <a:bodyPr/>
          <a:lstStyle/>
          <a:p>
            <a:pPr>
              <a:defRPr sz="1400" b="1" baseline="0">
                <a:solidFill>
                  <a:srgbClr val="202945"/>
                </a:solidFill>
              </a:defRPr>
            </a:pPr>
            <a:endParaRPr lang="en-US"/>
          </a:p>
        </c:txPr>
      </c:legendEntry>
      <c:layout>
        <c:manualLayout>
          <c:xMode val="edge"/>
          <c:yMode val="edge"/>
          <c:x val="0.30487226596675399"/>
          <c:y val="0.93684588254593204"/>
          <c:w val="0.39884722222222202"/>
          <c:h val="5.04295849737533E-2"/>
        </c:manualLayout>
      </c:layout>
      <c:overlay val="0"/>
      <c:txPr>
        <a:bodyPr/>
        <a:lstStyle/>
        <a:p>
          <a:pPr>
            <a:defRPr sz="1200" b="1"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accent5">
                    <a:lumMod val="75000"/>
                  </a:schemeClr>
                </a:solidFill>
              </a:defRPr>
            </a:pPr>
            <a:r>
              <a:rPr lang="en-US" sz="2000" b="1" baseline="0" dirty="0" smtClean="0">
                <a:solidFill>
                  <a:srgbClr val="E74C39"/>
                </a:solidFill>
                <a:latin typeface="Franklin Gothic Book" panose="020B0503020102020204" pitchFamily="34" charset="0"/>
              </a:rPr>
              <a:t>Were you accepted by your first choice college?</a:t>
            </a:r>
            <a:endParaRPr lang="en-US" sz="2000" b="1" baseline="0" dirty="0">
              <a:solidFill>
                <a:srgbClr val="E74C39"/>
              </a:solidFill>
              <a:latin typeface="Franklin Gothic Book" panose="020B0503020102020204" pitchFamily="34" charset="0"/>
            </a:endParaRPr>
          </a:p>
        </c:rich>
      </c:tx>
      <c:layout/>
      <c:overlay val="0"/>
    </c:title>
    <c:autoTitleDeleted val="0"/>
    <c:plotArea>
      <c:layout/>
      <c:pieChart>
        <c:varyColors val="1"/>
        <c:ser>
          <c:idx val="0"/>
          <c:order val="0"/>
          <c:tx>
            <c:strRef>
              <c:f>Sheet1!$B$1</c:f>
              <c:strCache>
                <c:ptCount val="1"/>
                <c:pt idx="0">
                  <c:v>Accepted by first choice</c:v>
                </c:pt>
              </c:strCache>
            </c:strRef>
          </c:tx>
          <c:spPr>
            <a:ln w="3175">
              <a:solidFill>
                <a:srgbClr val="7680AC">
                  <a:alpha val="50000"/>
                </a:srgbClr>
              </a:solidFill>
            </a:ln>
          </c:spPr>
          <c:dPt>
            <c:idx val="0"/>
            <c:bubble3D val="0"/>
            <c:extLst>
              <c:ext xmlns:c16="http://schemas.microsoft.com/office/drawing/2014/chart" uri="{C3380CC4-5D6E-409C-BE32-E72D297353CC}">
                <c16:uniqueId val="{00000000-D09C-4578-9C95-7C9AEE355AEF}"/>
              </c:ext>
            </c:extLst>
          </c:dPt>
          <c:dPt>
            <c:idx val="1"/>
            <c:bubble3D val="0"/>
            <c:spPr>
              <a:solidFill>
                <a:srgbClr val="202945"/>
              </a:solidFill>
              <a:ln w="3175">
                <a:solidFill>
                  <a:srgbClr val="7680AC">
                    <a:alpha val="50000"/>
                  </a:srgbClr>
                </a:solidFill>
              </a:ln>
            </c:spPr>
            <c:extLst>
              <c:ext xmlns:c16="http://schemas.microsoft.com/office/drawing/2014/chart" uri="{C3380CC4-5D6E-409C-BE32-E72D297353CC}">
                <c16:uniqueId val="{00000002-D09C-4578-9C95-7C9AEE355AEF}"/>
              </c:ext>
            </c:extLst>
          </c:dPt>
          <c:dLbls>
            <c:dLbl>
              <c:idx val="1"/>
              <c:spPr>
                <a:noFill/>
                <a:ln>
                  <a:noFill/>
                </a:ln>
                <a:effectLst/>
              </c:spPr>
              <c:txPr>
                <a:bodyPr wrap="square" lIns="38100" tIns="19050" rIns="38100" bIns="19050" anchor="ctr">
                  <a:spAutoFit/>
                </a:bodyPr>
                <a:lstStyle/>
                <a:p>
                  <a:pPr>
                    <a:defRPr sz="1600" b="1" baseline="0">
                      <a:solidFill>
                        <a:schemeClr val="tx1"/>
                      </a:solidFill>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2-D09C-4578-9C95-7C9AEE355AEF}"/>
                </c:ext>
              </c:extLst>
            </c:dLbl>
            <c:spPr>
              <a:noFill/>
              <a:ln>
                <a:noFill/>
              </a:ln>
              <a:effectLst/>
            </c:spPr>
            <c:txPr>
              <a:bodyPr/>
              <a:lstStyle/>
              <a:p>
                <a:pPr>
                  <a:defRPr sz="1600" b="1"/>
                </a:pPr>
                <a:endParaRPr lang="en-US"/>
              </a:p>
            </c:txPr>
            <c:dLblPos val="bestFit"/>
            <c:showLegendKey val="0"/>
            <c:showVal val="1"/>
            <c:showCatName val="0"/>
            <c:showSerName val="0"/>
            <c:showPercent val="0"/>
            <c:showBubbleSize val="0"/>
            <c:showLeaderLines val="0"/>
            <c:extLst>
              <c:ext xmlns:c15="http://schemas.microsoft.com/office/drawing/2012/chart" uri="{CE6537A1-D6FC-4f65-9D91-7224C49458BB}">
                <c15:layout/>
              </c:ext>
            </c:extLst>
          </c:dLbls>
          <c:cat>
            <c:strRef>
              <c:f>Sheet1!$A$2:$A$3</c:f>
              <c:strCache>
                <c:ptCount val="2"/>
                <c:pt idx="0">
                  <c:v>Yes</c:v>
                </c:pt>
                <c:pt idx="1">
                  <c:v>No</c:v>
                </c:pt>
              </c:strCache>
            </c:strRef>
          </c:cat>
          <c:val>
            <c:numRef>
              <c:f>Sheet1!$B$2:$B$3</c:f>
              <c:numCache>
                <c:formatCode>0.0%</c:formatCode>
                <c:ptCount val="2"/>
                <c:pt idx="0">
                  <c:v>0.89700000000000002</c:v>
                </c:pt>
                <c:pt idx="1">
                  <c:v>0.10299999999999999</c:v>
                </c:pt>
              </c:numCache>
            </c:numRef>
          </c:val>
          <c:extLst>
            <c:ext xmlns:c16="http://schemas.microsoft.com/office/drawing/2014/chart" uri="{C3380CC4-5D6E-409C-BE32-E72D297353CC}">
              <c16:uniqueId val="{00000003-D09C-4578-9C95-7C9AEE355AEF}"/>
            </c:ext>
          </c:extLst>
        </c:ser>
        <c:dLbls>
          <c:dLblPos val="bestFit"/>
          <c:showLegendKey val="0"/>
          <c:showVal val="1"/>
          <c:showCatName val="0"/>
          <c:showSerName val="0"/>
          <c:showPercent val="0"/>
          <c:showBubbleSize val="0"/>
          <c:showLeaderLines val="0"/>
        </c:dLbls>
        <c:firstSliceAng val="0"/>
      </c:pieChart>
    </c:plotArea>
    <c:legend>
      <c:legendPos val="b"/>
      <c:legendEntry>
        <c:idx val="0"/>
        <c:txPr>
          <a:bodyPr/>
          <a:lstStyle/>
          <a:p>
            <a:pPr>
              <a:defRPr>
                <a:solidFill>
                  <a:schemeClr val="bg2"/>
                </a:solidFill>
              </a:defRPr>
            </a:pPr>
            <a:endParaRPr lang="en-US"/>
          </a:p>
        </c:txPr>
      </c:legendEntry>
      <c:legendEntry>
        <c:idx val="1"/>
        <c:txPr>
          <a:bodyPr/>
          <a:lstStyle/>
          <a:p>
            <a:pPr>
              <a:defRPr>
                <a:solidFill>
                  <a:schemeClr val="bg2"/>
                </a:solidFill>
              </a:defRPr>
            </a:pPr>
            <a:endParaRPr lang="en-US"/>
          </a:p>
        </c:txPr>
      </c:legendEntry>
      <c:layout/>
      <c:overlay val="0"/>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E74C39"/>
            </a:solidFill>
            <a:ln w="3175">
              <a:solidFill>
                <a:schemeClr val="bg2"/>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0.65100000000000002</c:v>
                </c:pt>
                <c:pt idx="1">
                  <c:v>0.27700000000000002</c:v>
                </c:pt>
                <c:pt idx="2">
                  <c:v>5.8000000000000003E-2</c:v>
                </c:pt>
                <c:pt idx="3">
                  <c:v>1.4E-2</c:v>
                </c:pt>
              </c:numCache>
            </c:numRef>
          </c:val>
          <c:extLst>
            <c:ext xmlns:c16="http://schemas.microsoft.com/office/drawing/2014/chart" uri="{C3380CC4-5D6E-409C-BE32-E72D297353CC}">
              <c16:uniqueId val="{00000000-B88D-49C9-BEE2-AD01B934E4A2}"/>
            </c:ext>
          </c:extLst>
        </c:ser>
        <c:ser>
          <c:idx val="1"/>
          <c:order val="1"/>
          <c:tx>
            <c:strRef>
              <c:f>Sheet1!$C$1</c:f>
              <c:strCache>
                <c:ptCount val="1"/>
                <c:pt idx="0">
                  <c:v>Comparison Group</c:v>
                </c:pt>
              </c:strCache>
            </c:strRef>
          </c:tx>
          <c:spPr>
            <a:solidFill>
              <a:srgbClr val="202945"/>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0.60099999999999998</c:v>
                </c:pt>
                <c:pt idx="1">
                  <c:v>0.26300000000000001</c:v>
                </c:pt>
                <c:pt idx="2">
                  <c:v>8.1000000000000003E-2</c:v>
                </c:pt>
                <c:pt idx="3">
                  <c:v>5.5E-2</c:v>
                </c:pt>
              </c:numCache>
            </c:numRef>
          </c:val>
          <c:extLst>
            <c:ext xmlns:c16="http://schemas.microsoft.com/office/drawing/2014/chart" uri="{C3380CC4-5D6E-409C-BE32-E72D297353CC}">
              <c16:uniqueId val="{00000001-B88D-49C9-BEE2-AD01B934E4A2}"/>
            </c:ext>
          </c:extLst>
        </c:ser>
        <c:dLbls>
          <c:showLegendKey val="0"/>
          <c:showVal val="1"/>
          <c:showCatName val="0"/>
          <c:showSerName val="0"/>
          <c:showPercent val="0"/>
          <c:showBubbleSize val="0"/>
        </c:dLbls>
        <c:gapWidth val="75"/>
        <c:overlap val="-25"/>
        <c:axId val="86383616"/>
        <c:axId val="96444992"/>
      </c:barChart>
      <c:catAx>
        <c:axId val="86383616"/>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aseline="0">
                <a:solidFill>
                  <a:schemeClr val="bg1"/>
                </a:solidFill>
              </a:defRPr>
            </a:pPr>
            <a:endParaRPr lang="en-US"/>
          </a:p>
        </c:txPr>
        <c:crossAx val="96444992"/>
        <c:crosses val="autoZero"/>
        <c:auto val="1"/>
        <c:lblAlgn val="ctr"/>
        <c:lblOffset val="100"/>
        <c:noMultiLvlLbl val="0"/>
      </c:catAx>
      <c:valAx>
        <c:axId val="96444992"/>
        <c:scaling>
          <c:orientation val="minMax"/>
          <c:max val="1"/>
        </c:scaling>
        <c:delete val="0"/>
        <c:axPos val="l"/>
        <c:numFmt formatCode="0%" sourceLinked="0"/>
        <c:majorTickMark val="none"/>
        <c:minorTickMark val="none"/>
        <c:tickLblPos val="nextTo"/>
        <c:spPr>
          <a:ln>
            <a:solidFill>
              <a:schemeClr val="accent3"/>
            </a:solidFill>
          </a:ln>
        </c:spPr>
        <c:txPr>
          <a:bodyPr/>
          <a:lstStyle/>
          <a:p>
            <a:pPr>
              <a:defRPr sz="1400" b="0" baseline="0">
                <a:solidFill>
                  <a:schemeClr val="bg1"/>
                </a:solidFill>
              </a:defRPr>
            </a:pPr>
            <a:endParaRPr lang="en-US"/>
          </a:p>
        </c:txPr>
        <c:crossAx val="86383616"/>
        <c:crosses val="autoZero"/>
        <c:crossBetween val="between"/>
      </c:valAx>
    </c:plotArea>
    <c:legend>
      <c:legendPos val="b"/>
      <c:legendEntry>
        <c:idx val="0"/>
        <c:txPr>
          <a:bodyPr/>
          <a:lstStyle/>
          <a:p>
            <a:pPr>
              <a:defRPr sz="1400" b="1" baseline="0">
                <a:solidFill>
                  <a:schemeClr val="bg1"/>
                </a:solidFill>
              </a:defRPr>
            </a:pPr>
            <a:endParaRPr lang="en-US"/>
          </a:p>
        </c:txPr>
      </c:legendEntry>
      <c:legendEntry>
        <c:idx val="1"/>
        <c:txPr>
          <a:bodyPr/>
          <a:lstStyle/>
          <a:p>
            <a:pPr>
              <a:defRPr sz="1400" b="1" baseline="0">
                <a:solidFill>
                  <a:schemeClr val="bg1"/>
                </a:solidFill>
              </a:defRPr>
            </a:pPr>
            <a:endParaRPr lang="en-US"/>
          </a:p>
        </c:txPr>
      </c:legendEntry>
      <c:layout/>
      <c:overlay val="0"/>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To be able to get a better job</a:t>
          </a: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gain a general education and appreciation of ideas</a:t>
          </a: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make me a more cultured person</a:t>
          </a: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be able to make more money</a:t>
          </a: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rgbClr val="202945"/>
              </a:solidFill>
            </a:rPr>
            <a:t>Get tutoring help in specific courses</a:t>
          </a:r>
          <a:endParaRPr lang="en-US" sz="1400" dirty="0">
            <a:solidFill>
              <a:srgbClr val="202945"/>
            </a:solidFill>
          </a:endParaRP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course exclusively online</a:t>
          </a: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Work on a professor’s research project</a:t>
          </a:r>
        </a:p>
      </cdr:txBody>
    </cdr:sp>
  </cdr:relSizeAnchor>
</c:userShapes>
</file>

<file path=ppt/drawings/drawing11.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leave of absence from this college temporarily</a:t>
          </a:r>
        </a:p>
      </cdr:txBody>
    </cdr:sp>
  </cdr:relSizeAnchor>
  <cdr:relSizeAnchor xmlns:cdr="http://schemas.openxmlformats.org/drawingml/2006/chartDrawing">
    <cdr:from>
      <cdr:x>0.62738</cdr:x>
      <cdr:y>0.83219</cdr:y>
    </cdr:from>
    <cdr:to>
      <cdr:x>0.92364</cdr:x>
      <cdr:y>0.98218</cdr:y>
    </cdr:to>
    <cdr:sp macro="" textlink="">
      <cdr:nvSpPr>
        <cdr:cNvPr id="4" name="TextBox 1"/>
        <cdr:cNvSpPr txBox="1"/>
      </cdr:nvSpPr>
      <cdr:spPr>
        <a:xfrm xmlns:a="http://schemas.openxmlformats.org/drawingml/2006/main">
          <a:off x="5486400" y="3868197"/>
          <a:ext cx="2590769"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Transfer to another college before graduating</a:t>
          </a:r>
        </a:p>
      </cdr:txBody>
    </cdr:sp>
  </cdr:relSizeAnchor>
</c:userShapes>
</file>

<file path=ppt/drawings/drawing2.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learn more about things that interest me</a:t>
          </a: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get training for a specific career</a:t>
          </a: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prepare myself for graduate or professional school</a:t>
          </a:r>
        </a:p>
      </cdr:txBody>
    </cdr:sp>
  </cdr:relSizeAnchor>
</c:userShapes>
</file>

<file path=ppt/drawings/drawing3.xml><?xml version="1.0" encoding="utf-8"?>
<c:userShapes xmlns:c="http://schemas.openxmlformats.org/drawingml/2006/chart">
  <cdr:relSizeAnchor xmlns:cdr="http://schemas.openxmlformats.org/drawingml/2006/chartDrawing">
    <cdr:from>
      <cdr:x>0.08714</cdr:x>
      <cdr:y>0.81667</cdr:y>
    </cdr:from>
    <cdr:to>
      <cdr:x>0.27678</cdr:x>
      <cdr:y>1</cdr:y>
    </cdr:to>
    <cdr:sp macro="" textlink="">
      <cdr:nvSpPr>
        <cdr:cNvPr id="2" name="TextBox 1"/>
        <cdr:cNvSpPr txBox="1"/>
      </cdr:nvSpPr>
      <cdr:spPr>
        <a:xfrm xmlns:a="http://schemas.openxmlformats.org/drawingml/2006/main">
          <a:off x="762000" y="3920506"/>
          <a:ext cx="1658386" cy="8800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b="1" dirty="0">
              <a:solidFill>
                <a:srgbClr val="202945"/>
              </a:solidFill>
            </a:rPr>
            <a:t>This college has a very good academic reputation</a:t>
          </a:r>
        </a:p>
      </cdr:txBody>
    </cdr:sp>
  </cdr:relSizeAnchor>
  <cdr:relSizeAnchor xmlns:cdr="http://schemas.openxmlformats.org/drawingml/2006/chartDrawing">
    <cdr:from>
      <cdr:x>0.30498</cdr:x>
      <cdr:y>0.8254</cdr:y>
    </cdr:from>
    <cdr:to>
      <cdr:x>0.52282</cdr:x>
      <cdr:y>0.96111</cdr:y>
    </cdr:to>
    <cdr:sp macro="" textlink="">
      <cdr:nvSpPr>
        <cdr:cNvPr id="3" name="TextBox 1"/>
        <cdr:cNvSpPr txBox="1"/>
      </cdr:nvSpPr>
      <cdr:spPr>
        <a:xfrm xmlns:a="http://schemas.openxmlformats.org/drawingml/2006/main">
          <a:off x="2667000" y="3962415"/>
          <a:ext cx="1905000" cy="6514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make a difference in the world</a:t>
          </a:r>
        </a:p>
      </cdr:txBody>
    </cdr:sp>
  </cdr:relSizeAnchor>
  <cdr:relSizeAnchor xmlns:cdr="http://schemas.openxmlformats.org/drawingml/2006/chartDrawing">
    <cdr:from>
      <cdr:x>0.53727</cdr:x>
      <cdr:y>0.8254</cdr:y>
    </cdr:from>
    <cdr:to>
      <cdr:x>0.75809</cdr:x>
      <cdr:y>0.94489</cdr:y>
    </cdr:to>
    <cdr:sp macro="" textlink="">
      <cdr:nvSpPr>
        <cdr:cNvPr id="4" name="TextBox 1"/>
        <cdr:cNvSpPr txBox="1"/>
      </cdr:nvSpPr>
      <cdr:spPr>
        <a:xfrm xmlns:a="http://schemas.openxmlformats.org/drawingml/2006/main">
          <a:off x="4698380" y="3962415"/>
          <a:ext cx="1931019"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gain admission to top graduate/professional schools</a:t>
          </a:r>
        </a:p>
      </cdr:txBody>
    </cdr:sp>
  </cdr:relSizeAnchor>
  <cdr:relSizeAnchor xmlns:cdr="http://schemas.openxmlformats.org/drawingml/2006/chartDrawing">
    <cdr:from>
      <cdr:x>0.79294</cdr:x>
      <cdr:y>0.8254</cdr:y>
    </cdr:from>
    <cdr:to>
      <cdr:x>0.97593</cdr:x>
      <cdr:y>0.92709</cdr:y>
    </cdr:to>
    <cdr:sp macro="" textlink="">
      <cdr:nvSpPr>
        <cdr:cNvPr id="5" name="TextBox 1"/>
        <cdr:cNvSpPr txBox="1"/>
      </cdr:nvSpPr>
      <cdr:spPr>
        <a:xfrm xmlns:a="http://schemas.openxmlformats.org/drawingml/2006/main">
          <a:off x="69342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get good jobs</a:t>
          </a: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endParaRPr lang="en-US" sz="1250" dirty="0">
            <a:solidFill>
              <a:schemeClr val="tx2"/>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I was offered financial assistance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The cost of attending this college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Not offered aid by first choice</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Could not afford first choice</a:t>
          </a:r>
        </a:p>
      </cdr:txBody>
    </cdr:sp>
  </cdr:relSizeAnchor>
</c:userShapes>
</file>

<file path=ppt/drawings/drawing5.xml><?xml version="1.0" encoding="utf-8"?>
<c:userShapes xmlns:c="http://schemas.openxmlformats.org/drawingml/2006/chart">
  <cdr:relSizeAnchor xmlns:cdr="http://schemas.openxmlformats.org/drawingml/2006/chartDrawing">
    <cdr:from>
      <cdr:x>0.08714</cdr:x>
      <cdr:y>0.83929</cdr:y>
    </cdr:from>
    <cdr:to>
      <cdr:x>0.27678</cdr:x>
      <cdr:y>1</cdr:y>
    </cdr:to>
    <cdr:sp macro="" textlink="">
      <cdr:nvSpPr>
        <cdr:cNvPr id="2" name="TextBox 1"/>
        <cdr:cNvSpPr txBox="1"/>
      </cdr:nvSpPr>
      <cdr:spPr>
        <a:xfrm xmlns:a="http://schemas.openxmlformats.org/drawingml/2006/main">
          <a:off x="762032" y="3773280"/>
          <a:ext cx="1658387" cy="722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My parents/relatives wanted me to come here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I wanted to live near home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Rankings in national magazines</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A visit to </a:t>
          </a:r>
          <a:r>
            <a:rPr lang="en-US" sz="1400" b="1" dirty="0" smtClean="0">
              <a:solidFill>
                <a:srgbClr val="202945"/>
              </a:solidFill>
            </a:rPr>
            <a:t>this </a:t>
          </a:r>
          <a:r>
            <a:rPr lang="en-US" sz="1400" b="1" dirty="0">
              <a:solidFill>
                <a:srgbClr val="202945"/>
              </a:solidFill>
            </a:rPr>
            <a:t>campus</a:t>
          </a:r>
        </a:p>
      </cdr:txBody>
    </cdr:sp>
  </cdr:relSizeAnchor>
</c:userShapes>
</file>

<file path=ppt/drawings/drawing6.xml><?xml version="1.0" encoding="utf-8"?>
<c:userShapes xmlns:c="http://schemas.openxmlformats.org/drawingml/2006/chart">
  <cdr:relSizeAnchor xmlns:cdr="http://schemas.openxmlformats.org/drawingml/2006/chartDrawing">
    <cdr:from>
      <cdr:x>0.23077</cdr:x>
      <cdr:y>0.88333</cdr:y>
    </cdr:from>
    <cdr:to>
      <cdr:x>0.42756</cdr:x>
      <cdr:y>0.97546</cdr:y>
    </cdr:to>
    <cdr:sp macro="" textlink="">
      <cdr:nvSpPr>
        <cdr:cNvPr id="2" name="TextBox 1"/>
        <cdr:cNvSpPr txBox="1"/>
      </cdr:nvSpPr>
      <cdr:spPr>
        <a:xfrm xmlns:a="http://schemas.openxmlformats.org/drawingml/2006/main">
          <a:off x="1828799" y="4038600"/>
          <a:ext cx="1559534" cy="4212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solidFill>
                <a:srgbClr val="202945"/>
              </a:solidFill>
            </a:rPr>
            <a:t>Probability and Statistics</a:t>
          </a:r>
          <a:endParaRPr lang="en-US" sz="1000" dirty="0">
            <a:solidFill>
              <a:srgbClr val="202945"/>
            </a:solidFill>
          </a:endParaRPr>
        </a:p>
      </cdr:txBody>
    </cdr:sp>
  </cdr:relSizeAnchor>
  <cdr:relSizeAnchor xmlns:cdr="http://schemas.openxmlformats.org/drawingml/2006/chartDrawing">
    <cdr:from>
      <cdr:x>0.51923</cdr:x>
      <cdr:y>0.88333</cdr:y>
    </cdr:from>
    <cdr:to>
      <cdr:x>0.70192</cdr:x>
      <cdr:y>0.95</cdr:y>
    </cdr:to>
    <cdr:sp macro="" textlink="">
      <cdr:nvSpPr>
        <cdr:cNvPr id="7" name="TextBox 6"/>
        <cdr:cNvSpPr txBox="1"/>
      </cdr:nvSpPr>
      <cdr:spPr>
        <a:xfrm xmlns:a="http://schemas.openxmlformats.org/drawingml/2006/main">
          <a:off x="4114799" y="4038600"/>
          <a:ext cx="1447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Probability and Statistics</a:t>
          </a:r>
          <a:endParaRPr lang="en-US" sz="900" dirty="0">
            <a:solidFill>
              <a:schemeClr val="bg2"/>
            </a:solidFill>
          </a:endParaRPr>
        </a:p>
      </cdr:txBody>
    </cdr:sp>
  </cdr:relSizeAnchor>
  <cdr:relSizeAnchor xmlns:cdr="http://schemas.openxmlformats.org/drawingml/2006/chartDrawing">
    <cdr:from>
      <cdr:x>0.85577</cdr:x>
      <cdr:y>0.9</cdr:y>
    </cdr:from>
    <cdr:to>
      <cdr:x>0.98077</cdr:x>
      <cdr:y>0.93333</cdr:y>
    </cdr:to>
    <cdr:sp macro="" textlink="">
      <cdr:nvSpPr>
        <cdr:cNvPr id="8" name="TextBox 7"/>
        <cdr:cNvSpPr txBox="1"/>
      </cdr:nvSpPr>
      <cdr:spPr>
        <a:xfrm xmlns:a="http://schemas.openxmlformats.org/drawingml/2006/main">
          <a:off x="6781799" y="4114800"/>
          <a:ext cx="9906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0.83269</cdr:x>
      <cdr:y>0.88333</cdr:y>
    </cdr:from>
    <cdr:to>
      <cdr:x>1</cdr:x>
      <cdr:y>0.91667</cdr:y>
    </cdr:to>
    <cdr:sp macro="" textlink="">
      <cdr:nvSpPr>
        <cdr:cNvPr id="9" name="TextBox 8"/>
        <cdr:cNvSpPr txBox="1"/>
      </cdr:nvSpPr>
      <cdr:spPr>
        <a:xfrm xmlns:a="http://schemas.openxmlformats.org/drawingml/2006/main">
          <a:off x="6598902" y="4038599"/>
          <a:ext cx="1325898" cy="152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dirty="0" smtClean="0">
              <a:solidFill>
                <a:schemeClr val="bg2"/>
              </a:solidFill>
            </a:rPr>
            <a:t>AP Computer Science A</a:t>
          </a:r>
          <a:endParaRPr lang="en-US" sz="900" dirty="0">
            <a:solidFill>
              <a:schemeClr val="bg2"/>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0.66379</cdr:x>
      <cdr:y>0.19236</cdr:y>
    </cdr:from>
    <cdr:to>
      <cdr:x>0.97484</cdr:x>
      <cdr:y>0.87128</cdr:y>
    </cdr:to>
    <cdr:sp macro="" textlink="">
      <cdr:nvSpPr>
        <cdr:cNvPr id="2" name="TextBox 1"/>
        <cdr:cNvSpPr txBox="1"/>
      </cdr:nvSpPr>
      <cdr:spPr>
        <a:xfrm xmlns:a="http://schemas.openxmlformats.org/drawingml/2006/main">
          <a:off x="5867400" y="863591"/>
          <a:ext cx="2749406"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i="0" u="sng" dirty="0" smtClean="0">
              <a:solidFill>
                <a:srgbClr val="202945"/>
              </a:solidFill>
              <a:latin typeface="Franklin Gothic Book" panose="020B0503020102020204" pitchFamily="34" charset="0"/>
            </a:rPr>
            <a:t>Construct Items</a:t>
          </a:r>
        </a:p>
        <a:p xmlns:a="http://schemas.openxmlformats.org/drawingml/2006/main">
          <a:pPr algn="ctr"/>
          <a:endParaRPr lang="en-US" sz="1200" b="1" i="0" u="sng" dirty="0" smtClean="0">
            <a:solidFill>
              <a:srgbClr val="202945"/>
            </a:solidFill>
            <a:latin typeface="Franklin Gothic Book" panose="020B0503020102020204" pitchFamily="34" charset="0"/>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Publicly </a:t>
          </a:r>
          <a:r>
            <a:rPr lang="en-US" sz="1400" b="1" kern="1200" dirty="0">
              <a:solidFill>
                <a:srgbClr val="202945"/>
              </a:solidFill>
              <a:latin typeface="Franklin Gothic Book"/>
            </a:rPr>
            <a:t>communicated your </a:t>
          </a:r>
          <a:r>
            <a:rPr lang="en-US" sz="1400" b="1" kern="1200" dirty="0" smtClean="0">
              <a:solidFill>
                <a:srgbClr val="202945"/>
              </a:solidFill>
              <a:latin typeface="Franklin Gothic Book"/>
            </a:rPr>
            <a:t>opinion </a:t>
          </a:r>
          <a:r>
            <a:rPr lang="en-US" sz="1400" b="1" kern="1200" dirty="0">
              <a:solidFill>
                <a:srgbClr val="202945"/>
              </a:solidFill>
              <a:latin typeface="Franklin Gothic Book"/>
            </a:rPr>
            <a:t>about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Demonstrated </a:t>
          </a:r>
          <a:r>
            <a:rPr lang="en-US" sz="1400" b="1" kern="1200" dirty="0">
              <a:solidFill>
                <a:srgbClr val="202945"/>
              </a:solidFill>
              <a:latin typeface="Franklin Gothic Book"/>
            </a:rPr>
            <a:t>for a 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Keeping </a:t>
          </a:r>
          <a:r>
            <a:rPr lang="en-US" sz="1400" b="1" kern="1200" dirty="0">
              <a:solidFill>
                <a:srgbClr val="202945"/>
              </a:solidFill>
              <a:latin typeface="Franklin Gothic Book"/>
            </a:rPr>
            <a:t>up to date </a:t>
          </a:r>
          <a:r>
            <a:rPr lang="en-US" sz="1400" b="1" kern="1200" dirty="0" smtClean="0">
              <a:solidFill>
                <a:srgbClr val="202945"/>
              </a:solidFill>
              <a:latin typeface="Franklin Gothic Book"/>
            </a:rPr>
            <a:t>with political </a:t>
          </a:r>
          <a:r>
            <a:rPr lang="en-US" sz="1400" b="1" kern="1200" dirty="0">
              <a:solidFill>
                <a:srgbClr val="202945"/>
              </a:solidFill>
              <a:latin typeface="Franklin Gothic Book"/>
            </a:rPr>
            <a:t>affairs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Influencing </a:t>
          </a:r>
          <a:r>
            <a:rPr lang="en-US" sz="1400" b="1" kern="1200" dirty="0">
              <a:solidFill>
                <a:srgbClr val="202945"/>
              </a:solidFill>
              <a:latin typeface="Franklin Gothic Book"/>
            </a:rPr>
            <a:t>social values</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Helped </a:t>
          </a:r>
          <a:r>
            <a:rPr lang="en-US" sz="1400" b="1" kern="1200" dirty="0">
              <a:solidFill>
                <a:srgbClr val="202945"/>
              </a:solidFill>
              <a:latin typeface="Franklin Gothic Book"/>
            </a:rPr>
            <a:t>raise money for a cause </a:t>
          </a:r>
          <a:r>
            <a:rPr lang="en-US" sz="1400" b="1" kern="1200" dirty="0" smtClean="0">
              <a:solidFill>
                <a:srgbClr val="202945"/>
              </a:solidFill>
              <a:latin typeface="Franklin Gothic Book"/>
            </a:rPr>
            <a:t>or campaign</a:t>
          </a:r>
          <a:endParaRPr lang="en-US" sz="1400" b="1" kern="1200" dirty="0">
            <a:solidFill>
              <a:srgbClr val="202945"/>
            </a:solidFill>
            <a:latin typeface="Franklin Gothic Book"/>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Performed </a:t>
          </a:r>
          <a:r>
            <a:rPr lang="en-US" sz="1400" b="1" kern="1200" dirty="0">
              <a:solidFill>
                <a:srgbClr val="202945"/>
              </a:solidFill>
              <a:latin typeface="Franklin Gothic Book"/>
            </a:rPr>
            <a:t>volunteer work</a:t>
          </a:r>
        </a:p>
        <a:p xmlns:a="http://schemas.openxmlformats.org/drawingml/2006/main">
          <a:pPr algn="l">
            <a:buFont typeface="Arial" pitchFamily="34" charset="0"/>
            <a:buChar char="•"/>
          </a:pPr>
          <a:endParaRPr lang="en-US" sz="1200" i="0" dirty="0">
            <a:solidFill>
              <a:schemeClr val="bg1"/>
            </a:solidFill>
            <a:latin typeface="Franklin Gothic Book" panose="020B050302010202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Understand scientific concepts</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Use technical science skills (use of tools, instruments, and/or techniques</a:t>
          </a: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Explain the results of a study</a:t>
          </a:r>
        </a:p>
      </cdr:txBody>
    </cdr:sp>
  </cdr:relSizeAnchor>
</c:userShapes>
</file>

<file path=ppt/drawings/drawing9.xml><?xml version="1.0" encoding="utf-8"?>
<c:userShapes xmlns:c="http://schemas.openxmlformats.org/drawingml/2006/chart">
  <cdr:relSizeAnchor xmlns:cdr="http://schemas.openxmlformats.org/drawingml/2006/chartDrawing">
    <cdr:from>
      <cdr:x>0.15685</cdr:x>
      <cdr:y>0.81967</cdr:y>
    </cdr:from>
    <cdr:to>
      <cdr:x>0.42697</cdr:x>
      <cdr:y>1</cdr:y>
    </cdr:to>
    <cdr:sp macro="" textlink="">
      <cdr:nvSpPr>
        <cdr:cNvPr id="2" name="TextBox 1"/>
        <cdr:cNvSpPr txBox="1"/>
      </cdr:nvSpPr>
      <cdr:spPr>
        <a:xfrm xmlns:a="http://schemas.openxmlformats.org/drawingml/2006/main">
          <a:off x="1371600" y="380999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Participate in volunteer or community service work</a:t>
          </a:r>
        </a:p>
      </cdr:txBody>
    </cdr:sp>
  </cdr:relSizeAnchor>
  <cdr:relSizeAnchor xmlns:cdr="http://schemas.openxmlformats.org/drawingml/2006/chartDrawing">
    <cdr:from>
      <cdr:x>0.62738</cdr:x>
      <cdr:y>0.81118</cdr:y>
    </cdr:from>
    <cdr:to>
      <cdr:x>0.91493</cdr:x>
      <cdr:y>0.94451</cdr:y>
    </cdr:to>
    <cdr:sp macro="" textlink="">
      <cdr:nvSpPr>
        <cdr:cNvPr id="3" name="TextBox 1"/>
        <cdr:cNvSpPr txBox="1"/>
      </cdr:nvSpPr>
      <cdr:spPr>
        <a:xfrm xmlns:a="http://schemas.openxmlformats.org/drawingml/2006/main">
          <a:off x="5486400" y="3770538"/>
          <a:ext cx="2514601" cy="6197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Participate in a study abroad program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a:p>
        </p:txBody>
      </p:sp>
    </p:spTree>
    <p:extLst>
      <p:ext uri="{BB962C8B-B14F-4D97-AF65-F5344CB8AC3E}">
        <p14:creationId xmlns:p14="http://schemas.microsoft.com/office/powerpoint/2010/main" val="2880409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extLst>
      <p:ext uri="{BB962C8B-B14F-4D97-AF65-F5344CB8AC3E}">
        <p14:creationId xmlns:p14="http://schemas.microsoft.com/office/powerpoint/2010/main" val="1921309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This section highlights the </a:t>
            </a:r>
            <a:r>
              <a:rPr lang="en-US" baseline="0" dirty="0" smtClean="0"/>
              <a:t>sources </a:t>
            </a:r>
            <a:r>
              <a:rPr lang="en-US" baseline="0" dirty="0"/>
              <a:t>used to cover first year educational </a:t>
            </a:r>
            <a:r>
              <a:rPr lang="en-US" baseline="0" dirty="0" smtClean="0"/>
              <a:t>expenses, types of financial aid, </a:t>
            </a:r>
            <a:r>
              <a:rPr lang="en-US" baseline="0" dirty="0"/>
              <a:t>and students’ concerns about financing college.</a:t>
            </a:r>
            <a:endParaRPr lang="en-US" dirty="0"/>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16</a:t>
            </a:fld>
            <a:endParaRPr lang="en-US" dirty="0"/>
          </a:p>
        </p:txBody>
      </p:sp>
    </p:spTree>
    <p:extLst>
      <p:ext uri="{BB962C8B-B14F-4D97-AF65-F5344CB8AC3E}">
        <p14:creationId xmlns:p14="http://schemas.microsoft.com/office/powerpoint/2010/main" val="172566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a:solidFill>
                  <a:srgbClr val="000000"/>
                </a:solidFill>
              </a:rPr>
              <a:t>The full stem for this item is: “How much of your first year’s educational expenses (room, board, tuition, and fees) do you expect to cover from </a:t>
            </a:r>
            <a:r>
              <a:rPr lang="en-US" u="sng" dirty="0">
                <a:solidFill>
                  <a:srgbClr val="000000"/>
                </a:solidFill>
              </a:rPr>
              <a:t>each</a:t>
            </a:r>
            <a:r>
              <a:rPr lang="en-US" u="none" dirty="0">
                <a:solidFill>
                  <a:srgbClr val="000000"/>
                </a:solidFill>
              </a:rPr>
              <a:t> of the sources</a:t>
            </a:r>
            <a:r>
              <a:rPr lang="en-US" u="none" baseline="0" dirty="0">
                <a:solidFill>
                  <a:srgbClr val="000000"/>
                </a:solidFill>
              </a:rPr>
              <a:t> listed</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17</a:t>
            </a:fld>
            <a:endParaRPr lang="en-US" dirty="0"/>
          </a:p>
        </p:txBody>
      </p:sp>
    </p:spTree>
    <p:extLst>
      <p:ext uri="{BB962C8B-B14F-4D97-AF65-F5344CB8AC3E}">
        <p14:creationId xmlns:p14="http://schemas.microsoft.com/office/powerpoint/2010/main" val="184413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High School Experiences is measured by the Habits of Mind,</a:t>
            </a:r>
            <a:r>
              <a:rPr lang="en-US" baseline="0" dirty="0"/>
              <a:t> Pluralistic Orientation, Academic Self-Concept and Civic Engagement Constructs.  Additional items examine academic preparation and health and wellness.  </a:t>
            </a:r>
            <a:endParaRPr lang="en-US" dirty="0"/>
          </a:p>
          <a:p>
            <a:endParaRPr lang="en-US" b="1" dirty="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a:p>
        </p:txBody>
      </p:sp>
    </p:spTree>
    <p:extLst>
      <p:ext uri="{BB962C8B-B14F-4D97-AF65-F5344CB8AC3E}">
        <p14:creationId xmlns:p14="http://schemas.microsoft.com/office/powerpoint/2010/main" val="17058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Results shown</a:t>
            </a:r>
            <a:r>
              <a:rPr lang="en-US" baseline="0" dirty="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22</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593610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23</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4218012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24</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179679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25</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764084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response options for these items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27</a:t>
            </a:fld>
            <a:endParaRPr lang="en-US" dirty="0"/>
          </a:p>
        </p:txBody>
      </p:sp>
    </p:spTree>
    <p:extLst>
      <p:ext uri="{BB962C8B-B14F-4D97-AF65-F5344CB8AC3E}">
        <p14:creationId xmlns:p14="http://schemas.microsoft.com/office/powerpoint/2010/main" val="4114199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 is originally “Please</a:t>
            </a:r>
            <a:r>
              <a:rPr lang="en-US" baseline="0" dirty="0" smtClean="0"/>
              <a:t> mark which of the following courses you have completed.” </a:t>
            </a:r>
            <a:endParaRPr lang="en-US" sz="1200" b="0" i="0" u="none" strike="noStrike" kern="1200" baseline="0" dirty="0" smtClean="0">
              <a:solidFill>
                <a:schemeClr val="tx1"/>
              </a:solidFill>
              <a:latin typeface="Arial" charset="0"/>
              <a:ea typeface="+mn-ea"/>
              <a:cs typeface="+mn-cs"/>
            </a:endParaRPr>
          </a:p>
          <a:p>
            <a:r>
              <a:rPr lang="en-US" dirty="0" smtClean="0"/>
              <a:t>The response is</a:t>
            </a:r>
            <a:r>
              <a:rPr lang="en-US" baseline="0" dirty="0" smtClean="0"/>
              <a:t> 2=marked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292677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response options include: “Absolutely”, “Very,” “Moderately,” “Somewhat,” “Not at All.” Only the first two responses are shown here.</a:t>
            </a:r>
          </a:p>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30</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This section summarizes students’ expected major, planned career, whether following a Pre-Med or Pre-Law track or not, and degree</a:t>
            </a:r>
            <a:r>
              <a:rPr lang="en-US" baseline="0" dirty="0"/>
              <a:t> aspirations. </a:t>
            </a:r>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31</a:t>
            </a:fld>
            <a:endParaRPr lang="en-US" dirty="0"/>
          </a:p>
        </p:txBody>
      </p:sp>
    </p:spTree>
    <p:extLst>
      <p:ext uri="{BB962C8B-B14F-4D97-AF65-F5344CB8AC3E}">
        <p14:creationId xmlns:p14="http://schemas.microsoft.com/office/powerpoint/2010/main" val="36547441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32</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a:t>The major variable</a:t>
            </a:r>
            <a:r>
              <a:rPr lang="en-US" baseline="0" dirty="0"/>
              <a:t> displayed here is “MAJORA.”  </a:t>
            </a:r>
          </a:p>
          <a:p>
            <a:r>
              <a:rPr lang="en-US" baseline="0" dirty="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Item 22.  Do you consider yourself: Pre-Med or Pre-Law</a:t>
            </a:r>
          </a:p>
          <a:p>
            <a:r>
              <a:rPr lang="en-US" dirty="0"/>
              <a:t>Options are </a:t>
            </a:r>
            <a:r>
              <a:rPr lang="en-US" dirty="0" smtClean="0"/>
              <a:t>Yes/NO.  Report</a:t>
            </a:r>
            <a:r>
              <a:rPr lang="en-US" baseline="0" dirty="0" smtClean="0"/>
              <a:t> shows only “Yes” responses.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a:t>The career variable displayed</a:t>
            </a:r>
            <a:r>
              <a:rPr lang="en-US" baseline="0" dirty="0"/>
              <a:t> here is “SCAREERA.”</a:t>
            </a:r>
          </a:p>
          <a:p>
            <a:pPr eaLnBrk="1" hangingPunct="1"/>
            <a:r>
              <a:rPr lang="en-US" baseline="0" dirty="0"/>
              <a:t>This variable aggregates the 47 career options on the questionnaire into 23 </a:t>
            </a:r>
            <a:r>
              <a:rPr lang="en-US" baseline="0" dirty="0" smtClean="0"/>
              <a:t>categories  (“Undecided” is not displayed).</a:t>
            </a:r>
            <a:endParaRPr lang="en-US" dirty="0"/>
          </a:p>
        </p:txBody>
      </p:sp>
    </p:spTree>
    <p:extLst>
      <p:ext uri="{BB962C8B-B14F-4D97-AF65-F5344CB8AC3E}">
        <p14:creationId xmlns:p14="http://schemas.microsoft.com/office/powerpoint/2010/main" val="41188556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36</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Items</a:t>
            </a:r>
            <a:r>
              <a:rPr lang="en-US" baseline="0" dirty="0"/>
              <a:t> in this section ask students how likely they are to participate in specific activities and practices while in college. </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37</a:t>
            </a:fld>
            <a:endParaRPr lang="en-US" dirty="0"/>
          </a:p>
        </p:txBody>
      </p:sp>
    </p:spTree>
    <p:extLst>
      <p:ext uri="{BB962C8B-B14F-4D97-AF65-F5344CB8AC3E}">
        <p14:creationId xmlns:p14="http://schemas.microsoft.com/office/powerpoint/2010/main" val="24332932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39</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The TFS Power Point shows individual items relevant</a:t>
            </a:r>
            <a:r>
              <a:rPr lang="en-US" sz="1000" baseline="0" dirty="0"/>
              <a:t> to each category.  Responses shown for your institution and your comparison group.  Where appropriate, items are aggregated into Constructs. </a:t>
            </a:r>
            <a:endParaRPr lang="en-US" sz="1000" dirty="0"/>
          </a:p>
          <a:p>
            <a:pPr algn="l"/>
            <a:endParaRPr lang="en-US" sz="1000" dirty="0"/>
          </a:p>
          <a:p>
            <a:pPr algn="l"/>
            <a:r>
              <a:rPr lang="en-US" sz="1000" dirty="0"/>
              <a:t>Constructs 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a:p>
          <a:p>
            <a:r>
              <a:rPr lang="en-US" sz="1000" dirty="0"/>
              <a:t>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41</a:t>
            </a:fld>
            <a:endParaRPr lang="en-US" dirty="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203011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1237467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a:t>in general</a:t>
            </a:r>
            <a:r>
              <a:rPr lang="en-US" dirty="0"/>
              <a:t>, and </a:t>
            </a:r>
            <a:r>
              <a:rPr lang="en-US" b="0" i="1" u="sng" dirty="0"/>
              <a:t>your</a:t>
            </a:r>
            <a:r>
              <a:rPr lang="en-US" b="0" i="1" u="none" dirty="0"/>
              <a:t> </a:t>
            </a:r>
            <a:r>
              <a:rPr lang="en-US" u="none" dirty="0"/>
              <a:t>institution in specific.</a:t>
            </a:r>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dirty="0"/>
          </a:p>
        </p:txBody>
      </p:sp>
    </p:spTree>
    <p:extLst>
      <p:ext uri="{BB962C8B-B14F-4D97-AF65-F5344CB8AC3E}">
        <p14:creationId xmlns:p14="http://schemas.microsoft.com/office/powerpoint/2010/main" val="370372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a:t>2013 CIRP Freshman Survey</a:t>
            </a:r>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smtClean="0"/>
              <a:t>2017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alpha val="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smtClean="0"/>
              <a:t>2017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5" action="ppaction://hlinksldjump"/>
              </a:rPr>
              <a:t>Return to contents</a:t>
            </a:r>
            <a:endParaRPr lang="en-US" sz="1200" dirty="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6.xml"/><Relationship Id="rId5" Type="http://schemas.openxmlformats.org/officeDocument/2006/relationships/chart" Target="../charts/chart20.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7.xml"/><Relationship Id="rId5" Type="http://schemas.openxmlformats.org/officeDocument/2006/relationships/chart" Target="../charts/chart22.xml"/><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4.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3" Type="http://schemas.openxmlformats.org/officeDocument/2006/relationships/slide" Target="slide18.xml"/><Relationship Id="rId18" Type="http://schemas.openxmlformats.org/officeDocument/2006/relationships/slide" Target="slide23.xml"/><Relationship Id="rId26" Type="http://schemas.openxmlformats.org/officeDocument/2006/relationships/slide" Target="slide31.xml"/><Relationship Id="rId3" Type="http://schemas.openxmlformats.org/officeDocument/2006/relationships/slide" Target="slide5.xml"/><Relationship Id="rId21" Type="http://schemas.openxmlformats.org/officeDocument/2006/relationships/slide" Target="slide26.xml"/><Relationship Id="rId34" Type="http://schemas.openxmlformats.org/officeDocument/2006/relationships/slide" Target="slide39.xml"/><Relationship Id="rId7" Type="http://schemas.openxmlformats.org/officeDocument/2006/relationships/slide" Target="slide9.xml"/><Relationship Id="rId12" Type="http://schemas.openxmlformats.org/officeDocument/2006/relationships/slide" Target="slide17.xml"/><Relationship Id="rId17" Type="http://schemas.openxmlformats.org/officeDocument/2006/relationships/slide" Target="slide22.xml"/><Relationship Id="rId25" Type="http://schemas.openxmlformats.org/officeDocument/2006/relationships/slide" Target="slide30.xml"/><Relationship Id="rId33" Type="http://schemas.openxmlformats.org/officeDocument/2006/relationships/slide" Target="slide38.xml"/><Relationship Id="rId2" Type="http://schemas.openxmlformats.org/officeDocument/2006/relationships/notesSlide" Target="../notesSlides/notesSlide3.xml"/><Relationship Id="rId16" Type="http://schemas.openxmlformats.org/officeDocument/2006/relationships/slide" Target="slide21.xml"/><Relationship Id="rId20" Type="http://schemas.openxmlformats.org/officeDocument/2006/relationships/slide" Target="slide25.xml"/><Relationship Id="rId29" Type="http://schemas.openxmlformats.org/officeDocument/2006/relationships/slide" Target="slide34.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6.xml"/><Relationship Id="rId24" Type="http://schemas.openxmlformats.org/officeDocument/2006/relationships/slide" Target="slide29.xml"/><Relationship Id="rId32" Type="http://schemas.openxmlformats.org/officeDocument/2006/relationships/slide" Target="slide37.xml"/><Relationship Id="rId5" Type="http://schemas.openxmlformats.org/officeDocument/2006/relationships/slide" Target="slide7.xml"/><Relationship Id="rId15" Type="http://schemas.openxmlformats.org/officeDocument/2006/relationships/slide" Target="slide20.xml"/><Relationship Id="rId23" Type="http://schemas.openxmlformats.org/officeDocument/2006/relationships/slide" Target="slide28.xml"/><Relationship Id="rId28" Type="http://schemas.openxmlformats.org/officeDocument/2006/relationships/slide" Target="slide33.xml"/><Relationship Id="rId10" Type="http://schemas.openxmlformats.org/officeDocument/2006/relationships/slide" Target="slide13.xml"/><Relationship Id="rId19" Type="http://schemas.openxmlformats.org/officeDocument/2006/relationships/slide" Target="slide24.xml"/><Relationship Id="rId31" Type="http://schemas.openxmlformats.org/officeDocument/2006/relationships/slide" Target="slide36.xml"/><Relationship Id="rId4" Type="http://schemas.openxmlformats.org/officeDocument/2006/relationships/slide" Target="slide6.xml"/><Relationship Id="rId9" Type="http://schemas.openxmlformats.org/officeDocument/2006/relationships/slide" Target="slide11.xml"/><Relationship Id="rId14" Type="http://schemas.openxmlformats.org/officeDocument/2006/relationships/slide" Target="slide19.xml"/><Relationship Id="rId22" Type="http://schemas.openxmlformats.org/officeDocument/2006/relationships/slide" Target="slide27.xml"/><Relationship Id="rId27" Type="http://schemas.openxmlformats.org/officeDocument/2006/relationships/slide" Target="slide32.xml"/><Relationship Id="rId30" Type="http://schemas.openxmlformats.org/officeDocument/2006/relationships/slide" Target="slide35.xml"/><Relationship Id="rId35" Type="http://schemas.openxmlformats.org/officeDocument/2006/relationships/slide" Target="slide40.xml"/><Relationship Id="rId8" Type="http://schemas.openxmlformats.org/officeDocument/2006/relationships/slide" Target="slide10.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2.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990600"/>
            <a:ext cx="9140825" cy="1736725"/>
          </a:xfrm>
        </p:spPr>
        <p:txBody>
          <a:bodyPr anchor="ctr"/>
          <a:lstStyle/>
          <a:p>
            <a:pPr eaLnBrk="1" hangingPunct="1">
              <a:defRPr/>
            </a:pPr>
            <a:r>
              <a:rPr lang="en-US" smtClean="0">
                <a:solidFill>
                  <a:srgbClr val="E74C39"/>
                </a:solidFill>
                <a:latin typeface="Franklin Gothic Book"/>
              </a:rPr>
              <a:t>Oakland University</a:t>
            </a:r>
            <a:r>
              <a:rPr lang="en-US" dirty="0">
                <a:solidFill>
                  <a:schemeClr val="tx1"/>
                </a:solidFill>
                <a:latin typeface="frank"/>
              </a:rPr>
              <a:t/>
            </a:r>
            <a:br>
              <a:rPr lang="en-US" dirty="0">
                <a:solidFill>
                  <a:schemeClr val="tx1"/>
                </a:solidFill>
                <a:latin typeface="frank"/>
              </a:rPr>
            </a:br>
            <a:r>
              <a:rPr lang="en-US" dirty="0">
                <a:solidFill>
                  <a:srgbClr val="373D5A"/>
                </a:solidFill>
                <a:latin typeface="Franklin Gothic Book"/>
              </a:rPr>
              <a:t> CIRP </a:t>
            </a:r>
            <a:r>
              <a:rPr lang="en-US" dirty="0">
                <a:solidFill>
                  <a:srgbClr val="202945"/>
                </a:solidFill>
                <a:latin typeface="Franklin Gothic Book"/>
              </a:rPr>
              <a:t>Freshman</a:t>
            </a:r>
            <a:r>
              <a:rPr lang="en-US" dirty="0">
                <a:solidFill>
                  <a:srgbClr val="373D5A"/>
                </a:solidFill>
                <a:latin typeface="Franklin Gothic Book"/>
              </a:rPr>
              <a:t> Survey </a:t>
            </a:r>
            <a:r>
              <a:rPr lang="en-US" dirty="0">
                <a:solidFill>
                  <a:schemeClr val="tx1"/>
                </a:solidFill>
                <a:latin typeface="frank"/>
              </a:rPr>
              <a:t/>
            </a:r>
            <a:br>
              <a:rPr lang="en-US" dirty="0">
                <a:solidFill>
                  <a:schemeClr val="tx1"/>
                </a:solidFill>
                <a:latin typeface="frank"/>
              </a:rPr>
            </a:br>
            <a:r>
              <a:rPr lang="en-US" dirty="0">
                <a:solidFill>
                  <a:srgbClr val="767FAC"/>
                </a:solidFill>
                <a:latin typeface="Franklin Gothic Book"/>
              </a:rPr>
              <a:t> </a:t>
            </a:r>
            <a:r>
              <a:rPr lang="en-US" dirty="0" smtClean="0">
                <a:solidFill>
                  <a:srgbClr val="E74C39"/>
                </a:solidFill>
                <a:latin typeface="Franklin Gothic Book"/>
              </a:rPr>
              <a:t>2018</a:t>
            </a:r>
            <a:r>
              <a:rPr lang="en-US" dirty="0" smtClean="0">
                <a:solidFill>
                  <a:srgbClr val="767FAC"/>
                </a:solidFill>
                <a:latin typeface="Franklin Gothic Book"/>
              </a:rPr>
              <a:t> </a:t>
            </a:r>
            <a:r>
              <a:rPr lang="en-US" dirty="0">
                <a:solidFill>
                  <a:srgbClr val="E74C39"/>
                </a:solidFill>
                <a:latin typeface="Franklin Gothic Book"/>
              </a:rPr>
              <a:t>Results</a:t>
            </a:r>
            <a:endParaRPr lang="en-US" dirty="0">
              <a:solidFill>
                <a:schemeClr val="tx1"/>
              </a:solidFill>
              <a:latin typeface="Franklin Gothic Book"/>
            </a:endParaRP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nchor="t"/>
          <a:lstStyle/>
          <a:p>
            <a:pPr algn="ctr"/>
            <a:r>
              <a:rPr lang="en-US" sz="1200" i="1" dirty="0">
                <a:solidFill>
                  <a:srgbClr val="E74C39"/>
                </a:solidFill>
                <a:latin typeface="Franklin Gothic Book"/>
              </a:rPr>
              <a:t>Higher</a:t>
            </a:r>
            <a:r>
              <a:rPr lang="en-US" sz="1200" i="1" dirty="0">
                <a:solidFill>
                  <a:srgbClr val="767FAC"/>
                </a:solidFill>
                <a:latin typeface="Franklin Gothic Book"/>
              </a:rPr>
              <a:t> </a:t>
            </a:r>
            <a:r>
              <a:rPr lang="en-US" sz="1200" i="1" dirty="0">
                <a:solidFill>
                  <a:srgbClr val="E74C39"/>
                </a:solidFill>
                <a:latin typeface="Franklin Gothic Book"/>
              </a:rPr>
              <a:t>Education</a:t>
            </a:r>
            <a:r>
              <a:rPr lang="en-US" sz="1200" i="1" dirty="0">
                <a:solidFill>
                  <a:srgbClr val="767FAC"/>
                </a:solidFill>
                <a:latin typeface="Franklin Gothic Book"/>
              </a:rPr>
              <a:t> </a:t>
            </a:r>
            <a:r>
              <a:rPr lang="en-US" sz="1200" i="1" dirty="0">
                <a:solidFill>
                  <a:srgbClr val="E74C39"/>
                </a:solidFill>
                <a:latin typeface="Franklin Gothic Book"/>
              </a:rPr>
              <a:t>Research</a:t>
            </a:r>
            <a:r>
              <a:rPr lang="en-US" sz="1200" i="1" dirty="0">
                <a:solidFill>
                  <a:srgbClr val="767FAC"/>
                </a:solidFill>
                <a:latin typeface="Franklin Gothic Book"/>
              </a:rPr>
              <a:t> </a:t>
            </a:r>
            <a:r>
              <a:rPr lang="en-US" sz="1200" i="1" dirty="0">
                <a:solidFill>
                  <a:srgbClr val="E74C39"/>
                </a:solidFill>
                <a:latin typeface="Franklin Gothic Book"/>
              </a:rPr>
              <a:t>Institute, University</a:t>
            </a:r>
            <a:r>
              <a:rPr lang="en-US" sz="1200" i="1" dirty="0">
                <a:solidFill>
                  <a:srgbClr val="767FAC"/>
                </a:solidFill>
                <a:latin typeface="Franklin Gothic Book"/>
              </a:rPr>
              <a:t> </a:t>
            </a:r>
            <a:r>
              <a:rPr lang="en-US" sz="1200" i="1" dirty="0">
                <a:solidFill>
                  <a:srgbClr val="E74C39"/>
                </a:solidFill>
                <a:latin typeface="Franklin Gothic Book"/>
              </a:rPr>
              <a:t>of</a:t>
            </a:r>
            <a:r>
              <a:rPr lang="en-US" sz="1200" i="1" dirty="0">
                <a:solidFill>
                  <a:srgbClr val="767FAC"/>
                </a:solidFill>
                <a:latin typeface="Franklin Gothic Book"/>
              </a:rPr>
              <a:t> </a:t>
            </a:r>
            <a:r>
              <a:rPr lang="en-US" sz="1200" i="1" dirty="0">
                <a:solidFill>
                  <a:srgbClr val="E74C39"/>
                </a:solidFill>
                <a:latin typeface="Franklin Gothic Book"/>
              </a:rPr>
              <a:t>California</a:t>
            </a:r>
            <a:r>
              <a:rPr lang="en-US" sz="1200" i="1" dirty="0">
                <a:solidFill>
                  <a:srgbClr val="767FAC"/>
                </a:solidFill>
                <a:latin typeface="Franklin Gothic Book"/>
              </a:rPr>
              <a:t> </a:t>
            </a:r>
            <a:r>
              <a:rPr lang="en-US" sz="1200" i="1" dirty="0">
                <a:solidFill>
                  <a:srgbClr val="E74C39"/>
                </a:solidFill>
                <a:latin typeface="Franklin Gothic Book"/>
              </a:rPr>
              <a:t>at</a:t>
            </a:r>
            <a:r>
              <a:rPr lang="en-US" sz="1200" i="1" dirty="0">
                <a:solidFill>
                  <a:srgbClr val="767FAC"/>
                </a:solidFill>
                <a:latin typeface="Franklin Gothic Book"/>
              </a:rPr>
              <a:t> </a:t>
            </a:r>
            <a:r>
              <a:rPr lang="en-US" sz="1200" i="1" dirty="0">
                <a:solidFill>
                  <a:srgbClr val="E74C39"/>
                </a:solidFill>
                <a:latin typeface="Franklin Gothic Book"/>
              </a:rPr>
              <a:t>Los</a:t>
            </a:r>
            <a:r>
              <a:rPr lang="en-US" sz="1200" i="1" dirty="0">
                <a:solidFill>
                  <a:srgbClr val="767FAC"/>
                </a:solidFill>
                <a:latin typeface="Franklin Gothic Book"/>
              </a:rPr>
              <a:t> </a:t>
            </a:r>
            <a:r>
              <a:rPr lang="en-US" sz="1200" i="1" dirty="0">
                <a:solidFill>
                  <a:srgbClr val="E74C39"/>
                </a:solidFill>
                <a:latin typeface="Franklin Gothic Book"/>
              </a:rPr>
              <a:t>Angeles</a:t>
            </a:r>
          </a:p>
        </p:txBody>
      </p:sp>
      <p:sp>
        <p:nvSpPr>
          <p:cNvPr id="2051" name="Rectangle 3"/>
          <p:cNvSpPr>
            <a:spLocks noChangeArrowheads="1"/>
          </p:cNvSpPr>
          <p:nvPr>
            <p:custDataLst>
              <p:tags r:id="rId1"/>
            </p:custDataLst>
          </p:nvPr>
        </p:nvSpPr>
        <p:spPr bwMode="auto">
          <a:xfrm>
            <a:off x="0" y="3429000"/>
            <a:ext cx="9144000" cy="1676400"/>
          </a:xfrm>
          <a:prstGeom prst="rect">
            <a:avLst/>
          </a:prstGeom>
          <a:noFill/>
          <a:ln w="9525">
            <a:noFill/>
            <a:miter lim="800000"/>
            <a:headEnd/>
            <a:tailEnd/>
          </a:ln>
        </p:spPr>
        <p:txBody>
          <a:bodyPr anchor="t"/>
          <a:lstStyle/>
          <a:p>
            <a:pPr algn="ctr" eaLnBrk="1" hangingPunct="1">
              <a:lnSpc>
                <a:spcPct val="80000"/>
              </a:lnSpc>
              <a:spcBef>
                <a:spcPct val="10000"/>
              </a:spcBef>
              <a:buClr>
                <a:schemeClr val="tx2"/>
              </a:buClr>
              <a:defRPr/>
            </a:pPr>
            <a:r>
              <a:rPr lang="en-US" sz="1800" b="1" dirty="0">
                <a:solidFill>
                  <a:schemeClr val="tx2">
                    <a:lumMod val="50000"/>
                  </a:schemeClr>
                </a:solidFill>
                <a:latin typeface="Franklin Gothic Book"/>
              </a:rPr>
              <a:t>First-time, Full-time Freshmen</a:t>
            </a:r>
            <a:endParaRPr lang="en-US" sz="1800" b="1" dirty="0">
              <a:solidFill>
                <a:srgbClr val="373D5A"/>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rgbClr val="202945"/>
                </a:solidFill>
                <a:latin typeface="Franklin Gothic Book"/>
              </a:rPr>
              <a:t>Oakland University</a:t>
            </a:r>
            <a:endParaRPr lang="en-US" sz="2200" b="1" dirty="0">
              <a:solidFill>
                <a:srgbClr val="202945"/>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N=2,015</a:t>
            </a:r>
            <a:endParaRPr lang="en-US" sz="18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chemeClr val="tx2">
                    <a:lumMod val="50000"/>
                  </a:schemeClr>
                </a:solidFill>
                <a:latin typeface="Franklin Gothic Book"/>
              </a:rPr>
              <a:t>Public Universities-medium selectivity</a:t>
            </a:r>
            <a:endParaRPr lang="en-US" sz="2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N=18,469</a:t>
            </a:r>
            <a:endParaRPr lang="en-US" sz="1800" b="1" dirty="0">
              <a:solidFill>
                <a:schemeClr val="tx2">
                  <a:lumMod val="50000"/>
                </a:schemeClr>
              </a:solidFill>
              <a:latin typeface="Franklin Gothic Book"/>
            </a:endParaRPr>
          </a:p>
        </p:txBody>
      </p:sp>
      <p:sp>
        <p:nvSpPr>
          <p:cNvPr id="2" name="Rectangle 1"/>
          <p:cNvSpPr/>
          <p:nvPr/>
        </p:nvSpPr>
        <p:spPr bwMode="auto">
          <a:xfrm>
            <a:off x="7086600" y="6553200"/>
            <a:ext cx="1143000" cy="22860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Garamond" pitchFamily="18" charset="0"/>
            </a:endParaRPr>
          </a:p>
        </p:txBody>
      </p:sp>
    </p:spTree>
    <p:extLst>
      <p:ext uri="{BB962C8B-B14F-4D97-AF65-F5344CB8AC3E}">
        <p14:creationId xmlns:p14="http://schemas.microsoft.com/office/powerpoint/2010/main" val="3291373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smtClean="0">
                <a:solidFill>
                  <a:schemeClr val="bg1"/>
                </a:solidFill>
              </a:rPr>
              <a:t/>
            </a:r>
            <a:br>
              <a:rPr lang="en-US" dirty="0" smtClean="0">
                <a:solidFill>
                  <a:schemeClr val="bg1"/>
                </a:solidFill>
              </a:rPr>
            </a:br>
            <a:r>
              <a:rPr lang="en-US" dirty="0" smtClean="0">
                <a:solidFill>
                  <a:schemeClr val="bg1"/>
                </a:solidFill>
                <a:latin typeface="Franklin Gothic Book" panose="020B0503020102020204" pitchFamily="34" charset="0"/>
              </a:rPr>
              <a:t>College Acceptance</a:t>
            </a:r>
            <a:r>
              <a:rPr lang="en-US" dirty="0" smtClean="0">
                <a:solidFill>
                  <a:schemeClr val="bg1"/>
                </a:solidFill>
              </a:rPr>
              <a:t/>
            </a:r>
            <a:br>
              <a:rPr lang="en-US" dirty="0" smtClean="0">
                <a:solidFill>
                  <a:schemeClr val="bg1"/>
                </a:solidFill>
              </a:rPr>
            </a:br>
            <a:r>
              <a:rPr lang="en-US" sz="1600" dirty="0" smtClean="0">
                <a:solidFill>
                  <a:schemeClr val="bg1"/>
                </a:solidFill>
              </a:rPr>
              <a:t/>
            </a:r>
            <a:br>
              <a:rPr lang="en-US" sz="1600" dirty="0" smtClean="0">
                <a:solidFill>
                  <a:schemeClr val="bg1"/>
                </a:solidFill>
              </a:rPr>
            </a:br>
            <a:endParaRPr lang="en-US" sz="1600" dirty="0" smtClean="0">
              <a:solidFill>
                <a:schemeClr val="bg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10</a:t>
            </a:fld>
            <a:endParaRPr lang="en-US" dirty="0"/>
          </a:p>
        </p:txBody>
      </p:sp>
      <p:graphicFrame>
        <p:nvGraphicFramePr>
          <p:cNvPr id="7" name="Accepted by first choice"/>
          <p:cNvGraphicFramePr/>
          <p:nvPr>
            <p:extLst>
              <p:ext uri="{D42A27DB-BD31-4B8C-83A1-F6EECF244321}">
                <p14:modId xmlns:p14="http://schemas.microsoft.com/office/powerpoint/2010/main" val="3629159005"/>
              </p:ext>
            </p:extLst>
          </p:nvPr>
        </p:nvGraphicFramePr>
        <p:xfrm>
          <a:off x="228600" y="1158740"/>
          <a:ext cx="31242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First choice"/>
          <p:cNvGraphicFramePr/>
          <p:nvPr>
            <p:extLst>
              <p:ext uri="{D42A27DB-BD31-4B8C-83A1-F6EECF244321}">
                <p14:modId xmlns:p14="http://schemas.microsoft.com/office/powerpoint/2010/main" val="259608422"/>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3886200" y="762000"/>
            <a:ext cx="5029200" cy="424732"/>
          </a:xfrm>
          <a:prstGeom prst="rect">
            <a:avLst/>
          </a:prstGeom>
          <a:noFill/>
        </p:spPr>
        <p:txBody>
          <a:bodyPr wrap="square" rtlCol="0">
            <a:spAutoFit/>
          </a:bodyPr>
          <a:lstStyle/>
          <a:p>
            <a:pPr algn="ctr"/>
            <a:r>
              <a:rPr lang="en-US" b="1" dirty="0" smtClean="0">
                <a:solidFill>
                  <a:srgbClr val="E74C39"/>
                </a:solidFill>
                <a:latin typeface="Franklin Gothic Book" panose="020B0503020102020204" pitchFamily="34" charset="0"/>
              </a:rPr>
              <a:t>Is this </a:t>
            </a:r>
            <a:r>
              <a:rPr lang="en-US" sz="2160" b="1" dirty="0" smtClean="0">
                <a:solidFill>
                  <a:srgbClr val="E74C39"/>
                </a:solidFill>
                <a:latin typeface="Franklin Gothic Book" panose="020B0503020102020204" pitchFamily="34" charset="0"/>
              </a:rPr>
              <a:t>college</a:t>
            </a:r>
            <a:r>
              <a:rPr lang="en-US" b="1" dirty="0" smtClean="0">
                <a:solidFill>
                  <a:srgbClr val="E74C39"/>
                </a:solidFill>
                <a:latin typeface="Franklin Gothic Book" panose="020B0503020102020204" pitchFamily="34" charset="0"/>
              </a:rPr>
              <a:t> your…</a:t>
            </a:r>
            <a:endParaRPr lang="en-US" b="1" dirty="0">
              <a:solidFill>
                <a:srgbClr val="E74C39"/>
              </a:solidFill>
              <a:latin typeface="Franklin Gothic Book" panose="020B0503020102020204" pitchFamily="34" charset="0"/>
            </a:endParaRPr>
          </a:p>
        </p:txBody>
      </p: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2"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1607161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284552319"/>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a:solidFill>
                  <a:srgbClr val="202945"/>
                </a:solidFill>
                <a:latin typeface="Franklin Gothic Book" panose="020B0503020102020204" pitchFamily="34" charset="0"/>
              </a:rPr>
              <a:t>College Choice</a:t>
            </a:r>
            <a:endParaRPr lang="en-US" sz="2160" dirty="0">
              <a:solidFill>
                <a:srgbClr val="202945"/>
              </a:solidFill>
              <a:latin typeface="Franklin Gothic Book" panose="020B0503020102020204" pitchFamily="34" charset="0"/>
            </a:endParaRPr>
          </a:p>
        </p:txBody>
      </p:sp>
      <p:sp>
        <p:nvSpPr>
          <p:cNvPr id="5" name="Rectangle 6"/>
          <p:cNvSpPr>
            <a:spLocks noChangeArrowheads="1"/>
          </p:cNvSpPr>
          <p:nvPr/>
        </p:nvSpPr>
        <p:spPr bwMode="auto">
          <a:xfrm>
            <a:off x="2514600" y="6211669"/>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smtClean="0">
                <a:latin typeface="+mn-lt"/>
              </a:rPr>
              <a:t>     </a:t>
            </a:r>
            <a:r>
              <a:rPr lang="en-US" sz="1200" dirty="0" smtClean="0">
                <a:solidFill>
                  <a:srgbClr val="202945"/>
                </a:solidFill>
                <a:latin typeface="+mn-lt"/>
              </a:rPr>
              <a:t>Very Important                  Very Important</a:t>
            </a:r>
          </a:p>
          <a:p>
            <a:pPr>
              <a:defRPr/>
            </a:pPr>
            <a:r>
              <a:rPr lang="en-US" sz="1200" dirty="0" smtClean="0">
                <a:latin typeface="+mn-lt"/>
              </a:rPr>
              <a:t>     </a:t>
            </a:r>
            <a:r>
              <a:rPr lang="en-US" sz="1200" dirty="0" smtClean="0">
                <a:solidFill>
                  <a:srgbClr val="202945"/>
                </a:solidFill>
                <a:latin typeface="+mn-lt"/>
              </a:rPr>
              <a:t>Somewhat Important         Somewhat Important</a:t>
            </a:r>
            <a:endParaRPr lang="en-US" sz="1200" dirty="0">
              <a:solidFill>
                <a:srgbClr val="202945"/>
              </a:solidFill>
              <a:latin typeface="+mn-lt"/>
            </a:endParaRPr>
          </a:p>
        </p:txBody>
      </p:sp>
      <p:sp>
        <p:nvSpPr>
          <p:cNvPr id="12" name="Rectangle 11"/>
          <p:cNvSpPr/>
          <p:nvPr/>
        </p:nvSpPr>
        <p:spPr bwMode="auto">
          <a:xfrm>
            <a:off x="2667000" y="6682917"/>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674004"/>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0" y="990600"/>
            <a:ext cx="9144000" cy="707886"/>
          </a:xfrm>
          <a:prstGeom prst="rect">
            <a:avLst/>
          </a:prstGeom>
          <a:noFill/>
        </p:spPr>
        <p:txBody>
          <a:bodyPr wrap="square" rtlCol="0">
            <a:spAutoFit/>
          </a:bodyPr>
          <a:lstStyle/>
          <a:p>
            <a:pPr algn="ctr"/>
            <a:r>
              <a:rPr lang="en-US" b="1" kern="0" dirty="0">
                <a:solidFill>
                  <a:srgbClr val="E74C39"/>
                </a:solidFill>
                <a:latin typeface="Franklin Gothic Book" panose="020B0503020102020204" pitchFamily="34" charset="0"/>
                <a:ea typeface="+mj-ea"/>
                <a:cs typeface="+mj-cs"/>
              </a:rPr>
              <a:t>In deciding to </a:t>
            </a:r>
            <a:r>
              <a:rPr lang="en-US" b="1" i="1" u="sng" kern="0" dirty="0">
                <a:solidFill>
                  <a:srgbClr val="E74C39"/>
                </a:solidFill>
                <a:latin typeface="Franklin Gothic Book" panose="020B0503020102020204" pitchFamily="34" charset="0"/>
                <a:ea typeface="+mj-ea"/>
                <a:cs typeface="+mj-cs"/>
              </a:rPr>
              <a:t>go to college</a:t>
            </a:r>
            <a:r>
              <a:rPr lang="en-US" b="1" kern="0" dirty="0">
                <a:solidFill>
                  <a:srgbClr val="E74C39"/>
                </a:solidFill>
                <a:latin typeface="Franklin Gothic Book" panose="020B0503020102020204" pitchFamily="34" charset="0"/>
                <a:ea typeface="+mj-ea"/>
                <a:cs typeface="+mj-cs"/>
              </a:rPr>
              <a:t>, how important to </a:t>
            </a:r>
            <a:br>
              <a:rPr lang="en-US" b="1" kern="0" dirty="0">
                <a:solidFill>
                  <a:srgbClr val="E74C39"/>
                </a:solidFill>
                <a:latin typeface="Franklin Gothic Book" panose="020B0503020102020204" pitchFamily="34" charset="0"/>
                <a:ea typeface="+mj-ea"/>
                <a:cs typeface="+mj-cs"/>
              </a:rPr>
            </a:br>
            <a:r>
              <a:rPr lang="en-US" b="1" kern="0" dirty="0">
                <a:solidFill>
                  <a:srgbClr val="E74C39"/>
                </a:solidFill>
                <a:latin typeface="Franklin Gothic Book" panose="020B0503020102020204" pitchFamily="34" charset="0"/>
                <a:ea typeface="+mj-ea"/>
                <a:cs typeface="+mj-cs"/>
              </a:rPr>
              <a:t>you was each of the following reasons?</a:t>
            </a:r>
            <a:endParaRPr lang="en-US" b="1" dirty="0">
              <a:solidFill>
                <a:srgbClr val="E74C39"/>
              </a:solidFill>
              <a:latin typeface="Franklin Gothic Book" panose="020B0503020102020204" pitchFamily="34"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4290780145"/>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0" y="990600"/>
            <a:ext cx="9144000" cy="707886"/>
          </a:xfrm>
          <a:prstGeom prst="rect">
            <a:avLst/>
          </a:prstGeom>
          <a:noFill/>
        </p:spPr>
        <p:txBody>
          <a:bodyPr wrap="square" rtlCol="0" anchor="t">
            <a:spAutoFit/>
          </a:bodyPr>
          <a:lstStyle/>
          <a:p>
            <a:pPr algn="ctr"/>
            <a:r>
              <a:rPr lang="en-US" b="1" kern="0" dirty="0">
                <a:solidFill>
                  <a:srgbClr val="E74C39"/>
                </a:solidFill>
                <a:latin typeface="Franklin Gothic Book" panose="020B0503020102020204" pitchFamily="34" charset="0"/>
                <a:ea typeface="+mj-ea"/>
                <a:cs typeface="+mj-cs"/>
              </a:rPr>
              <a:t>In deciding to </a:t>
            </a:r>
            <a:r>
              <a:rPr lang="en-US" b="1" i="1" u="sng" kern="0" dirty="0">
                <a:solidFill>
                  <a:srgbClr val="E74C39"/>
                </a:solidFill>
                <a:latin typeface="Franklin Gothic Book" panose="020B0503020102020204" pitchFamily="34" charset="0"/>
                <a:ea typeface="+mj-ea"/>
                <a:cs typeface="+mj-cs"/>
              </a:rPr>
              <a:t>go to college</a:t>
            </a:r>
            <a:r>
              <a:rPr lang="en-US" b="1" kern="0" dirty="0">
                <a:solidFill>
                  <a:srgbClr val="E74C39"/>
                </a:solidFill>
                <a:latin typeface="Franklin Gothic Book" panose="020B0503020102020204" pitchFamily="34" charset="0"/>
                <a:ea typeface="+mj-ea"/>
                <a:cs typeface="+mj-cs"/>
              </a:rPr>
              <a:t>, how important to </a:t>
            </a:r>
            <a:r>
              <a:rPr lang="en-US" b="1" kern="0" dirty="0">
                <a:latin typeface="Franklin Gothic Book" panose="020B0503020102020204" pitchFamily="34" charset="0"/>
                <a:ea typeface="+mj-ea"/>
                <a:cs typeface="+mj-cs"/>
              </a:rPr>
              <a:t/>
            </a:r>
            <a:br>
              <a:rPr lang="en-US" b="1" kern="0" dirty="0">
                <a:latin typeface="Franklin Gothic Book" panose="020B0503020102020204" pitchFamily="34" charset="0"/>
                <a:ea typeface="+mj-ea"/>
                <a:cs typeface="+mj-cs"/>
              </a:rPr>
            </a:br>
            <a:r>
              <a:rPr lang="en-US" b="1" kern="0" dirty="0">
                <a:solidFill>
                  <a:srgbClr val="E74C39"/>
                </a:solidFill>
                <a:latin typeface="Franklin Gothic Book" panose="020B0503020102020204" pitchFamily="34" charset="0"/>
                <a:ea typeface="+mj-ea"/>
                <a:cs typeface="+mj-cs"/>
              </a:rPr>
              <a:t>you was each of the following reasons?</a:t>
            </a:r>
            <a:endParaRPr lang="en-US" b="1" dirty="0">
              <a:solidFill>
                <a:srgbClr val="E74C39"/>
              </a:solidFill>
              <a:latin typeface="Franklin Gothic Book" panose="020B0503020102020204" pitchFamily="34"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7" name="Title 1"/>
          <p:cNvSpPr txBox="1">
            <a:spLocks/>
          </p:cNvSpPr>
          <p:nvPr/>
        </p:nvSpPr>
        <p:spPr bwMode="auto">
          <a:xfrm>
            <a:off x="0" y="380999"/>
            <a:ext cx="9140825" cy="609601"/>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smtClean="0">
                <a:solidFill>
                  <a:srgbClr val="202945"/>
                </a:solidFill>
                <a:latin typeface="Franklin Gothic Book" panose="020B0503020102020204" pitchFamily="34" charset="0"/>
              </a:rPr>
              <a:t>College Choice</a:t>
            </a:r>
            <a:endParaRPr lang="en-US" sz="2160" kern="0" dirty="0">
              <a:solidFill>
                <a:srgbClr val="202945"/>
              </a:solidFill>
              <a:latin typeface="Franklin Gothic Book" panose="020B0503020102020204" pitchFamily="34" charset="0"/>
            </a:endParaRPr>
          </a:p>
        </p:txBody>
      </p:sp>
      <p:sp>
        <p:nvSpPr>
          <p:cNvPr id="18" name="Rectangle 6"/>
          <p:cNvSpPr>
            <a:spLocks noChangeArrowheads="1"/>
          </p:cNvSpPr>
          <p:nvPr/>
        </p:nvSpPr>
        <p:spPr bwMode="auto">
          <a:xfrm>
            <a:off x="2514600" y="6211669"/>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smtClean="0">
                <a:latin typeface="+mn-lt"/>
              </a:rPr>
              <a:t>     </a:t>
            </a:r>
            <a:r>
              <a:rPr lang="en-US" sz="1200" dirty="0" smtClean="0">
                <a:solidFill>
                  <a:srgbClr val="202945"/>
                </a:solidFill>
                <a:latin typeface="+mn-lt"/>
              </a:rPr>
              <a:t>Very Important                  Very Important</a:t>
            </a:r>
          </a:p>
          <a:p>
            <a:pPr>
              <a:defRPr/>
            </a:pPr>
            <a:r>
              <a:rPr lang="en-US" sz="1200" dirty="0" smtClean="0">
                <a:latin typeface="+mn-lt"/>
              </a:rPr>
              <a:t>     </a:t>
            </a:r>
            <a:r>
              <a:rPr lang="en-US" sz="1200" dirty="0" smtClean="0">
                <a:solidFill>
                  <a:srgbClr val="202945"/>
                </a:solidFill>
                <a:latin typeface="+mn-lt"/>
              </a:rPr>
              <a:t>Somewhat Important         Somewhat Important</a:t>
            </a:r>
            <a:endParaRPr lang="en-US" sz="1200" dirty="0">
              <a:solidFill>
                <a:srgbClr val="202945"/>
              </a:solidFill>
              <a:latin typeface="+mn-lt"/>
            </a:endParaRPr>
          </a:p>
        </p:txBody>
      </p:sp>
      <p:sp>
        <p:nvSpPr>
          <p:cNvPr id="19" name="Rectangle 18"/>
          <p:cNvSpPr/>
          <p:nvPr/>
        </p:nvSpPr>
        <p:spPr bwMode="auto">
          <a:xfrm>
            <a:off x="2667000" y="6682917"/>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0" name="Rectangle 19"/>
          <p:cNvSpPr/>
          <p:nvPr/>
        </p:nvSpPr>
        <p:spPr bwMode="auto">
          <a:xfrm>
            <a:off x="2667000" y="6477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267200" y="6477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267200" y="6674004"/>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566051327"/>
              </p:ext>
            </p:extLst>
          </p:nvPr>
        </p:nvGraphicFramePr>
        <p:xfrm>
          <a:off x="152400" y="1295400"/>
          <a:ext cx="8744919"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chemeClr val="tx1">
                    <a:lumMod val="50000"/>
                  </a:schemeClr>
                </a:solidFill>
                <a:latin typeface="Franklin Gothic Book"/>
              </a:rPr>
              <a:t> </a:t>
            </a:r>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000" dirty="0">
                <a:solidFill>
                  <a:srgbClr val="E74C39"/>
                </a:solidFill>
                <a:latin typeface="Franklin Gothic Book"/>
              </a:rPr>
              <a:t>How important was each reason in your decision to attend </a:t>
            </a:r>
            <a:r>
              <a:rPr lang="en-US" sz="2000" i="1" u="sng" dirty="0">
                <a:solidFill>
                  <a:srgbClr val="E74C39"/>
                </a:solidFill>
                <a:latin typeface="Franklin Gothic Book"/>
              </a:rPr>
              <a:t>this college</a:t>
            </a:r>
            <a:r>
              <a:rPr lang="en-US" sz="2000" dirty="0">
                <a:solidFill>
                  <a:srgbClr val="E74C39"/>
                </a:solidFill>
                <a:latin typeface="Franklin Gothic Book"/>
              </a:rPr>
              <a:t>?</a:t>
            </a:r>
          </a:p>
        </p:txBody>
      </p:sp>
      <p:sp>
        <p:nvSpPr>
          <p:cNvPr id="5" name="Rectangle 6"/>
          <p:cNvSpPr>
            <a:spLocks noChangeArrowheads="1"/>
          </p:cNvSpPr>
          <p:nvPr/>
        </p:nvSpPr>
        <p:spPr bwMode="auto">
          <a:xfrm>
            <a:off x="2514600" y="6105293"/>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2667000" y="6410093"/>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2667000" y="6562493"/>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267200" y="6410093"/>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267200" y="6562493"/>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561390271"/>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6" name="Title 1"/>
          <p:cNvSpPr txBox="1">
            <a:spLocks/>
          </p:cNvSpPr>
          <p:nvPr/>
        </p:nvSpPr>
        <p:spPr bwMode="auto">
          <a:xfrm>
            <a:off x="0" y="380999"/>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smtClean="0">
                <a:solidFill>
                  <a:schemeClr val="tx1">
                    <a:lumMod val="50000"/>
                  </a:schemeClr>
                </a:solidFill>
                <a:latin typeface="Franklin Gothic Book"/>
              </a:rPr>
              <a:t> </a:t>
            </a:r>
            <a:r>
              <a:rPr lang="en-US" kern="0" dirty="0" smtClean="0">
                <a:solidFill>
                  <a:srgbClr val="202945"/>
                </a:solidFill>
                <a:latin typeface="Franklin Gothic Book"/>
              </a:rPr>
              <a:t>College Choice</a:t>
            </a:r>
            <a:r>
              <a:rPr lang="en-US" kern="0" dirty="0" smtClean="0">
                <a:solidFill>
                  <a:schemeClr val="tx1"/>
                </a:solidFill>
              </a:rPr>
              <a:t/>
            </a:r>
            <a:br>
              <a:rPr lang="en-US" kern="0" dirty="0" smtClean="0">
                <a:solidFill>
                  <a:schemeClr val="tx1"/>
                </a:solidFill>
              </a:rPr>
            </a:br>
            <a:r>
              <a:rPr lang="en-US" sz="2000" kern="0" dirty="0" smtClean="0">
                <a:solidFill>
                  <a:srgbClr val="E74C39"/>
                </a:solidFill>
                <a:latin typeface="Franklin Gothic Book"/>
              </a:rPr>
              <a:t>How important was each reason in your decision to attend </a:t>
            </a:r>
            <a:r>
              <a:rPr lang="en-US" sz="2000" i="1" u="sng" kern="0" dirty="0" smtClean="0">
                <a:solidFill>
                  <a:srgbClr val="E74C39"/>
                </a:solidFill>
                <a:latin typeface="Franklin Gothic Book"/>
              </a:rPr>
              <a:t>this college</a:t>
            </a:r>
            <a:r>
              <a:rPr lang="en-US" sz="2000" kern="0" dirty="0" smtClean="0">
                <a:solidFill>
                  <a:srgbClr val="E74C39"/>
                </a:solidFill>
                <a:latin typeface="Franklin Gothic Book"/>
              </a:rPr>
              <a:t>?</a:t>
            </a:r>
            <a:endParaRPr lang="en-US" sz="2000" kern="0" dirty="0">
              <a:solidFill>
                <a:srgbClr val="E74C39"/>
              </a:solidFill>
              <a:latin typeface="Franklin Gothic Book"/>
            </a:endParaRPr>
          </a:p>
        </p:txBody>
      </p:sp>
      <p:sp>
        <p:nvSpPr>
          <p:cNvPr id="17" name="Rectangle 6"/>
          <p:cNvSpPr>
            <a:spLocks noChangeArrowheads="1"/>
          </p:cNvSpPr>
          <p:nvPr/>
        </p:nvSpPr>
        <p:spPr bwMode="auto">
          <a:xfrm>
            <a:off x="2514600" y="6105293"/>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8" name="Rectangle 17"/>
          <p:cNvSpPr/>
          <p:nvPr/>
        </p:nvSpPr>
        <p:spPr bwMode="auto">
          <a:xfrm>
            <a:off x="2667000" y="6410093"/>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9" name="Rectangle 18"/>
          <p:cNvSpPr/>
          <p:nvPr/>
        </p:nvSpPr>
        <p:spPr bwMode="auto">
          <a:xfrm>
            <a:off x="2667000" y="6562493"/>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0" name="Rectangle 19"/>
          <p:cNvSpPr/>
          <p:nvPr/>
        </p:nvSpPr>
        <p:spPr bwMode="auto">
          <a:xfrm>
            <a:off x="4267200" y="6410093"/>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267200" y="6562493"/>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301165528"/>
              </p:ext>
            </p:extLst>
          </p:nvPr>
        </p:nvGraphicFramePr>
        <p:xfrm>
          <a:off x="152400" y="15240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 </a:t>
            </a:r>
            <a:r>
              <a:rPr lang="en-US" sz="1200" b="1" dirty="0">
                <a:solidFill>
                  <a:srgbClr val="202945"/>
                </a:solidFill>
              </a:rPr>
              <a:t>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2" name="Title 1"/>
          <p:cNvSpPr txBox="1">
            <a:spLocks/>
          </p:cNvSpPr>
          <p:nvPr/>
        </p:nvSpPr>
        <p:spPr bwMode="auto">
          <a:xfrm>
            <a:off x="0" y="380999"/>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smtClean="0">
                <a:solidFill>
                  <a:schemeClr val="tx1">
                    <a:lumMod val="50000"/>
                  </a:schemeClr>
                </a:solidFill>
                <a:latin typeface="Franklin Gothic Book"/>
              </a:rPr>
              <a:t> </a:t>
            </a:r>
            <a:r>
              <a:rPr lang="en-US" kern="0" dirty="0" smtClean="0">
                <a:solidFill>
                  <a:srgbClr val="202945"/>
                </a:solidFill>
                <a:latin typeface="Franklin Gothic Book"/>
              </a:rPr>
              <a:t>College Choice</a:t>
            </a:r>
            <a:r>
              <a:rPr lang="en-US" kern="0" dirty="0" smtClean="0">
                <a:solidFill>
                  <a:schemeClr val="tx1"/>
                </a:solidFill>
              </a:rPr>
              <a:t/>
            </a:r>
            <a:br>
              <a:rPr lang="en-US" kern="0" dirty="0" smtClean="0">
                <a:solidFill>
                  <a:schemeClr val="tx1"/>
                </a:solidFill>
              </a:rPr>
            </a:br>
            <a:r>
              <a:rPr lang="en-US" sz="2000" kern="0" dirty="0" smtClean="0">
                <a:solidFill>
                  <a:srgbClr val="E74C39"/>
                </a:solidFill>
                <a:latin typeface="Franklin Gothic Book"/>
              </a:rPr>
              <a:t>How important was each reason in your decision to attend </a:t>
            </a:r>
            <a:r>
              <a:rPr lang="en-US" sz="2000" i="1" u="sng" kern="0" dirty="0" smtClean="0">
                <a:solidFill>
                  <a:srgbClr val="E74C39"/>
                </a:solidFill>
                <a:latin typeface="Franklin Gothic Book"/>
              </a:rPr>
              <a:t>this college</a:t>
            </a:r>
            <a:r>
              <a:rPr lang="en-US" sz="2000" kern="0" dirty="0" smtClean="0">
                <a:solidFill>
                  <a:srgbClr val="E74C39"/>
                </a:solidFill>
                <a:latin typeface="Franklin Gothic Book"/>
              </a:rPr>
              <a:t>?</a:t>
            </a:r>
            <a:endParaRPr lang="en-US" sz="2000" kern="0" dirty="0">
              <a:solidFill>
                <a:srgbClr val="E74C39"/>
              </a:solidFill>
              <a:latin typeface="Franklin Gothic Book"/>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ubtitle 6"/>
          <p:cNvSpPr>
            <a:spLocks noGrp="1"/>
          </p:cNvSpPr>
          <p:nvPr>
            <p:ph type="subTitle" sz="quarter" idx="1"/>
          </p:nvPr>
        </p:nvSpPr>
        <p:spPr>
          <a:xfrm>
            <a:off x="1371600" y="4419600"/>
            <a:ext cx="6400800" cy="1752600"/>
          </a:xfrm>
        </p:spPr>
        <p:txBody>
          <a:bodyPr/>
          <a:lstStyle/>
          <a:p>
            <a:r>
              <a:rPr lang="en-US" dirty="0">
                <a:solidFill>
                  <a:srgbClr val="E74C39"/>
                </a:solidFill>
                <a:latin typeface="Franklin Gothic Book"/>
              </a:rPr>
              <a:t>Economic factors play an important role in students’ decisions about college.</a:t>
            </a:r>
          </a:p>
          <a:p>
            <a:endParaRPr lang="en-US" sz="1600" dirty="0"/>
          </a:p>
        </p:txBody>
      </p:sp>
      <p:sp>
        <p:nvSpPr>
          <p:cNvPr id="5"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smtClean="0">
                <a:solidFill>
                  <a:srgbClr val="202945"/>
                </a:solidFill>
                <a:latin typeface="Franklin Gothic Medium" panose="020B0603020102020204" pitchFamily="34" charset="0"/>
              </a:rPr>
              <a:t>Financing College </a:t>
            </a:r>
            <a:endParaRPr lang="en-US" sz="4400" b="0"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321369864"/>
              </p:ext>
            </p:extLst>
          </p:nvPr>
        </p:nvGraphicFramePr>
        <p:xfrm>
          <a:off x="152400" y="1600200"/>
          <a:ext cx="8229600" cy="4682359"/>
        </p:xfrm>
        <a:graphic>
          <a:graphicData uri="http://schemas.openxmlformats.org/drawingml/2006/chart">
            <c:chart xmlns:c="http://schemas.openxmlformats.org/drawingml/2006/chart" xmlns:r="http://schemas.openxmlformats.org/officeDocument/2006/relationships" r:id="rId4"/>
          </a:graphicData>
        </a:graphic>
      </p:graphicFrame>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9"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0" name="Title 1"/>
          <p:cNvSpPr txBox="1">
            <a:spLocks/>
          </p:cNvSpPr>
          <p:nvPr/>
        </p:nvSpPr>
        <p:spPr bwMode="auto">
          <a:xfrm>
            <a:off x="0" y="380999"/>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smtClean="0">
                <a:solidFill>
                  <a:srgbClr val="202945"/>
                </a:solidFill>
                <a:latin typeface="Franklin Gothic Book"/>
              </a:rPr>
              <a:t>Financing College</a:t>
            </a:r>
            <a:r>
              <a:rPr lang="en-US" kern="0" dirty="0" smtClean="0">
                <a:solidFill>
                  <a:schemeClr val="tx1"/>
                </a:solidFill>
              </a:rPr>
              <a:t/>
            </a:r>
            <a:br>
              <a:rPr lang="en-US" kern="0" dirty="0" smtClean="0">
                <a:solidFill>
                  <a:schemeClr val="tx1"/>
                </a:solidFill>
              </a:rPr>
            </a:br>
            <a:r>
              <a:rPr lang="en-US" sz="2150" kern="1200" dirty="0" smtClean="0">
                <a:solidFill>
                  <a:srgbClr val="E74C39"/>
                </a:solidFill>
                <a:latin typeface="Franklin Gothic Book"/>
              </a:rPr>
              <a:t>Students’ first year funding sources:</a:t>
            </a:r>
            <a:endParaRPr lang="en-US" sz="2150" kern="0" dirty="0">
              <a:solidFill>
                <a:srgbClr val="E74C39"/>
              </a:solidFill>
              <a:latin typeface="Franklin Gothic Book"/>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rgbClr val="202945"/>
                </a:solidFill>
                <a:latin typeface="Franklin Gothic Book"/>
              </a:rPr>
              <a:t>Financing </a:t>
            </a:r>
            <a:r>
              <a:rPr lang="en-US" dirty="0">
                <a:solidFill>
                  <a:srgbClr val="202945"/>
                </a:solidFill>
                <a:latin typeface="Franklin Gothic Book"/>
              </a:rPr>
              <a:t>College</a:t>
            </a:r>
            <a:r>
              <a:rPr lang="en-US" dirty="0">
                <a:solidFill>
                  <a:schemeClr val="tx1"/>
                </a:solidFill>
              </a:rPr>
              <a:t/>
            </a:r>
            <a:br>
              <a:rPr lang="en-US" dirty="0">
                <a:solidFill>
                  <a:schemeClr val="tx1"/>
                </a:solidFill>
              </a:rPr>
            </a:br>
            <a:r>
              <a:rPr lang="en-US" sz="2150" kern="1200" dirty="0">
                <a:solidFill>
                  <a:srgbClr val="E74C39"/>
                </a:solidFill>
                <a:latin typeface="Franklin Gothic Book"/>
              </a:rPr>
              <a:t>Did you receive any of the following forms of financial aid?</a:t>
            </a:r>
            <a:endParaRPr lang="en-US" sz="2150" dirty="0">
              <a:solidFill>
                <a:srgbClr val="E74C39"/>
              </a:solidFill>
              <a:latin typeface="Franklin Gothic Book"/>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206568117"/>
              </p:ext>
            </p:extLst>
          </p:nvPr>
        </p:nvGraphicFramePr>
        <p:xfrm>
          <a:off x="228600" y="1524000"/>
          <a:ext cx="85344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rgbClr val="202945"/>
                </a:solidFill>
                <a:latin typeface="Franklin Gothic Book"/>
              </a:rPr>
              <a:t>Financing </a:t>
            </a:r>
            <a:r>
              <a:rPr lang="en-US" dirty="0">
                <a:solidFill>
                  <a:srgbClr val="202945"/>
                </a:solidFill>
                <a:latin typeface="Franklin Gothic Book"/>
              </a:rPr>
              <a:t>College</a:t>
            </a:r>
            <a:r>
              <a:rPr lang="en-US" dirty="0">
                <a:solidFill>
                  <a:schemeClr val="tx1"/>
                </a:solidFill>
              </a:rPr>
              <a:t/>
            </a:r>
            <a:br>
              <a:rPr lang="en-US" dirty="0">
                <a:solidFill>
                  <a:schemeClr val="tx1"/>
                </a:solidFill>
              </a:rPr>
            </a:br>
            <a:r>
              <a:rPr lang="en-US" sz="2150" dirty="0">
                <a:solidFill>
                  <a:srgbClr val="E74C39"/>
                </a:solidFill>
                <a:latin typeface="Franklin Gothic Book"/>
              </a:rPr>
              <a:t>Do you have any concern about your </a:t>
            </a:r>
            <a:r>
              <a:rPr lang="en-US" sz="2150" dirty="0" smtClean="0">
                <a:solidFill>
                  <a:srgbClr val="E74C39"/>
                </a:solidFill>
                <a:latin typeface="Franklin Gothic Book"/>
              </a:rPr>
              <a:t>ability </a:t>
            </a:r>
            <a:r>
              <a:rPr lang="en-US" sz="2150" dirty="0">
                <a:solidFill>
                  <a:srgbClr val="E74C39"/>
                </a:solidFill>
                <a:latin typeface="Franklin Gothic Book"/>
              </a:rPr>
              <a:t>to finance your college education?</a:t>
            </a: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1766938431"/>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a:solidFill>
                  <a:srgbClr val="202945"/>
                </a:solidFill>
                <a:latin typeface="Franklin Gothic Book"/>
              </a:rPr>
              <a:t>The CIRP Freshman Survey (TFS) collects important information on what your incoming students are like before they experience college.  Key sections of the survey examine:</a:t>
            </a:r>
          </a:p>
          <a:p>
            <a:pPr>
              <a:defRPr/>
            </a:pPr>
            <a:endParaRPr lang="en-US" sz="1400" dirty="0">
              <a:solidFill>
                <a:schemeClr val="tx2">
                  <a:lumMod val="50000"/>
                </a:schemeClr>
              </a:solidFill>
            </a:endParaRPr>
          </a:p>
          <a:p>
            <a:pPr lvl="1">
              <a:buClr>
                <a:srgbClr val="E74C39"/>
              </a:buClr>
              <a:defRPr/>
            </a:pPr>
            <a:r>
              <a:rPr lang="en-US" sz="2400" dirty="0">
                <a:solidFill>
                  <a:srgbClr val="E74C39"/>
                </a:solidFill>
                <a:latin typeface="Franklin Gothic Book"/>
              </a:rPr>
              <a:t>College admissions decisions</a:t>
            </a:r>
          </a:p>
          <a:p>
            <a:pPr lvl="1">
              <a:buClr>
                <a:srgbClr val="E74C39"/>
              </a:buClr>
              <a:defRPr/>
            </a:pPr>
            <a:r>
              <a:rPr lang="en-US" sz="2400" dirty="0">
                <a:solidFill>
                  <a:srgbClr val="E74C39"/>
                </a:solidFill>
                <a:latin typeface="Franklin Gothic Book"/>
              </a:rPr>
              <a:t>Financing college</a:t>
            </a:r>
          </a:p>
          <a:p>
            <a:pPr lvl="1">
              <a:buClr>
                <a:srgbClr val="E74C39"/>
              </a:buClr>
              <a:defRPr/>
            </a:pPr>
            <a:r>
              <a:rPr lang="en-US" sz="2400" dirty="0">
                <a:solidFill>
                  <a:srgbClr val="E74C39"/>
                </a:solidFill>
                <a:latin typeface="Franklin Gothic Book"/>
              </a:rPr>
              <a:t>High school experiences and behaviors</a:t>
            </a:r>
          </a:p>
          <a:p>
            <a:pPr lvl="1">
              <a:buClr>
                <a:srgbClr val="E74C39"/>
              </a:buClr>
              <a:defRPr/>
            </a:pPr>
            <a:r>
              <a:rPr lang="en-US" sz="2400" dirty="0">
                <a:solidFill>
                  <a:srgbClr val="E74C39"/>
                </a:solidFill>
                <a:latin typeface="Franklin Gothic Book"/>
              </a:rPr>
              <a:t>Knowledge, skills and abilities</a:t>
            </a:r>
          </a:p>
          <a:p>
            <a:pPr lvl="1">
              <a:buClr>
                <a:srgbClr val="E74C39"/>
              </a:buClr>
              <a:defRPr/>
            </a:pPr>
            <a:r>
              <a:rPr lang="en-US" sz="2400" dirty="0">
                <a:solidFill>
                  <a:srgbClr val="E74C39"/>
                </a:solidFill>
                <a:latin typeface="Franklin Gothic Book"/>
              </a:rPr>
              <a:t>Expectations for college-major and career</a:t>
            </a:r>
          </a:p>
          <a:p>
            <a:pPr lvl="1">
              <a:buClr>
                <a:srgbClr val="E74C39"/>
              </a:buClr>
              <a:defRPr/>
            </a:pPr>
            <a:r>
              <a:rPr lang="en-US" sz="2400" dirty="0">
                <a:solidFill>
                  <a:srgbClr val="E74C39"/>
                </a:solidFill>
                <a:latin typeface="Franklin Gothic Book"/>
              </a:rPr>
              <a:t>Expectations for college life</a:t>
            </a:r>
          </a:p>
          <a:p>
            <a:pPr>
              <a:buFontTx/>
              <a:buNone/>
              <a:defRPr/>
            </a:pPr>
            <a:endParaRPr lang="en-US" dirty="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a:p>
        </p:txBody>
      </p:sp>
      <p:sp>
        <p:nvSpPr>
          <p:cNvPr id="11" name="TextBox 10"/>
          <p:cNvSpPr txBox="1"/>
          <p:nvPr/>
        </p:nvSpPr>
        <p:spPr>
          <a:xfrm>
            <a:off x="0" y="0"/>
            <a:ext cx="9144000" cy="1046440"/>
          </a:xfrm>
          <a:prstGeom prst="rect">
            <a:avLst/>
          </a:prstGeom>
          <a:solidFill>
            <a:srgbClr val="E74C39"/>
          </a:solidFill>
        </p:spPr>
        <p:txBody>
          <a:bodyPr anchor="t">
            <a:spAutoFit/>
          </a:bodyPr>
          <a:lstStyle/>
          <a:p>
            <a:pPr>
              <a:defRPr/>
            </a:pPr>
            <a:endParaRPr lang="en-US" sz="1000" dirty="0">
              <a:solidFill>
                <a:schemeClr val="bg2"/>
              </a:solidFill>
              <a:latin typeface="+mj-lt"/>
            </a:endParaRPr>
          </a:p>
          <a:p>
            <a:pPr>
              <a:defRPr/>
            </a:pPr>
            <a:r>
              <a:rPr lang="en-US" sz="3600" dirty="0">
                <a:solidFill>
                  <a:schemeClr val="bg2"/>
                </a:solidFill>
                <a:latin typeface="Franklin Gothic Book"/>
              </a:rPr>
              <a:t>INCOMING </a:t>
            </a:r>
            <a:r>
              <a:rPr lang="en-US" sz="3600" dirty="0" smtClean="0">
                <a:solidFill>
                  <a:schemeClr val="bg2"/>
                </a:solidFill>
                <a:latin typeface="Franklin Gothic Book"/>
              </a:rPr>
              <a:t>FIRST-YEAR </a:t>
            </a:r>
            <a:r>
              <a:rPr lang="en-US" sz="3600" dirty="0">
                <a:solidFill>
                  <a:schemeClr val="bg2"/>
                </a:solidFill>
                <a:latin typeface="Franklin Gothic Book"/>
              </a:rPr>
              <a:t>STUDENTS</a:t>
            </a:r>
          </a:p>
          <a:p>
            <a:pPr>
              <a:defRPr/>
            </a:pPr>
            <a:endParaRPr lang="en-US" sz="1600" dirty="0">
              <a:solidFill>
                <a:schemeClr val="bg2"/>
              </a:solidFill>
              <a:latin typeface="Franklin Gothic Book"/>
            </a:endParaRPr>
          </a:p>
        </p:txBody>
      </p:sp>
      <p:cxnSp>
        <p:nvCxnSpPr>
          <p:cNvPr id="29703" name="Straight Connector 11"/>
          <p:cNvCxnSpPr>
            <a:cxnSpLocks noChangeShapeType="1"/>
          </p:cNvCxnSpPr>
          <p:nvPr/>
        </p:nvCxnSpPr>
        <p:spPr bwMode="auto">
          <a:xfrm>
            <a:off x="152400" y="838200"/>
            <a:ext cx="8686800" cy="0"/>
          </a:xfrm>
          <a:prstGeom prst="line">
            <a:avLst/>
          </a:prstGeom>
          <a:noFill/>
          <a:ln w="22225" algn="ctr">
            <a:solidFill>
              <a:schemeClr val="bg2"/>
            </a:solidFill>
            <a:round/>
            <a:headEnd/>
            <a:tailEnd/>
          </a:ln>
        </p:spPr>
      </p:cxn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ubtitle 6"/>
          <p:cNvSpPr>
            <a:spLocks noGrp="1"/>
          </p:cNvSpPr>
          <p:nvPr>
            <p:ph type="subTitle" sz="quarter" idx="1"/>
          </p:nvPr>
        </p:nvSpPr>
        <p:spPr>
          <a:xfrm>
            <a:off x="1295400" y="4648200"/>
            <a:ext cx="6172200" cy="1752600"/>
          </a:xfrm>
        </p:spPr>
        <p:txBody>
          <a:bodyPr/>
          <a:lstStyle/>
          <a:p>
            <a:r>
              <a:rPr lang="en-US" dirty="0">
                <a:solidFill>
                  <a:srgbClr val="E74C39"/>
                </a:solidFill>
                <a:latin typeface="Franklin Gothic Book"/>
              </a:rPr>
              <a:t>Understanding students’ established behaviors in high school helps foster skills, </a:t>
            </a:r>
            <a:r>
              <a:rPr lang="en-US" dirty="0" smtClean="0">
                <a:solidFill>
                  <a:srgbClr val="E74C39"/>
                </a:solidFill>
                <a:latin typeface="Franklin Gothic Book"/>
              </a:rPr>
              <a:t>knowledge, </a:t>
            </a:r>
            <a:r>
              <a:rPr lang="en-US" dirty="0">
                <a:solidFill>
                  <a:srgbClr val="E74C39"/>
                </a:solidFill>
                <a:latin typeface="Franklin Gothic Book"/>
              </a:rPr>
              <a:t>and abilities in the curriculum and co-curriculum.</a:t>
            </a:r>
          </a:p>
        </p:txBody>
      </p:sp>
      <p:sp>
        <p:nvSpPr>
          <p:cNvPr id="4" name="Rectangle 2"/>
          <p:cNvSpPr txBox="1">
            <a:spLocks noChangeArrowheads="1"/>
          </p:cNvSpPr>
          <p:nvPr/>
        </p:nvSpPr>
        <p:spPr bwMode="auto">
          <a:xfrm>
            <a:off x="0" y="2362200"/>
            <a:ext cx="9164444"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smtClean="0">
                <a:solidFill>
                  <a:srgbClr val="202945"/>
                </a:solidFill>
                <a:latin typeface="Franklin Gothic Medium" panose="020B0603020102020204" pitchFamily="34" charset="0"/>
              </a:rPr>
              <a:t>High School Experiences</a:t>
            </a:r>
            <a:endParaRPr lang="en-US" sz="4400" b="0" kern="0" dirty="0">
              <a:solidFill>
                <a:schemeClr val="bg1"/>
              </a:solidFill>
              <a:latin typeface="Franklin Gothic Medium" panose="020B0603020102020204" pitchFamily="34" charset="0"/>
            </a:endParaRP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Medium" panose="020B0603020102020204" pitchFamily="34" charset="0"/>
              </a:rPr>
              <a:t>High School </a:t>
            </a:r>
            <a:r>
              <a:rPr lang="en-US" dirty="0" smtClean="0">
                <a:solidFill>
                  <a:srgbClr val="202945"/>
                </a:solidFill>
                <a:latin typeface="Franklin Gothic Medium" panose="020B0603020102020204" pitchFamily="34" charset="0"/>
              </a:rPr>
              <a:t>Experiences</a:t>
            </a:r>
            <a:r>
              <a:rPr lang="en-US" dirty="0" smtClean="0">
                <a:solidFill>
                  <a:schemeClr val="tx1"/>
                </a:solidFill>
                <a:latin typeface="Franklin Gothic Medium" panose="020B0603020102020204" pitchFamily="34" charset="0"/>
              </a:rPr>
              <a:t/>
            </a:r>
            <a:br>
              <a:rPr lang="en-US" dirty="0" smtClean="0">
                <a:solidFill>
                  <a:schemeClr val="tx1"/>
                </a:solidFill>
                <a:latin typeface="Franklin Gothic Medium" panose="020B0603020102020204" pitchFamily="34" charset="0"/>
              </a:rPr>
            </a:br>
            <a:r>
              <a:rPr lang="en-US" sz="2150" dirty="0" smtClean="0">
                <a:solidFill>
                  <a:srgbClr val="E74C39"/>
                </a:solidFill>
                <a:latin typeface="Franklin Gothic Book"/>
              </a:rPr>
              <a:t>Please </a:t>
            </a:r>
            <a:r>
              <a:rPr lang="en-US" sz="2150" dirty="0">
                <a:solidFill>
                  <a:srgbClr val="E74C39"/>
                </a:solidFill>
                <a:latin typeface="Franklin Gothic Book"/>
              </a:rPr>
              <a:t>mark which of the following courses you have </a:t>
            </a:r>
            <a:r>
              <a:rPr lang="en-US" sz="2150" dirty="0" smtClean="0">
                <a:solidFill>
                  <a:srgbClr val="E74C39"/>
                </a:solidFill>
                <a:latin typeface="Franklin Gothic Book"/>
              </a:rPr>
              <a:t>completed.</a:t>
            </a:r>
            <a:endParaRPr lang="en-US" sz="2150" dirty="0">
              <a:solidFill>
                <a:srgbClr val="E74C39"/>
              </a:solidFill>
              <a:latin typeface="Franklin Gothic Book"/>
            </a:endParaRPr>
          </a:p>
        </p:txBody>
      </p:sp>
      <p:graphicFrame>
        <p:nvGraphicFramePr>
          <p:cNvPr id="5" name="Course completion"/>
          <p:cNvGraphicFramePr>
            <a:graphicFrameLocks noGrp="1"/>
          </p:cNvGraphicFramePr>
          <p:nvPr>
            <p:ph idx="1"/>
            <p:extLst>
              <p:ext uri="{D42A27DB-BD31-4B8C-83A1-F6EECF244321}">
                <p14:modId xmlns:p14="http://schemas.microsoft.com/office/powerpoint/2010/main" val="2955341534"/>
              </p:ext>
            </p:extLst>
          </p:nvPr>
        </p:nvGraphicFramePr>
        <p:xfrm>
          <a:off x="608012" y="1447800"/>
          <a:ext cx="79248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a:solidFill>
                  <a:srgbClr val="202945"/>
                </a:solidFill>
              </a:rPr>
              <a:t> </a:t>
            </a:r>
            <a:r>
              <a:rPr lang="en-US" sz="1200" dirty="0" smtClean="0">
                <a:solidFill>
                  <a:srgbClr val="202945"/>
                </a:solidFill>
              </a:rPr>
              <a:t>Your </a:t>
            </a:r>
            <a:r>
              <a:rPr lang="en-US" sz="1200" dirty="0">
                <a:solidFill>
                  <a:srgbClr val="202945"/>
                </a:solidFill>
              </a:rPr>
              <a:t>Institution       Comparison 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301382400"/>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14400" y="152400"/>
            <a:ext cx="8077200" cy="1219200"/>
          </a:xfrm>
        </p:spPr>
        <p:txBody>
          <a:bodyPr/>
          <a:lstStyle/>
          <a:p>
            <a:pPr eaLnBrk="1" hangingPunct="1">
              <a:defRPr/>
            </a:pPr>
            <a:r>
              <a:rPr lang="en-US" dirty="0">
                <a:solidFill>
                  <a:srgbClr val="202945"/>
                </a:solidFill>
                <a:latin typeface="Franklin Gothic Book"/>
              </a:rPr>
              <a:t>Habits of Mind</a:t>
            </a:r>
            <a:r>
              <a:rPr lang="en-US" dirty="0">
                <a:solidFill>
                  <a:schemeClr val="tx1"/>
                </a:solidFill>
              </a:rPr>
              <a:t/>
            </a:r>
            <a:br>
              <a:rPr lang="en-US" dirty="0">
                <a:solidFill>
                  <a:schemeClr val="tx1"/>
                </a:solidFill>
              </a:rPr>
            </a:br>
            <a:r>
              <a:rPr lang="en-US" sz="1600" i="1" dirty="0" smtClean="0">
                <a:solidFill>
                  <a:srgbClr val="E74C39"/>
                </a:solidFill>
                <a:latin typeface="Franklin Gothic"/>
              </a:rPr>
              <a:t>Habits </a:t>
            </a:r>
            <a:r>
              <a:rPr lang="en-US" sz="1600" i="1" dirty="0">
                <a:solidFill>
                  <a:srgbClr val="E74C39"/>
                </a:solidFill>
                <a:latin typeface="Franklin Gothic"/>
              </a:rPr>
              <a:t>of Mind </a:t>
            </a:r>
            <a:r>
              <a:rPr lang="en-US" sz="1600" dirty="0">
                <a:solidFill>
                  <a:srgbClr val="E74C39"/>
                </a:solidFill>
                <a:latin typeface="Franklin Gothic"/>
              </a:rPr>
              <a:t>is a unified measure of the behaviors and traits associated with academic success. These learning behaviors are seen as the foundation for lifelong learning.</a:t>
            </a:r>
          </a:p>
        </p:txBody>
      </p:sp>
      <p:sp>
        <p:nvSpPr>
          <p:cNvPr id="7176" name="TextBox 1"/>
          <p:cNvSpPr txBox="1">
            <a:spLocks noChangeArrowheads="1"/>
          </p:cNvSpPr>
          <p:nvPr/>
        </p:nvSpPr>
        <p:spPr bwMode="auto">
          <a:xfrm>
            <a:off x="5791200" y="1828800"/>
            <a:ext cx="2971800" cy="4343400"/>
          </a:xfrm>
          <a:prstGeom prst="rect">
            <a:avLst/>
          </a:prstGeom>
          <a:noFill/>
          <a:ln w="9525">
            <a:noFill/>
            <a:miter lim="800000"/>
            <a:headEnd/>
            <a:tailEnd/>
          </a:ln>
        </p:spPr>
        <p:txBody>
          <a:bodyPr anchor="t"/>
          <a:lstStyle/>
          <a:p>
            <a:pPr algn="ctr">
              <a:defRPr/>
            </a:pPr>
            <a:r>
              <a:rPr lang="en-US" sz="1600" b="1" u="sng" dirty="0">
                <a:solidFill>
                  <a:schemeClr val="bg2"/>
                </a:solidFill>
                <a:latin typeface="Franklin Gothic Book"/>
              </a:rPr>
              <a:t>Construct </a:t>
            </a:r>
            <a:r>
              <a:rPr lang="en-US" sz="1600" b="1" u="sng" dirty="0" smtClean="0">
                <a:solidFill>
                  <a:schemeClr val="bg2"/>
                </a:solidFill>
                <a:latin typeface="Franklin Gothic Book"/>
              </a:rPr>
              <a:t>Items</a:t>
            </a:r>
            <a:endParaRPr lang="en-US" sz="1200" u="sng" dirty="0">
              <a:solidFill>
                <a:srgbClr val="202945"/>
              </a:solidFill>
              <a:latin typeface="Franklin Gothic Book"/>
            </a:endParaRPr>
          </a:p>
          <a:p>
            <a:pPr marL="171450" indent="-171450">
              <a:buFont typeface="Arial"/>
              <a:buChar char="•"/>
              <a:defRPr/>
            </a:pPr>
            <a:endParaRPr lang="en-US" sz="1200" b="1" dirty="0">
              <a:solidFill>
                <a:schemeClr val="bg2"/>
              </a:solidFill>
              <a:latin typeface="Franklin Gothic Book"/>
            </a:endParaRPr>
          </a:p>
          <a:p>
            <a:pPr marL="171450" indent="-171450">
              <a:buFont typeface="Arial"/>
              <a:buChar char="•"/>
              <a:defRPr/>
            </a:pPr>
            <a:r>
              <a:rPr lang="en-US" sz="1200" b="1" dirty="0">
                <a:solidFill>
                  <a:schemeClr val="bg2"/>
                </a:solidFill>
                <a:latin typeface="Franklin Gothic Book"/>
              </a:rPr>
              <a:t>Support your opinions with a logical argument</a:t>
            </a:r>
          </a:p>
          <a:p>
            <a:pPr marL="171450" indent="-171450">
              <a:buFont typeface="Arial"/>
              <a:buChar char="•"/>
              <a:defRPr/>
            </a:pPr>
            <a:r>
              <a:rPr lang="en-US" sz="1200" b="1" dirty="0">
                <a:solidFill>
                  <a:schemeClr val="bg2"/>
                </a:solidFill>
                <a:latin typeface="Franklin Gothic Book"/>
              </a:rPr>
              <a:t>Seek solutions to problems and explain them to others</a:t>
            </a:r>
          </a:p>
          <a:p>
            <a:pPr marL="171450" indent="-171450">
              <a:buFont typeface="Arial"/>
              <a:buChar char="•"/>
              <a:defRPr/>
            </a:pPr>
            <a:r>
              <a:rPr lang="en-US" sz="1200" b="1" dirty="0">
                <a:solidFill>
                  <a:schemeClr val="bg2"/>
                </a:solidFill>
                <a:latin typeface="Franklin Gothic Book"/>
              </a:rPr>
              <a:t>Seek alternative solutions to a problem</a:t>
            </a:r>
          </a:p>
          <a:p>
            <a:pPr marL="171450" indent="-171450">
              <a:buFont typeface="Arial"/>
              <a:buChar char="•"/>
              <a:defRPr/>
            </a:pPr>
            <a:r>
              <a:rPr lang="en-US" sz="1200" b="1" dirty="0">
                <a:solidFill>
                  <a:schemeClr val="bg2"/>
                </a:solidFill>
                <a:latin typeface="Franklin Gothic Book"/>
              </a:rPr>
              <a:t>Evaluate the quality or reliability of information you received</a:t>
            </a:r>
          </a:p>
          <a:p>
            <a:pPr marL="171450" indent="-171450">
              <a:buFont typeface="Arial"/>
              <a:buChar char="•"/>
              <a:defRPr/>
            </a:pPr>
            <a:r>
              <a:rPr lang="en-US" sz="1200" b="1" dirty="0">
                <a:solidFill>
                  <a:schemeClr val="bg2"/>
                </a:solidFill>
                <a:latin typeface="Franklin Gothic Book"/>
              </a:rPr>
              <a:t>Ask questions in class</a:t>
            </a:r>
          </a:p>
          <a:p>
            <a:pPr marL="171450" indent="-171450">
              <a:buFont typeface="Arial"/>
              <a:buChar char="•"/>
              <a:defRPr/>
            </a:pPr>
            <a:r>
              <a:rPr lang="en-US" sz="1200" b="1" dirty="0">
                <a:solidFill>
                  <a:schemeClr val="bg2"/>
                </a:solidFill>
                <a:latin typeface="Franklin Gothic Book"/>
              </a:rPr>
              <a:t>Take a risk because you felt you had more to gain</a:t>
            </a:r>
          </a:p>
          <a:p>
            <a:pPr marL="171450" indent="-171450">
              <a:buFont typeface="Arial"/>
              <a:buChar char="•"/>
              <a:defRPr/>
            </a:pPr>
            <a:r>
              <a:rPr lang="en-US" sz="1200" b="1" dirty="0">
                <a:solidFill>
                  <a:schemeClr val="bg2"/>
                </a:solidFill>
                <a:latin typeface="Franklin Gothic Book"/>
              </a:rPr>
              <a:t>Take on a challenge that scares </a:t>
            </a:r>
            <a:r>
              <a:rPr lang="en-US" sz="1200" b="1" dirty="0" smtClean="0">
                <a:solidFill>
                  <a:schemeClr val="bg2"/>
                </a:solidFill>
                <a:latin typeface="Franklin Gothic Book"/>
              </a:rPr>
              <a:t>you </a:t>
            </a:r>
          </a:p>
          <a:p>
            <a:pPr marL="171450" indent="-171450">
              <a:buFont typeface="Arial"/>
              <a:buChar char="•"/>
              <a:defRPr/>
            </a:pPr>
            <a:r>
              <a:rPr lang="en-US" sz="1200" b="1" dirty="0" smtClean="0">
                <a:solidFill>
                  <a:schemeClr val="bg2"/>
                </a:solidFill>
                <a:latin typeface="Franklin Gothic Book"/>
              </a:rPr>
              <a:t>Explore topics on your own, even though it was not required for a class</a:t>
            </a:r>
          </a:p>
          <a:p>
            <a:pPr marL="171450" indent="-171450">
              <a:buFont typeface="Arial"/>
              <a:buChar char="•"/>
              <a:defRPr/>
            </a:pPr>
            <a:r>
              <a:rPr lang="en-US" sz="1200" b="1" dirty="0">
                <a:solidFill>
                  <a:schemeClr val="bg2"/>
                </a:solidFill>
                <a:latin typeface="Franklin Gothic Book"/>
              </a:rPr>
              <a:t>Analyze multiple sources of information before coming to a </a:t>
            </a:r>
            <a:r>
              <a:rPr lang="en-US" sz="1200" b="1" dirty="0" smtClean="0">
                <a:solidFill>
                  <a:schemeClr val="bg2"/>
                </a:solidFill>
                <a:latin typeface="Franklin Gothic Book"/>
              </a:rPr>
              <a:t>conclusion</a:t>
            </a:r>
            <a:endParaRPr lang="en-US" sz="1200" b="1" dirty="0">
              <a:solidFill>
                <a:schemeClr val="bg2"/>
              </a:solidFill>
              <a:latin typeface="Franklin Gothic Book"/>
            </a:endParaRPr>
          </a:p>
          <a:p>
            <a:pPr marL="171450" indent="-171450">
              <a:buFont typeface="Arial"/>
              <a:buChar char="•"/>
              <a:defRPr/>
            </a:pPr>
            <a:r>
              <a:rPr lang="en-US" sz="1200" b="1" dirty="0">
                <a:solidFill>
                  <a:schemeClr val="bg2"/>
                </a:solidFill>
                <a:latin typeface="Franklin Gothic Book"/>
              </a:rPr>
              <a:t>Look up scientific research articles and resources</a:t>
            </a:r>
          </a:p>
          <a:p>
            <a:pPr marL="171450" indent="-171450">
              <a:buFont typeface="Arial"/>
              <a:buChar char="•"/>
              <a:defRPr/>
            </a:pPr>
            <a:r>
              <a:rPr lang="en-US" sz="1200" b="1" dirty="0">
                <a:solidFill>
                  <a:schemeClr val="bg2"/>
                </a:solidFill>
                <a:latin typeface="Franklin Gothic Book"/>
              </a:rPr>
              <a:t>Accept mistakes as part of the learning process</a:t>
            </a:r>
          </a:p>
          <a:p>
            <a:pPr>
              <a:defRPr/>
            </a:pPr>
            <a:endParaRPr lang="en-US" sz="1200" dirty="0">
              <a:solidFill>
                <a:schemeClr val="bg1"/>
              </a:solidFill>
            </a:endParaRPr>
          </a:p>
          <a:p>
            <a:pPr>
              <a:buFont typeface="Arial" charset="0"/>
              <a:buChar char="•"/>
              <a:defRPr/>
            </a:pPr>
            <a:endParaRPr lang="en-US" sz="1200" dirty="0">
              <a:solidFill>
                <a:schemeClr val="bg1"/>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4"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833621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2713733379"/>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562600" y="2514600"/>
            <a:ext cx="3352800" cy="35560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marL="285750" indent="-285750">
              <a:buFont typeface="Arial" panose="020B0604020202020204" pitchFamily="34" charset="0"/>
              <a:buChar char="•"/>
              <a:defRPr/>
            </a:pPr>
            <a:endParaRPr lang="en-US" sz="1400" b="1" u="sng" dirty="0">
              <a:solidFill>
                <a:srgbClr val="202945"/>
              </a:solidFill>
              <a:latin typeface="Franklin Gothic Book"/>
            </a:endParaRPr>
          </a:p>
          <a:p>
            <a:pPr marL="404813" indent="-285750">
              <a:buFont typeface="Arial" panose="020B0604020202020204" pitchFamily="34" charset="0"/>
              <a:buChar char="•"/>
              <a:defRPr/>
            </a:pPr>
            <a:r>
              <a:rPr lang="en-US" sz="1400" b="1" dirty="0" smtClean="0">
                <a:solidFill>
                  <a:srgbClr val="202945"/>
                </a:solidFill>
                <a:latin typeface="Franklin Gothic Book"/>
              </a:rPr>
              <a:t>Tolerance </a:t>
            </a:r>
            <a:r>
              <a:rPr lang="en-US" sz="1400" b="1" dirty="0">
                <a:solidFill>
                  <a:srgbClr val="202945"/>
                </a:solidFill>
                <a:latin typeface="Franklin Gothic Book"/>
              </a:rPr>
              <a:t>of others with different beliefs</a:t>
            </a:r>
          </a:p>
          <a:p>
            <a:pPr marL="404813" indent="-285750">
              <a:buFont typeface="Arial" panose="020B0604020202020204" pitchFamily="34" charset="0"/>
              <a:buChar char="•"/>
              <a:defRPr/>
            </a:pPr>
            <a:r>
              <a:rPr lang="en-US" sz="1400" b="1" dirty="0" smtClean="0">
                <a:solidFill>
                  <a:srgbClr val="202945"/>
                </a:solidFill>
                <a:latin typeface="Franklin Gothic Book"/>
              </a:rPr>
              <a:t>Ability </a:t>
            </a:r>
            <a:r>
              <a:rPr lang="en-US" sz="1400" b="1" dirty="0">
                <a:solidFill>
                  <a:srgbClr val="202945"/>
                </a:solidFill>
                <a:latin typeface="Franklin Gothic Book"/>
              </a:rPr>
              <a:t>to work cooperatively with </a:t>
            </a:r>
            <a:r>
              <a:rPr lang="en-US" sz="1400" b="1" dirty="0" smtClean="0">
                <a:solidFill>
                  <a:srgbClr val="202945"/>
                </a:solidFill>
                <a:latin typeface="Franklin Gothic Book"/>
              </a:rPr>
              <a:t>diverse</a:t>
            </a:r>
            <a:r>
              <a:rPr lang="en-US" sz="1400" b="1" dirty="0">
                <a:solidFill>
                  <a:srgbClr val="202945"/>
                </a:solidFill>
                <a:latin typeface="Franklin Gothic Book"/>
              </a:rPr>
              <a:t> </a:t>
            </a:r>
            <a:r>
              <a:rPr lang="en-US" sz="1400" b="1" dirty="0" smtClean="0">
                <a:solidFill>
                  <a:srgbClr val="202945"/>
                </a:solidFill>
                <a:latin typeface="Franklin Gothic Book"/>
              </a:rPr>
              <a:t>people</a:t>
            </a:r>
            <a:endParaRPr lang="en-US" sz="1400" b="1" dirty="0">
              <a:solidFill>
                <a:srgbClr val="202945"/>
              </a:solidFill>
              <a:latin typeface="Franklin Gothic Book"/>
            </a:endParaRPr>
          </a:p>
          <a:p>
            <a:pPr marL="404813" indent="-285750">
              <a:buFont typeface="Arial" panose="020B0604020202020204" pitchFamily="34" charset="0"/>
              <a:buChar char="•"/>
              <a:defRPr/>
            </a:pPr>
            <a:r>
              <a:rPr lang="en-US" sz="1400" b="1" dirty="0" smtClean="0">
                <a:solidFill>
                  <a:srgbClr val="202945"/>
                </a:solidFill>
                <a:latin typeface="Franklin Gothic Book"/>
              </a:rPr>
              <a:t>Ability </a:t>
            </a:r>
            <a:r>
              <a:rPr lang="en-US" sz="1400" b="1" dirty="0">
                <a:solidFill>
                  <a:srgbClr val="202945"/>
                </a:solidFill>
                <a:latin typeface="Franklin Gothic Book"/>
              </a:rPr>
              <a:t>to discuss and </a:t>
            </a:r>
            <a:r>
              <a:rPr lang="en-US" sz="1400" b="1" dirty="0" smtClean="0">
                <a:solidFill>
                  <a:srgbClr val="202945"/>
                </a:solidFill>
                <a:latin typeface="Franklin Gothic Book"/>
              </a:rPr>
              <a:t>negotiate controversial </a:t>
            </a:r>
            <a:r>
              <a:rPr lang="en-US" sz="1400" b="1" dirty="0">
                <a:solidFill>
                  <a:srgbClr val="202945"/>
                </a:solidFill>
                <a:latin typeface="Franklin Gothic Book"/>
              </a:rPr>
              <a:t>issues</a:t>
            </a:r>
          </a:p>
          <a:p>
            <a:pPr marL="404813" indent="-285750">
              <a:buFont typeface="Arial" panose="020B0604020202020204" pitchFamily="34" charset="0"/>
              <a:buChar char="•"/>
              <a:defRPr/>
            </a:pPr>
            <a:r>
              <a:rPr lang="en-US" sz="1400" b="1" dirty="0" smtClean="0">
                <a:solidFill>
                  <a:srgbClr val="202945"/>
                </a:solidFill>
                <a:latin typeface="Franklin Gothic Book"/>
              </a:rPr>
              <a:t>Openness </a:t>
            </a:r>
            <a:r>
              <a:rPr lang="en-US" sz="1400" b="1" dirty="0">
                <a:solidFill>
                  <a:srgbClr val="202945"/>
                </a:solidFill>
                <a:latin typeface="Franklin Gothic Book"/>
              </a:rPr>
              <a:t>to having my views challenged</a:t>
            </a:r>
          </a:p>
          <a:p>
            <a:pPr marL="404813" indent="-285750">
              <a:buFont typeface="Arial" panose="020B0604020202020204" pitchFamily="34" charset="0"/>
              <a:buChar char="•"/>
              <a:defRPr/>
            </a:pPr>
            <a:r>
              <a:rPr lang="en-US" sz="1400" b="1" dirty="0" smtClean="0">
                <a:solidFill>
                  <a:srgbClr val="202945"/>
                </a:solidFill>
                <a:latin typeface="Franklin Gothic Book"/>
              </a:rPr>
              <a:t>Ability </a:t>
            </a:r>
            <a:r>
              <a:rPr lang="en-US" sz="1400" b="1" dirty="0">
                <a:solidFill>
                  <a:srgbClr val="202945"/>
                </a:solidFill>
                <a:latin typeface="Franklin Gothic Book"/>
              </a:rPr>
              <a:t>to see the world from </a:t>
            </a:r>
            <a:r>
              <a:rPr lang="en-US" sz="1400" b="1" dirty="0" smtClean="0">
                <a:solidFill>
                  <a:srgbClr val="202945"/>
                </a:solidFill>
                <a:latin typeface="Franklin Gothic Book"/>
              </a:rPr>
              <a:t>someone</a:t>
            </a:r>
            <a:r>
              <a:rPr lang="en-US" sz="1400" b="1" dirty="0">
                <a:solidFill>
                  <a:srgbClr val="202945"/>
                </a:solidFill>
                <a:latin typeface="Franklin Gothic Book"/>
              </a:rPr>
              <a:t> </a:t>
            </a:r>
            <a:r>
              <a:rPr lang="en-US" sz="1400" b="1" dirty="0" smtClean="0">
                <a:solidFill>
                  <a:srgbClr val="202945"/>
                </a:solidFill>
                <a:latin typeface="Franklin Gothic Book"/>
              </a:rPr>
              <a:t>else's perspective</a:t>
            </a:r>
          </a:p>
          <a:p>
            <a:pPr marL="404813" indent="-285750">
              <a:buFont typeface="Arial" panose="020B0604020202020204" pitchFamily="34" charset="0"/>
              <a:buChar char="•"/>
              <a:defRPr/>
            </a:pPr>
            <a:r>
              <a:rPr lang="en-US" sz="1400" b="1" dirty="0">
                <a:solidFill>
                  <a:srgbClr val="202945"/>
                </a:solidFill>
                <a:latin typeface="Franklin Gothic Book"/>
              </a:rPr>
              <a:t>Critical thinking </a:t>
            </a:r>
            <a:r>
              <a:rPr lang="en-US" sz="1400" b="1" dirty="0" smtClean="0">
                <a:solidFill>
                  <a:srgbClr val="202945"/>
                </a:solidFill>
                <a:latin typeface="Franklin Gothic Book"/>
              </a:rPr>
              <a:t>skills</a:t>
            </a:r>
          </a:p>
          <a:p>
            <a:pPr marL="404813" indent="-285750">
              <a:buFont typeface="Arial" panose="020B0604020202020204" pitchFamily="34" charset="0"/>
              <a:buChar char="•"/>
              <a:defRPr/>
            </a:pPr>
            <a:r>
              <a:rPr lang="en-US" sz="1400" b="1" dirty="0">
                <a:solidFill>
                  <a:srgbClr val="202945"/>
                </a:solidFill>
                <a:latin typeface="Franklin Gothic Book"/>
              </a:rPr>
              <a:t>Ability to manage your time effectively</a:t>
            </a:r>
          </a:p>
          <a:p>
            <a:pPr>
              <a:defRPr/>
            </a:pPr>
            <a:endParaRPr lang="en-US" sz="1200" dirty="0">
              <a:solidFill>
                <a:schemeClr val="bg1"/>
              </a:solidFill>
              <a:latin typeface="Franklin Gothic Book"/>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rgbClr val="202945"/>
                </a:solidFill>
                <a:latin typeface="Franklin Gothic Book"/>
                <a:ea typeface="+mj-ea"/>
                <a:cs typeface="+mj-cs"/>
              </a:rPr>
              <a:t>Pluralistic Orientation</a:t>
            </a:r>
            <a:r>
              <a:rPr lang="en-US" sz="2800" b="1" kern="0" dirty="0">
                <a:latin typeface="+mj-lt"/>
                <a:ea typeface="+mj-ea"/>
                <a:cs typeface="+mj-cs"/>
              </a:rPr>
              <a:t/>
            </a:r>
            <a:br>
              <a:rPr lang="en-US" sz="2800" b="1" kern="0" dirty="0">
                <a:latin typeface="+mj-lt"/>
                <a:ea typeface="+mj-ea"/>
                <a:cs typeface="+mj-cs"/>
              </a:rPr>
            </a:br>
            <a:r>
              <a:rPr lang="en-US" sz="1600" b="1" kern="0" dirty="0">
                <a:latin typeface="+mj-lt"/>
                <a:ea typeface="+mj-ea"/>
                <a:cs typeface="+mj-cs"/>
              </a:rPr>
              <a:t/>
            </a:r>
            <a:br>
              <a:rPr lang="en-US" sz="1600" b="1" kern="0" dirty="0">
                <a:latin typeface="+mj-lt"/>
                <a:ea typeface="+mj-ea"/>
                <a:cs typeface="+mj-cs"/>
              </a:rPr>
            </a:br>
            <a:r>
              <a:rPr lang="en-US" sz="1600" b="1" i="1" kern="0" dirty="0">
                <a:solidFill>
                  <a:srgbClr val="E74C39"/>
                </a:solidFill>
                <a:latin typeface="Franklin Gothic Book"/>
                <a:ea typeface="+mj-ea"/>
                <a:cs typeface="+mj-cs"/>
              </a:rPr>
              <a:t>Pluralistic Orientation </a:t>
            </a:r>
            <a:r>
              <a:rPr lang="en-US" sz="1600" b="1" kern="0" dirty="0">
                <a:solidFill>
                  <a:srgbClr val="E74C39"/>
                </a:solidFill>
                <a:latin typeface="Franklin Gothic Book"/>
                <a:ea typeface="+mj-ea"/>
                <a:cs typeface="+mj-cs"/>
              </a:rPr>
              <a:t>measures skills and dispositions appropriate for </a:t>
            </a:r>
            <a:r>
              <a:rPr lang="en-US" sz="1600" b="1" kern="0" dirty="0">
                <a:latin typeface="+mj-lt"/>
                <a:ea typeface="+mj-ea"/>
                <a:cs typeface="+mj-cs"/>
              </a:rPr>
              <a:t/>
            </a:r>
            <a:br>
              <a:rPr lang="en-US" sz="1600" b="1" kern="0" dirty="0">
                <a:latin typeface="+mj-lt"/>
                <a:ea typeface="+mj-ea"/>
                <a:cs typeface="+mj-cs"/>
              </a:rPr>
            </a:br>
            <a:r>
              <a:rPr lang="en-US" sz="1600" b="1" kern="0" dirty="0">
                <a:solidFill>
                  <a:srgbClr val="E74C39"/>
                </a:solidFill>
                <a:latin typeface="Franklin Gothic Book"/>
                <a:ea typeface="+mj-ea"/>
                <a:cs typeface="+mj-cs"/>
              </a:rPr>
              <a:t>living and working in a diverse society.</a:t>
            </a:r>
          </a:p>
        </p:txBody>
      </p:sp>
      <p:sp>
        <p:nvSpPr>
          <p:cNvPr id="7"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8"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1410732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37696070"/>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882900" cy="20574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marL="285750" indent="-285750">
              <a:buFont typeface="Arial" panose="020B0604020202020204" pitchFamily="34" charset="0"/>
              <a:buChar char="•"/>
              <a:defRPr/>
            </a:pPr>
            <a:r>
              <a:rPr lang="en-US" sz="1400" b="1" dirty="0" smtClean="0">
                <a:solidFill>
                  <a:srgbClr val="202945"/>
                </a:solidFill>
                <a:latin typeface="Franklin Gothic Book"/>
              </a:rPr>
              <a:t>Self-rated </a:t>
            </a:r>
            <a:r>
              <a:rPr lang="en-US" sz="1400" b="1" dirty="0">
                <a:solidFill>
                  <a:srgbClr val="202945"/>
                </a:solidFill>
                <a:latin typeface="Franklin Gothic Book"/>
              </a:rPr>
              <a:t>academic ability</a:t>
            </a:r>
          </a:p>
          <a:p>
            <a:pPr marL="285750" indent="-285750">
              <a:buFont typeface="Arial" panose="020B0604020202020204" pitchFamily="34" charset="0"/>
              <a:buChar char="•"/>
              <a:defRPr/>
            </a:pPr>
            <a:r>
              <a:rPr lang="en-US" sz="1400" b="1" dirty="0" smtClean="0">
                <a:solidFill>
                  <a:srgbClr val="202945"/>
                </a:solidFill>
                <a:latin typeface="Franklin Gothic Book"/>
              </a:rPr>
              <a:t>Self-rated </a:t>
            </a:r>
            <a:r>
              <a:rPr lang="en-US" sz="1400" b="1" dirty="0">
                <a:solidFill>
                  <a:srgbClr val="202945"/>
                </a:solidFill>
                <a:latin typeface="Franklin Gothic Book"/>
              </a:rPr>
              <a:t>mathematical </a:t>
            </a:r>
            <a:r>
              <a:rPr lang="en-US" sz="1400" b="1" dirty="0" smtClean="0">
                <a:solidFill>
                  <a:srgbClr val="202945"/>
                </a:solidFill>
                <a:latin typeface="Franklin Gothic Book"/>
              </a:rPr>
              <a:t>ability</a:t>
            </a:r>
          </a:p>
          <a:p>
            <a:pPr marL="285750" indent="-285750">
              <a:buFont typeface="Arial" panose="020B0604020202020204" pitchFamily="34" charset="0"/>
              <a:buChar char="•"/>
              <a:defRPr/>
            </a:pPr>
            <a:r>
              <a:rPr lang="en-US" sz="1400" b="1" dirty="0" smtClean="0">
                <a:solidFill>
                  <a:srgbClr val="202945"/>
                </a:solidFill>
                <a:latin typeface="Franklin Gothic Book"/>
              </a:rPr>
              <a:t>Self-rated self-confidence (intellectual)</a:t>
            </a:r>
            <a:endParaRPr lang="en-US" sz="1400" b="1" dirty="0">
              <a:solidFill>
                <a:srgbClr val="202945"/>
              </a:solidFill>
              <a:latin typeface="Franklin Gothic Book"/>
            </a:endParaRPr>
          </a:p>
          <a:p>
            <a:pPr marL="285750" indent="-285750">
              <a:buFont typeface="Arial" panose="020B0604020202020204" pitchFamily="34" charset="0"/>
              <a:buChar char="•"/>
              <a:defRPr/>
            </a:pPr>
            <a:r>
              <a:rPr lang="en-US" sz="1400" b="1" dirty="0" smtClean="0">
                <a:solidFill>
                  <a:srgbClr val="202945"/>
                </a:solidFill>
                <a:latin typeface="Franklin Gothic Book"/>
              </a:rPr>
              <a:t>Self-rated </a:t>
            </a:r>
            <a:r>
              <a:rPr lang="en-US" sz="1400" b="1" dirty="0">
                <a:solidFill>
                  <a:srgbClr val="202945"/>
                </a:solidFill>
                <a:latin typeface="Franklin Gothic Book"/>
              </a:rPr>
              <a:t>drive to </a:t>
            </a:r>
            <a:r>
              <a:rPr lang="en-US" sz="1400" b="1" dirty="0" smtClean="0">
                <a:solidFill>
                  <a:srgbClr val="202945"/>
                </a:solidFill>
                <a:latin typeface="Franklin Gothic Book"/>
              </a:rPr>
              <a:t>achieve</a:t>
            </a:r>
          </a:p>
          <a:p>
            <a:pPr marL="171450" indent="-171450" algn="just">
              <a:buFont typeface="Arial" panose="020B0604020202020204" pitchFamily="34" charset="0"/>
              <a:buChar char="•"/>
              <a:defRPr/>
            </a:pPr>
            <a:endParaRPr lang="en-US" sz="1200" dirty="0">
              <a:solidFill>
                <a:srgbClr val="202945"/>
              </a:solidFill>
              <a:latin typeface="Franklin Gothic Book"/>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bg2"/>
                </a:solidFill>
                <a:latin typeface="Franklin Gothic Book"/>
                <a:ea typeface="+mj-ea"/>
                <a:cs typeface="+mj-cs"/>
              </a:rPr>
              <a:t>Academic Self-Concept</a:t>
            </a:r>
            <a:r>
              <a:rPr lang="en-US" sz="2800" b="1" kern="0" dirty="0">
                <a:latin typeface="+mj-lt"/>
                <a:ea typeface="+mj-ea"/>
                <a:cs typeface="+mj-cs"/>
              </a:rPr>
              <a:t/>
            </a:r>
            <a:br>
              <a:rPr lang="en-US" sz="2800" b="1" kern="0" dirty="0">
                <a:latin typeface="+mj-lt"/>
                <a:ea typeface="+mj-ea"/>
                <a:cs typeface="+mj-cs"/>
              </a:rPr>
            </a:br>
            <a:r>
              <a:rPr lang="en-US" sz="1600" b="1" i="1" kern="0" dirty="0">
                <a:latin typeface="Franklin Gothic Book"/>
                <a:ea typeface="+mj-ea"/>
                <a:cs typeface="+mj-cs"/>
              </a:rPr>
              <a:t> </a:t>
            </a:r>
            <a:r>
              <a:rPr lang="en-US" sz="1600" b="1" i="1" kern="0" dirty="0">
                <a:latin typeface="+mj-lt"/>
                <a:ea typeface="+mj-ea"/>
                <a:cs typeface="+mj-cs"/>
              </a:rPr>
              <a:t/>
            </a:r>
            <a:br>
              <a:rPr lang="en-US" sz="1600" b="1" i="1" kern="0" dirty="0">
                <a:latin typeface="+mj-lt"/>
                <a:ea typeface="+mj-ea"/>
                <a:cs typeface="+mj-cs"/>
              </a:rPr>
            </a:br>
            <a:r>
              <a:rPr lang="en-US" sz="1600" b="1" kern="0" dirty="0">
                <a:solidFill>
                  <a:srgbClr val="E74C39"/>
                </a:solidFill>
                <a:latin typeface="Franklin Gothic Book"/>
                <a:ea typeface="+mj-ea"/>
                <a:cs typeface="+mj-cs"/>
              </a:rPr>
              <a:t>Self-awareness and confidence in academic environments help students learn by encouraging their intellectual inquiry. </a:t>
            </a:r>
            <a:r>
              <a:rPr lang="en-US" sz="1600" b="1" i="1" kern="0" dirty="0">
                <a:solidFill>
                  <a:srgbClr val="E74C39"/>
                </a:solidFill>
                <a:latin typeface="Franklin Gothic Book"/>
                <a:ea typeface="+mj-ea"/>
                <a:cs typeface="+mj-cs"/>
              </a:rPr>
              <a:t>Academic Self-Concept </a:t>
            </a:r>
            <a:r>
              <a:rPr lang="en-US" sz="1600" b="1" kern="0" dirty="0">
                <a:solidFill>
                  <a:srgbClr val="E74C39"/>
                </a:solidFill>
                <a:latin typeface="Franklin Gothic Book"/>
                <a:ea typeface="+mj-ea"/>
                <a:cs typeface="+mj-cs"/>
              </a:rPr>
              <a:t>is a unified measure </a:t>
            </a:r>
          </a:p>
          <a:p>
            <a:pPr algn="ctr" eaLnBrk="1" hangingPunct="1">
              <a:defRPr/>
            </a:pPr>
            <a:r>
              <a:rPr lang="en-US" sz="1600" b="1" kern="0" dirty="0">
                <a:solidFill>
                  <a:srgbClr val="E74C39"/>
                </a:solidFill>
                <a:latin typeface="Franklin Gothic Book"/>
                <a:ea typeface="+mj-ea"/>
                <a:cs typeface="+mj-cs"/>
              </a:rPr>
              <a:t>of students’ beliefs about their abilities and confidence in academic environments.</a:t>
            </a:r>
          </a:p>
        </p:txBody>
      </p:sp>
      <p:sp>
        <p:nvSpPr>
          <p:cNvPr id="7"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8"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286117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a:solidFill>
                  <a:schemeClr val="tx1">
                    <a:lumMod val="50000"/>
                  </a:schemeClr>
                </a:solidFill>
              </a:rPr>
              <a:t> </a:t>
            </a:r>
            <a:r>
              <a:rPr lang="en-US" dirty="0">
                <a:solidFill>
                  <a:srgbClr val="202945"/>
                </a:solidFill>
                <a:latin typeface="Franklin Gothic Book"/>
              </a:rPr>
              <a:t>Civic Engagement</a:t>
            </a:r>
            <a:r>
              <a:rPr lang="en-US" sz="1600" dirty="0">
                <a:solidFill>
                  <a:schemeClr val="tx1"/>
                </a:solidFill>
              </a:rPr>
              <a:t/>
            </a:r>
            <a:br>
              <a:rPr lang="en-US" sz="1600"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Engaged citizens are a critical element in the functioning of our democratic society. </a:t>
            </a:r>
            <a:r>
              <a:rPr lang="en-US" sz="1600" dirty="0">
                <a:solidFill>
                  <a:schemeClr val="tx1"/>
                </a:solidFill>
              </a:rPr>
              <a:t/>
            </a:r>
            <a:br>
              <a:rPr lang="en-US" sz="1600" dirty="0">
                <a:solidFill>
                  <a:schemeClr val="tx1"/>
                </a:solidFill>
              </a:rPr>
            </a:br>
            <a:r>
              <a:rPr lang="en-US" sz="1600" i="1" dirty="0">
                <a:solidFill>
                  <a:srgbClr val="E74C39"/>
                </a:solidFill>
                <a:latin typeface="Franklin Gothic Book"/>
              </a:rPr>
              <a:t>Civic Engagement </a:t>
            </a:r>
            <a:r>
              <a:rPr lang="en-US" sz="1600" dirty="0">
                <a:solidFill>
                  <a:srgbClr val="E74C39"/>
                </a:solidFill>
                <a:latin typeface="Franklin Gothic Book"/>
              </a:rPr>
              <a:t>measures the extent to which students are motivated and </a:t>
            </a: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involved in civic, electoral and political activities.</a:t>
            </a: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2413385629"/>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677581" y="6019800"/>
            <a:ext cx="2717026" cy="276999"/>
          </a:xfrm>
          <a:prstGeom prst="rect">
            <a:avLst/>
          </a:prstGeom>
          <a:noFill/>
          <a:ln w="9525">
            <a:noFill/>
            <a:miter lim="800000"/>
            <a:headEnd/>
            <a:tailEnd/>
          </a:ln>
        </p:spPr>
        <p:txBody>
          <a:bodyPr wrap="none" anchor="t">
            <a:spAutoFit/>
          </a:bodyPr>
          <a:lstStyle/>
          <a:p>
            <a:pPr algn="ctr">
              <a:defRPr/>
            </a:pPr>
            <a:r>
              <a:rPr lang="en-US" sz="1200" dirty="0">
                <a:solidFill>
                  <a:srgbClr val="202945"/>
                </a:solidFill>
                <a:latin typeface="+mn-lt"/>
              </a:rPr>
              <a:t>  Your Institution       Comparison Group</a:t>
            </a:r>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02945"/>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2"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730429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a:solidFill>
                  <a:schemeClr val="bg1"/>
                </a:solidFill>
                <a:latin typeface="Franklin Gothic Book"/>
              </a:rPr>
              <a:t>Health and Wellness</a:t>
            </a:r>
            <a:r>
              <a:rPr lang="en-US" dirty="0">
                <a:solidFill>
                  <a:schemeClr val="tx1"/>
                </a:solidFill>
              </a:rPr>
              <a:t/>
            </a:r>
            <a:br>
              <a:rPr lang="en-US" dirty="0">
                <a:solidFill>
                  <a:schemeClr val="tx1"/>
                </a:solidFill>
              </a:rPr>
            </a:b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Students’ physical and emotional well-being can affect many important aspects of the student experience including academic performance and persistence. These items gauge student behaviors, </a:t>
            </a:r>
            <a:r>
              <a:rPr lang="en-US" sz="1600" dirty="0" smtClean="0">
                <a:solidFill>
                  <a:srgbClr val="E74C39"/>
                </a:solidFill>
                <a:latin typeface="Franklin Gothic Book"/>
              </a:rPr>
              <a:t>attitudes, </a:t>
            </a:r>
            <a:r>
              <a:rPr lang="en-US" sz="1600" dirty="0">
                <a:solidFill>
                  <a:srgbClr val="E74C39"/>
                </a:solidFill>
                <a:latin typeface="Franklin Gothic Book"/>
              </a:rPr>
              <a:t>and experiences related to health and wellness.</a:t>
            </a: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2727987183"/>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overwhelmed by all </a:t>
            </a:r>
            <a:r>
              <a:rPr lang="en-US" sz="1400" dirty="0" smtClean="0">
                <a:solidFill>
                  <a:srgbClr val="202945"/>
                </a:solidFill>
                <a:latin typeface="+mn-lt"/>
              </a:rPr>
              <a:t>I </a:t>
            </a:r>
            <a:r>
              <a:rPr lang="en-US" sz="1400" dirty="0">
                <a:solidFill>
                  <a:srgbClr val="202945"/>
                </a:solidFill>
                <a:latin typeface="+mn-lt"/>
              </a:rPr>
              <a:t>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depressed</a:t>
            </a:r>
          </a:p>
        </p:txBody>
      </p:sp>
      <p:sp>
        <p:nvSpPr>
          <p:cNvPr id="14" name="Rectangle 6"/>
          <p:cNvSpPr>
            <a:spLocks noChangeArrowheads="1"/>
          </p:cNvSpPr>
          <p:nvPr/>
        </p:nvSpPr>
        <p:spPr bwMode="auto">
          <a:xfrm>
            <a:off x="3276600" y="5943600"/>
            <a:ext cx="28956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Frequently                    Frequently</a:t>
            </a:r>
          </a:p>
          <a:p>
            <a:pPr>
              <a:defRPr/>
            </a:pPr>
            <a:r>
              <a:rPr lang="en-US" sz="1200" dirty="0">
                <a:solidFill>
                  <a:srgbClr val="202945"/>
                </a:solidFill>
                <a:latin typeface="+mn-lt"/>
              </a:rPr>
              <a:t>     Occasionally                 Occasionally</a:t>
            </a:r>
          </a:p>
        </p:txBody>
      </p:sp>
      <p:sp>
        <p:nvSpPr>
          <p:cNvPr id="17" name="Rectangle 16"/>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3"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1767083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724400"/>
            <a:ext cx="6400800" cy="1752600"/>
          </a:xfrm>
        </p:spPr>
        <p:txBody>
          <a:bodyPr/>
          <a:lstStyle/>
          <a:p>
            <a:pPr>
              <a:spcBef>
                <a:spcPct val="0"/>
              </a:spcBef>
            </a:pPr>
            <a:r>
              <a:rPr lang="en-US" dirty="0">
                <a:solidFill>
                  <a:srgbClr val="E74C39"/>
                </a:solidFill>
                <a:latin typeface="Franklin Gothic Book"/>
              </a:rPr>
              <a:t>These items illustrate students’ academic </a:t>
            </a:r>
            <a:r>
              <a:rPr lang="en-US" dirty="0" smtClean="0">
                <a:solidFill>
                  <a:srgbClr val="E74C39"/>
                </a:solidFill>
                <a:latin typeface="Franklin Gothic Book"/>
              </a:rPr>
              <a:t>preparation.</a:t>
            </a:r>
            <a:endParaRPr lang="en-US" dirty="0">
              <a:solidFill>
                <a:srgbClr val="E74C39"/>
              </a:solidFill>
              <a:latin typeface="Franklin Gothic Book"/>
            </a:endParaRPr>
          </a:p>
        </p:txBody>
      </p:sp>
      <p:sp>
        <p:nvSpPr>
          <p:cNvPr id="5" name="Rectangle 2"/>
          <p:cNvSpPr txBox="1">
            <a:spLocks noChangeArrowheads="1"/>
          </p:cNvSpPr>
          <p:nvPr/>
        </p:nvSpPr>
        <p:spPr bwMode="auto">
          <a:xfrm>
            <a:off x="0" y="25908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Book"/>
              </a:rPr>
              <a:t>College Preparation</a:t>
            </a:r>
            <a:endParaRPr lang="en-US" kern="0" dirty="0">
              <a:solidFill>
                <a:schemeClr val="bg1"/>
              </a:solidFill>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Summer Bridge Program</a:t>
            </a:r>
            <a:r>
              <a:rPr lang="en-US" dirty="0">
                <a:solidFill>
                  <a:schemeClr val="tx1"/>
                </a:solidFill>
              </a:rPr>
              <a:t/>
            </a:r>
            <a:br>
              <a:rPr lang="en-US" dirty="0">
                <a:solidFill>
                  <a:schemeClr val="tx1"/>
                </a:solidFill>
              </a:rPr>
            </a:br>
            <a:r>
              <a:rPr lang="en-US" sz="2150" dirty="0">
                <a:solidFill>
                  <a:srgbClr val="E74C39"/>
                </a:solidFill>
                <a:latin typeface="Franklin Gothic Book"/>
              </a:rPr>
              <a:t>How many weeks this summer did you participate in a bridge program at this institution?</a:t>
            </a:r>
          </a:p>
        </p:txBody>
      </p:sp>
      <p:graphicFrame>
        <p:nvGraphicFramePr>
          <p:cNvPr id="5" name="Placement"/>
          <p:cNvGraphicFramePr>
            <a:graphicFrameLocks noGrp="1"/>
          </p:cNvGraphicFramePr>
          <p:nvPr>
            <p:ph idx="1"/>
            <p:extLst>
              <p:ext uri="{D42A27DB-BD31-4B8C-83A1-F6EECF244321}">
                <p14:modId xmlns:p14="http://schemas.microsoft.com/office/powerpoint/2010/main" val="70020175"/>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solidFill>
              </a:rPr>
              <a:t/>
            </a:r>
            <a:br>
              <a:rPr lang="en-US" dirty="0" smtClean="0">
                <a:solidFill>
                  <a:schemeClr val="tx1"/>
                </a:solidFill>
              </a:rPr>
            </a:br>
            <a:r>
              <a:rPr lang="en-US" dirty="0" smtClean="0">
                <a:solidFill>
                  <a:srgbClr val="202945"/>
                </a:solidFill>
                <a:latin typeface="Franklin Gothic Book"/>
              </a:rPr>
              <a:t>AP Coursework</a:t>
            </a:r>
            <a:r>
              <a:rPr lang="en-US" dirty="0" smtClean="0">
                <a:solidFill>
                  <a:schemeClr val="tx1"/>
                </a:solidFill>
              </a:rPr>
              <a:t/>
            </a:r>
            <a:br>
              <a:rPr lang="en-US" dirty="0" smtClean="0">
                <a:solidFill>
                  <a:schemeClr val="tx1"/>
                </a:solidFill>
              </a:rPr>
            </a:br>
            <a:r>
              <a:rPr lang="en-US" sz="2150" dirty="0" smtClean="0">
                <a:solidFill>
                  <a:srgbClr val="E74C39"/>
                </a:solidFill>
                <a:latin typeface="Franklin Gothic Book"/>
              </a:rPr>
              <a:t>Please mark which of the following courses you have completed.</a:t>
            </a:r>
            <a:endParaRPr lang="en-US" sz="2150" dirty="0">
              <a:solidFill>
                <a:srgbClr val="E74C39"/>
              </a:solidFill>
              <a:latin typeface="Franklin Gothic Book"/>
            </a:endParaRPr>
          </a:p>
        </p:txBody>
      </p:sp>
      <p:graphicFrame>
        <p:nvGraphicFramePr>
          <p:cNvPr id="5" name="AP"/>
          <p:cNvGraphicFramePr>
            <a:graphicFrameLocks noGrp="1"/>
          </p:cNvGraphicFramePr>
          <p:nvPr>
            <p:ph idx="1"/>
            <p:extLst>
              <p:ext uri="{D42A27DB-BD31-4B8C-83A1-F6EECF244321}">
                <p14:modId xmlns:p14="http://schemas.microsoft.com/office/powerpoint/2010/main" val="1848224133"/>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284749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p:txBody>
          <a:bodyPr/>
          <a:lstStyle/>
          <a:p>
            <a:pPr eaLnBrk="1" hangingPunct="1">
              <a:defRPr/>
            </a:pPr>
            <a:r>
              <a:rPr lang="en-US" dirty="0" smtClean="0">
                <a:solidFill>
                  <a:srgbClr val="202945"/>
                </a:solidFill>
                <a:latin typeface="Franklin Gothic Book" panose="020B0503020102020204" pitchFamily="34" charset="0"/>
              </a:rPr>
              <a:t>Table of Contents</a:t>
            </a:r>
            <a:endParaRPr lang="en-US" dirty="0">
              <a:solidFill>
                <a:srgbClr val="202945"/>
              </a:solidFill>
              <a:latin typeface="Franklin Gothic Book" panose="020B0503020102020204" pitchFamily="34" charset="0"/>
            </a:endParaRPr>
          </a:p>
        </p:txBody>
      </p:sp>
      <p:sp>
        <p:nvSpPr>
          <p:cNvPr id="8" name="Content Placeholder 7"/>
          <p:cNvSpPr>
            <a:spLocks noGrp="1"/>
          </p:cNvSpPr>
          <p:nvPr>
            <p:ph idx="1"/>
          </p:nvPr>
        </p:nvSpPr>
        <p:spPr>
          <a:xfrm>
            <a:off x="457200" y="1219200"/>
            <a:ext cx="8229600" cy="4876800"/>
          </a:xfrm>
        </p:spPr>
        <p:txBody>
          <a:bodyPr numCol="2">
            <a:noAutofit/>
          </a:bodyPr>
          <a:lstStyle/>
          <a:p>
            <a:pPr marL="0" indent="0" eaLnBrk="1" hangingPunct="1">
              <a:spcBef>
                <a:spcPts val="400"/>
              </a:spcBef>
              <a:buClr>
                <a:srgbClr val="7680AC"/>
              </a:buClr>
              <a:buNone/>
              <a:tabLst>
                <a:tab pos="228600" algn="l"/>
              </a:tabLst>
              <a:defRPr/>
            </a:pPr>
            <a:r>
              <a:rPr lang="en-US" sz="1400" u="sng" dirty="0" smtClean="0">
                <a:solidFill>
                  <a:srgbClr val="202945"/>
                </a:solidFill>
                <a:latin typeface="Franklin Gothic Book" panose="020B0503020102020204" pitchFamily="34" charset="0"/>
              </a:rPr>
              <a:t>Demographics</a:t>
            </a:r>
          </a:p>
          <a:p>
            <a:pPr marL="233363" indent="0" eaLnBrk="1" hangingPunct="1">
              <a:spcBef>
                <a:spcPts val="400"/>
              </a:spcBef>
              <a:buClr>
                <a:srgbClr val="7680AC"/>
              </a:buClr>
              <a:buNone/>
              <a:tabLst>
                <a:tab pos="228600" algn="l"/>
              </a:tabLst>
              <a:defRPr/>
            </a:pPr>
            <a:r>
              <a:rPr lang="en-US" sz="1400" u="sng" dirty="0" smtClean="0">
                <a:solidFill>
                  <a:schemeClr val="bg2"/>
                </a:solidFill>
                <a:latin typeface="Franklin Gothic Book" panose="020B0503020102020204" pitchFamily="34" charset="0"/>
                <a:hlinkClick r:id="rId3" action="ppaction://hlinksldjump"/>
              </a:rPr>
              <a:t>Gender Identity </a:t>
            </a:r>
            <a:endParaRPr lang="en-US" sz="1400" u="sng" dirty="0">
              <a:solidFill>
                <a:schemeClr val="bg2"/>
              </a:solidFill>
              <a:latin typeface="Franklin Gothic Book" panose="020B0503020102020204" pitchFamily="34" charset="0"/>
            </a:endParaRPr>
          </a:p>
          <a:p>
            <a:pPr marL="233363" indent="0" eaLnBrk="1" hangingPunct="1">
              <a:spcBef>
                <a:spcPts val="400"/>
              </a:spcBef>
              <a:buClr>
                <a:srgbClr val="7680AC"/>
              </a:buClr>
              <a:buNone/>
              <a:tabLst>
                <a:tab pos="228600" algn="l"/>
              </a:tabLst>
              <a:defRPr/>
            </a:pPr>
            <a:r>
              <a:rPr lang="en-US" sz="1400" u="sng" dirty="0" smtClean="0">
                <a:solidFill>
                  <a:schemeClr val="bg2"/>
                </a:solidFill>
                <a:latin typeface="Franklin Gothic Book" panose="020B0503020102020204" pitchFamily="34" charset="0"/>
                <a:hlinkClick r:id="rId4" action="ppaction://hlinksldjump"/>
              </a:rPr>
              <a:t>Race/Ethnicity</a:t>
            </a:r>
            <a:endParaRPr lang="en-US" sz="1400" u="sng" dirty="0">
              <a:solidFill>
                <a:schemeClr val="bg2"/>
              </a:solidFill>
              <a:latin typeface="Franklin Gothic Book" panose="020B0503020102020204" pitchFamily="34" charset="0"/>
            </a:endParaRPr>
          </a:p>
          <a:p>
            <a:pPr marL="233363" indent="0"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5" action="ppaction://hlinksldjump"/>
              </a:rPr>
              <a:t>Distance from Home</a:t>
            </a:r>
            <a:endParaRPr lang="en-US" sz="1400" dirty="0" smtClean="0">
              <a:solidFill>
                <a:srgbClr val="E74C39"/>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endParaRPr lang="en-US" sz="800" dirty="0" smtClean="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6" action="ppaction://hlinksldjump"/>
              </a:rPr>
              <a:t>College Admissions Decisions</a:t>
            </a:r>
            <a:endParaRPr lang="en-US" sz="1400" u="sng" dirty="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7" action="ppaction://hlinksldjump"/>
              </a:rPr>
              <a:t>College Applications</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8" action="ppaction://hlinksldjump"/>
              </a:rPr>
              <a:t>Accepted/Attending First Choice</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9" action="ppaction://hlinksldjump"/>
              </a:rPr>
              <a:t>Reasons for Attending College</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0" action="ppaction://hlinksldjump"/>
              </a:rPr>
              <a:t>Reasons for Attending </a:t>
            </a:r>
            <a:r>
              <a:rPr lang="en-US" sz="1400" i="1" u="sng" dirty="0" smtClean="0">
                <a:solidFill>
                  <a:srgbClr val="E74C39"/>
                </a:solidFill>
                <a:latin typeface="Franklin Gothic Book" panose="020B0503020102020204" pitchFamily="34" charset="0"/>
                <a:hlinkClick r:id="rId10" action="ppaction://hlinksldjump"/>
              </a:rPr>
              <a:t>This</a:t>
            </a:r>
            <a:r>
              <a:rPr lang="en-US" sz="1400" dirty="0" smtClean="0">
                <a:solidFill>
                  <a:srgbClr val="E74C39"/>
                </a:solidFill>
                <a:latin typeface="Franklin Gothic Book" panose="020B0503020102020204" pitchFamily="34" charset="0"/>
                <a:hlinkClick r:id="rId10" action="ppaction://hlinksldjump"/>
              </a:rPr>
              <a:t> College</a:t>
            </a:r>
            <a:endParaRPr lang="en-US" sz="1400" dirty="0" smtClean="0">
              <a:solidFill>
                <a:srgbClr val="E74C39"/>
              </a:solidFill>
              <a:latin typeface="Franklin Gothic Book" panose="020B0503020102020204" pitchFamily="34" charset="0"/>
            </a:endParaRPr>
          </a:p>
          <a:p>
            <a:pPr marL="0" lvl="1" indent="0" eaLnBrk="1" hangingPunct="1">
              <a:spcBef>
                <a:spcPts val="400"/>
              </a:spcBef>
              <a:buClr>
                <a:srgbClr val="7680AC"/>
              </a:buClr>
              <a:buNone/>
              <a:tabLst>
                <a:tab pos="228600" algn="l"/>
              </a:tabLst>
              <a:defRPr/>
            </a:pPr>
            <a:endParaRPr lang="en-US" sz="800" dirty="0" smtClean="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11" action="ppaction://hlinksldjump"/>
              </a:rPr>
              <a:t>Financing College</a:t>
            </a:r>
            <a:endParaRPr lang="en-US" sz="1400" u="sng" dirty="0" smtClean="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2" action="ppaction://hlinksldjump"/>
              </a:rPr>
              <a:t>Funding Sources</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3" action="ppaction://hlinksldjump"/>
              </a:rPr>
              <a:t>Financial Aid</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4" action="ppaction://hlinksldjump"/>
              </a:rPr>
              <a:t>Ability to Finance Education</a:t>
            </a:r>
            <a:r>
              <a:rPr lang="en-US" sz="1400" dirty="0" smtClean="0">
                <a:solidFill>
                  <a:srgbClr val="E74C39"/>
                </a:solidFill>
                <a:latin typeface="Franklin Gothic Book" panose="020B0503020102020204" pitchFamily="34" charset="0"/>
              </a:rPr>
              <a:t> </a:t>
            </a:r>
            <a:endParaRPr lang="en-US" sz="1400" u="sng" dirty="0" smtClean="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endParaRPr lang="en-US" sz="1400" u="sng" dirty="0" smtClean="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15" action="ppaction://hlinksldjump"/>
              </a:rPr>
              <a:t>High School Experiences</a:t>
            </a:r>
            <a:endParaRPr lang="en-US" sz="1400" u="sng" dirty="0" smtClean="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6" action="ppaction://hlinksldjump"/>
              </a:rPr>
              <a:t>Academic Preparation</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7" action="ppaction://hlinksldjump"/>
              </a:rPr>
              <a:t>Habits of Mind </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8" action="ppaction://hlinksldjump"/>
              </a:rPr>
              <a:t>Pluralistic Orientation </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endParaRPr lang="en-US" sz="1400" dirty="0" smtClean="0">
              <a:solidFill>
                <a:srgbClr val="E74C39"/>
              </a:solidFill>
              <a:latin typeface="Franklin Gothic Book" panose="020B0503020102020204" pitchFamily="34" charset="0"/>
              <a:hlinkClick r:id="rId19" action="ppaction://hlinksldjump"/>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19" action="ppaction://hlinksldjump"/>
              </a:rPr>
              <a:t>Academic Self-Concept</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0" action="ppaction://hlinksldjump"/>
              </a:rPr>
              <a:t>Civic Engagement</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1" action="ppaction://hlinksldjump"/>
              </a:rPr>
              <a:t>Health and Wellness</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endParaRPr lang="en-US" sz="800" dirty="0" smtClean="0">
              <a:solidFill>
                <a:srgbClr val="767FAC"/>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22" action="ppaction://hlinksldjump"/>
              </a:rPr>
              <a:t>College Preparation</a:t>
            </a:r>
            <a:endParaRPr lang="en-US" sz="1400" u="sng" dirty="0" smtClean="0">
              <a:solidFill>
                <a:srgbClr val="202945"/>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3" action="ppaction://hlinksldjump"/>
              </a:rPr>
              <a:t>Summer Bridge Program</a:t>
            </a:r>
            <a:endParaRPr lang="en-US" sz="1400" dirty="0" smtClean="0">
              <a:solidFill>
                <a:srgbClr val="E74C39"/>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u="sng" dirty="0" smtClean="0">
                <a:solidFill>
                  <a:schemeClr val="bg1"/>
                </a:solidFill>
                <a:latin typeface="Franklin Gothic Book" panose="020B0503020102020204" pitchFamily="34" charset="0"/>
                <a:hlinkClick r:id="rId24" action="ppaction://hlinksldjump"/>
              </a:rPr>
              <a:t>AP Coursework</a:t>
            </a:r>
            <a:endParaRPr lang="en-US" sz="1400" u="sng" dirty="0" smtClean="0">
              <a:solidFill>
                <a:schemeClr val="bg1"/>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dirty="0">
                <a:solidFill>
                  <a:srgbClr val="E74C39"/>
                </a:solidFill>
                <a:latin typeface="Franklin Gothic Book" panose="020B0503020102020204" pitchFamily="34" charset="0"/>
                <a:hlinkClick r:id="rId25" action="ppaction://hlinksldjump"/>
              </a:rPr>
              <a:t>Science/Research </a:t>
            </a:r>
            <a:r>
              <a:rPr lang="en-US" sz="1400" dirty="0" smtClean="0">
                <a:solidFill>
                  <a:srgbClr val="E74C39"/>
                </a:solidFill>
                <a:latin typeface="Franklin Gothic Book" panose="020B0503020102020204" pitchFamily="34" charset="0"/>
                <a:hlinkClick r:id="rId25" action="ppaction://hlinksldjump"/>
              </a:rPr>
              <a:t>Self-Efficacy</a:t>
            </a:r>
            <a:endParaRPr lang="en-US" sz="1400" u="sng" dirty="0" smtClean="0">
              <a:solidFill>
                <a:schemeClr val="bg1"/>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endParaRPr lang="en-US" sz="800" u="sng" dirty="0" smtClean="0">
              <a:solidFill>
                <a:schemeClr val="bg1"/>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26" action="ppaction://hlinksldjump"/>
              </a:rPr>
              <a:t>Expectations for College: Major and Career</a:t>
            </a:r>
            <a:endParaRPr lang="en-US" sz="1400" u="sng" dirty="0" smtClean="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7" action="ppaction://hlinksldjump"/>
              </a:rPr>
              <a:t>Intended Major</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8" action="ppaction://hlinksldjump"/>
              </a:rPr>
              <a:t>Pre-Med or Pre-Law</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9" action="ppaction://hlinksldjump"/>
              </a:rPr>
              <a:t>Intended Career</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30" action="ppaction://hlinksldjump"/>
              </a:rPr>
              <a:t>Time-to-Degree</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31" action="ppaction://hlinksldjump"/>
              </a:rPr>
              <a:t>Degree Aspirations</a:t>
            </a:r>
            <a:endParaRPr lang="en-US" sz="1400" dirty="0" smtClean="0">
              <a:solidFill>
                <a:srgbClr val="E74C39"/>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endParaRPr lang="en-US" sz="800" u="sng" dirty="0" smtClean="0">
              <a:solidFill>
                <a:schemeClr val="tx2">
                  <a:lumMod val="50000"/>
                </a:schemeClr>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smtClean="0">
                <a:solidFill>
                  <a:srgbClr val="202945"/>
                </a:solidFill>
                <a:latin typeface="Franklin Gothic Book" panose="020B0503020102020204" pitchFamily="34" charset="0"/>
                <a:hlinkClick r:id="rId32" action="ppaction://hlinksldjump"/>
              </a:rPr>
              <a:t>Expectations for College Life</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33" action="ppaction://hlinksldjump"/>
              </a:rPr>
              <a:t>Engagement</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34" action="ppaction://hlinksldjump"/>
              </a:rPr>
              <a:t>Academic Behaviors</a:t>
            </a:r>
            <a:endParaRPr lang="en-US" sz="1400" dirty="0" smtClean="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35" action="ppaction://hlinksldjump"/>
              </a:rPr>
              <a:t>Student Mobility</a:t>
            </a:r>
            <a:endParaRPr lang="en-US" sz="1400" dirty="0">
              <a:solidFill>
                <a:srgbClr val="E74C39"/>
              </a:solidFill>
              <a:latin typeface="Franklin Gothic Book" panose="020B0503020102020204" pitchFamily="34" charset="0"/>
            </a:endParaRPr>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a:p>
        </p:txBody>
      </p:sp>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Science/Research Self-Efficacy</a:t>
            </a:r>
            <a:r>
              <a:rPr lang="en-US" dirty="0">
                <a:solidFill>
                  <a:schemeClr val="tx1"/>
                </a:solidFill>
              </a:rPr>
              <a:t/>
            </a:r>
            <a:br>
              <a:rPr lang="en-US" dirty="0">
                <a:solidFill>
                  <a:schemeClr val="tx1"/>
                </a:solidFill>
              </a:rPr>
            </a:br>
            <a:r>
              <a:rPr lang="en-US" sz="2150" dirty="0">
                <a:solidFill>
                  <a:srgbClr val="E74C39"/>
                </a:solidFill>
                <a:latin typeface="Franklin Gothic Book"/>
              </a:rPr>
              <a:t>How confident are you that you can do the following?</a:t>
            </a:r>
          </a:p>
        </p:txBody>
      </p:sp>
      <p:graphicFrame>
        <p:nvGraphicFramePr>
          <p:cNvPr id="6" name="Science"/>
          <p:cNvGraphicFramePr>
            <a:graphicFrameLocks noGrp="1" noChangeAspect="1"/>
          </p:cNvGraphicFramePr>
          <p:nvPr>
            <p:ph idx="1"/>
            <p:extLst>
              <p:ext uri="{D42A27DB-BD31-4B8C-83A1-F6EECF244321}">
                <p14:modId xmlns:p14="http://schemas.microsoft.com/office/powerpoint/2010/main" val="990625068"/>
              </p:ext>
            </p:ext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3276600" y="5943600"/>
            <a:ext cx="37338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Your Institution                     Comparison Group</a:t>
            </a:r>
          </a:p>
          <a:p>
            <a:pPr>
              <a:defRPr/>
            </a:pPr>
            <a:r>
              <a:rPr lang="en-US" sz="1200" b="1" dirty="0">
                <a:solidFill>
                  <a:srgbClr val="202945"/>
                </a:solidFill>
              </a:rPr>
              <a:t>    </a:t>
            </a:r>
            <a:r>
              <a:rPr lang="en-US" sz="1200" dirty="0">
                <a:solidFill>
                  <a:srgbClr val="202945"/>
                </a:solidFill>
              </a:rPr>
              <a:t> Very Confident                      Very Confident</a:t>
            </a:r>
          </a:p>
          <a:p>
            <a:pPr>
              <a:defRPr/>
            </a:pPr>
            <a:r>
              <a:rPr lang="en-US" sz="1200" dirty="0">
                <a:solidFill>
                  <a:srgbClr val="202945"/>
                </a:solidFill>
              </a:rPr>
              <a:t>     Absolutely Confident             Absolutely </a:t>
            </a:r>
            <a:r>
              <a:rPr lang="en-US" sz="1200" dirty="0" smtClean="0">
                <a:solidFill>
                  <a:srgbClr val="202945"/>
                </a:solidFill>
              </a:rPr>
              <a:t>Confident</a:t>
            </a:r>
            <a:endParaRPr lang="en-US" sz="1200" dirty="0">
              <a:solidFill>
                <a:srgbClr val="202945"/>
              </a:solidFill>
            </a:endParaRPr>
          </a:p>
        </p:txBody>
      </p:sp>
      <p:sp>
        <p:nvSpPr>
          <p:cNvPr id="8" name="Rectangle 7"/>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9" name="Rectangle 8"/>
          <p:cNvSpPr/>
          <p:nvPr/>
        </p:nvSpPr>
        <p:spPr bwMode="auto">
          <a:xfrm>
            <a:off x="3429000" y="6230781"/>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Rectangle 9"/>
          <p:cNvSpPr/>
          <p:nvPr/>
        </p:nvSpPr>
        <p:spPr bwMode="auto">
          <a:xfrm>
            <a:off x="5181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Rectangle 10"/>
          <p:cNvSpPr/>
          <p:nvPr/>
        </p:nvSpPr>
        <p:spPr bwMode="auto">
          <a:xfrm>
            <a:off x="5181600" y="6230781"/>
            <a:ext cx="76200" cy="74652"/>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3"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extLst>
      <p:ext uri="{BB962C8B-B14F-4D97-AF65-F5344CB8AC3E}">
        <p14:creationId xmlns:p14="http://schemas.microsoft.com/office/powerpoint/2010/main" val="20382859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95800"/>
            <a:ext cx="6400800" cy="1752600"/>
          </a:xfrm>
        </p:spPr>
        <p:txBody>
          <a:bodyPr/>
          <a:lstStyle/>
          <a:p>
            <a:pPr>
              <a:spcBef>
                <a:spcPct val="0"/>
              </a:spcBef>
            </a:pPr>
            <a:r>
              <a:rPr lang="en-US" dirty="0">
                <a:solidFill>
                  <a:srgbClr val="E74C39"/>
                </a:solidFill>
                <a:latin typeface="Franklin Gothic Book"/>
              </a:rPr>
              <a:t>Understanding students’ intended majors and career aspirations helps them plot an intentional and meaningful course of study.</a:t>
            </a:r>
            <a:endParaRPr lang="en-US" dirty="0">
              <a:solidFill>
                <a:schemeClr val="tx1"/>
              </a:solidFill>
              <a:latin typeface="Franklin Gothic Book"/>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dirty="0">
                <a:solidFill>
                  <a:srgbClr val="202945"/>
                </a:solidFill>
                <a:latin typeface="Franklin Gothic Medium" panose="020B0603020102020204" pitchFamily="34" charset="0"/>
              </a:rPr>
              <a:t>Expectations for </a:t>
            </a:r>
            <a:r>
              <a:rPr lang="en-US" dirty="0" smtClean="0">
                <a:solidFill>
                  <a:srgbClr val="202945"/>
                </a:solidFill>
                <a:latin typeface="Franklin Gothic Medium" panose="020B0603020102020204" pitchFamily="34" charset="0"/>
              </a:rPr>
              <a:t>College:</a:t>
            </a:r>
            <a:r>
              <a:rPr lang="en-US" dirty="0">
                <a:solidFill>
                  <a:schemeClr val="tx1"/>
                </a:solidFill>
                <a:latin typeface="Franklin Gothic Medium" panose="020B0603020102020204" pitchFamily="34" charset="0"/>
              </a:rPr>
              <a:t> </a:t>
            </a:r>
            <a:r>
              <a:rPr lang="en-US" dirty="0" smtClean="0">
                <a:solidFill>
                  <a:srgbClr val="202945"/>
                </a:solidFill>
                <a:latin typeface="Franklin Gothic Medium" panose="020B0603020102020204" pitchFamily="34" charset="0"/>
              </a:rPr>
              <a:t>Major </a:t>
            </a:r>
            <a:r>
              <a:rPr lang="en-US" dirty="0">
                <a:solidFill>
                  <a:srgbClr val="202945"/>
                </a:solidFill>
                <a:latin typeface="Franklin Gothic Medium" panose="020B0603020102020204" pitchFamily="34" charset="0"/>
              </a:rPr>
              <a:t>and Career</a:t>
            </a:r>
            <a:endParaRPr lang="en-US"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major.</a:t>
            </a:r>
          </a:p>
        </p:txBody>
      </p:sp>
      <p:graphicFrame>
        <p:nvGraphicFramePr>
          <p:cNvPr id="409674" name="Intended major"/>
          <p:cNvGraphicFramePr>
            <a:graphicFrameLocks noGrp="1"/>
          </p:cNvGraphicFramePr>
          <p:nvPr>
            <p:custDataLst>
              <p:tags r:id="rId1"/>
            </p:custDataLst>
            <p:extLst>
              <p:ext uri="{D42A27DB-BD31-4B8C-83A1-F6EECF244321}">
                <p14:modId xmlns:p14="http://schemas.microsoft.com/office/powerpoint/2010/main" val="983791222"/>
              </p:ext>
            </p:extLst>
          </p:nvPr>
        </p:nvGraphicFramePr>
        <p:xfrm>
          <a:off x="228597" y="1676400"/>
          <a:ext cx="8686802" cy="4105838"/>
        </p:xfrm>
        <a:graphic>
          <a:graphicData uri="http://schemas.openxmlformats.org/drawingml/2006/table">
            <a:tbl>
              <a:tblPr/>
              <a:tblGrid>
                <a:gridCol w="2080255">
                  <a:extLst>
                    <a:ext uri="{9D8B030D-6E8A-4147-A177-3AD203B41FA5}">
                      <a16:colId xmlns:a16="http://schemas.microsoft.com/office/drawing/2014/main" val="20000"/>
                    </a:ext>
                  </a:extLst>
                </a:gridCol>
                <a:gridCol w="831986">
                  <a:extLst>
                    <a:ext uri="{9D8B030D-6E8A-4147-A177-3AD203B41FA5}">
                      <a16:colId xmlns:a16="http://schemas.microsoft.com/office/drawing/2014/main" val="20001"/>
                    </a:ext>
                  </a:extLst>
                </a:gridCol>
                <a:gridCol w="748863">
                  <a:extLst>
                    <a:ext uri="{9D8B030D-6E8A-4147-A177-3AD203B41FA5}">
                      <a16:colId xmlns:a16="http://schemas.microsoft.com/office/drawing/2014/main" val="20002"/>
                    </a:ext>
                  </a:extLst>
                </a:gridCol>
                <a:gridCol w="582448">
                  <a:extLst>
                    <a:ext uri="{9D8B030D-6E8A-4147-A177-3AD203B41FA5}">
                      <a16:colId xmlns:a16="http://schemas.microsoft.com/office/drawing/2014/main" val="20003"/>
                    </a:ext>
                  </a:extLst>
                </a:gridCol>
                <a:gridCol w="2912241">
                  <a:extLst>
                    <a:ext uri="{9D8B030D-6E8A-4147-A177-3AD203B41FA5}">
                      <a16:colId xmlns:a16="http://schemas.microsoft.com/office/drawing/2014/main" val="20004"/>
                    </a:ext>
                  </a:extLst>
                </a:gridCol>
                <a:gridCol w="748863">
                  <a:extLst>
                    <a:ext uri="{9D8B030D-6E8A-4147-A177-3AD203B41FA5}">
                      <a16:colId xmlns:a16="http://schemas.microsoft.com/office/drawing/2014/main" val="20005"/>
                    </a:ext>
                  </a:extLst>
                </a:gridCol>
                <a:gridCol w="782146">
                  <a:extLst>
                    <a:ext uri="{9D8B030D-6E8A-4147-A177-3AD203B41FA5}">
                      <a16:colId xmlns:a16="http://schemas.microsoft.com/office/drawing/2014/main"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Fine Arts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202945"/>
                          </a:solidFill>
                          <a:effectLst/>
                          <a:latin typeface="Franklin Gothic Book"/>
                        </a:rPr>
                        <a:t>Biological </a:t>
                      </a:r>
                      <a:r>
                        <a:rPr kumimoji="0" lang="en-US" sz="1400" b="1" i="0" u="none" strike="noStrike" cap="none" normalizeH="0" baseline="0" dirty="0">
                          <a:ln>
                            <a:noFill/>
                          </a:ln>
                          <a:solidFill>
                            <a:srgbClr val="202945"/>
                          </a:solidFill>
                          <a:effectLst/>
                          <a:latin typeface="Franklin Gothic Book"/>
                        </a:rPr>
                        <a:t>Sciences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14.9%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Mathematics or Computer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6.0%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14.1%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24.6%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Physical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4.8%</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5.3%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7.6%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Engineering</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Justice and Security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English </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Library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22.7%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11.3%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 Non-technical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1.6%</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History or Political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Undecided</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8.1%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6.6%</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Arts &amp; Humanities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3.0%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Do you consider yourself Pre-Med or Pre-Law?</a:t>
            </a:r>
          </a:p>
        </p:txBody>
      </p:sp>
      <p:graphicFrame>
        <p:nvGraphicFramePr>
          <p:cNvPr id="7" name="Pre med Pre law"/>
          <p:cNvGraphicFramePr>
            <a:graphicFrameLocks noGrp="1"/>
          </p:cNvGraphicFramePr>
          <p:nvPr>
            <p:ph idx="1"/>
            <p:extLst>
              <p:ext uri="{D42A27DB-BD31-4B8C-83A1-F6EECF244321}">
                <p14:modId xmlns:p14="http://schemas.microsoft.com/office/powerpoint/2010/main" val="3668412872"/>
              </p:ext>
            </p:extLst>
          </p:nvPr>
        </p:nvGraphicFramePr>
        <p:xfrm>
          <a:off x="457200" y="1370013"/>
          <a:ext cx="8229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Career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3760317143"/>
              </p:ext>
            </p:extLst>
          </p:nvPr>
        </p:nvGraphicFramePr>
        <p:xfrm>
          <a:off x="152400" y="1371600"/>
          <a:ext cx="8915399" cy="5013949"/>
        </p:xfrm>
        <a:graphic>
          <a:graphicData uri="http://schemas.openxmlformats.org/drawingml/2006/table">
            <a:tbl>
              <a:tblPr/>
              <a:tblGrid>
                <a:gridCol w="2292531">
                  <a:extLst>
                    <a:ext uri="{9D8B030D-6E8A-4147-A177-3AD203B41FA5}">
                      <a16:colId xmlns:a16="http://schemas.microsoft.com/office/drawing/2014/main" val="20000"/>
                    </a:ext>
                  </a:extLst>
                </a:gridCol>
                <a:gridCol w="696348">
                  <a:extLst>
                    <a:ext uri="{9D8B030D-6E8A-4147-A177-3AD203B41FA5}">
                      <a16:colId xmlns:a16="http://schemas.microsoft.com/office/drawing/2014/main" val="20001"/>
                    </a:ext>
                  </a:extLst>
                </a:gridCol>
                <a:gridCol w="768569">
                  <a:extLst>
                    <a:ext uri="{9D8B030D-6E8A-4147-A177-3AD203B41FA5}">
                      <a16:colId xmlns:a16="http://schemas.microsoft.com/office/drawing/2014/main" val="20002"/>
                    </a:ext>
                  </a:extLst>
                </a:gridCol>
                <a:gridCol w="597776">
                  <a:extLst>
                    <a:ext uri="{9D8B030D-6E8A-4147-A177-3AD203B41FA5}">
                      <a16:colId xmlns:a16="http://schemas.microsoft.com/office/drawing/2014/main" val="20003"/>
                    </a:ext>
                  </a:extLst>
                </a:gridCol>
                <a:gridCol w="2988878">
                  <a:extLst>
                    <a:ext uri="{9D8B030D-6E8A-4147-A177-3AD203B41FA5}">
                      <a16:colId xmlns:a16="http://schemas.microsoft.com/office/drawing/2014/main" val="20004"/>
                    </a:ext>
                  </a:extLst>
                </a:gridCol>
                <a:gridCol w="768569">
                  <a:extLst>
                    <a:ext uri="{9D8B030D-6E8A-4147-A177-3AD203B41FA5}">
                      <a16:colId xmlns:a16="http://schemas.microsoft.com/office/drawing/2014/main" val="20005"/>
                    </a:ext>
                  </a:extLst>
                </a:gridCol>
                <a:gridCol w="802728">
                  <a:extLst>
                    <a:ext uri="{9D8B030D-6E8A-4147-A177-3AD203B41FA5}">
                      <a16:colId xmlns:a16="http://schemas.microsoft.com/office/drawing/2014/main"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Agriculture/Natural Resources</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9.0%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6.0%</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6.3%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Homemaker/Stay-at-Home Parent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22.9%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Information Technology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 (Admin Assistant)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Lawyer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Clergy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0.0%</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Military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College Faculty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0.2%</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Nurse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8.2%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4.1%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Communications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1.4%</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1.5%</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Research Scientist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2.5%</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Doctor (MD or DDS)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13.7%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12.1%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Service Industry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0.2%</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 </a:t>
                      </a:r>
                      <a:r>
                        <a:rPr kumimoji="0" lang="en-US" sz="1000" b="1" i="0" u="none" strike="noStrike" cap="none" normalizeH="0" baseline="0" dirty="0">
                          <a:ln>
                            <a:noFill/>
                          </a:ln>
                          <a:solidFill>
                            <a:srgbClr val="202945"/>
                          </a:solidFill>
                          <a:effectLst/>
                          <a:latin typeface="Franklin Gothic Book"/>
                        </a:rPr>
                        <a:t>(elementary/secondary)</a:t>
                      </a:r>
                      <a:endParaRPr kumimoji="0" lang="en-US" sz="10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4.8%</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3.4%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Skilled worker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0.1%</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9"/>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11.9%</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8.4%</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Social/Non-Profit Services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0.1%</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0.3%</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0"/>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Government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2.7%</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2.9%</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Franklin Gothic Book"/>
                        </a:rPr>
                        <a:t>8.3%</a:t>
                      </a:r>
                      <a:endParaRPr kumimoji="0" lang="en-US" sz="1400" b="1" normalizeH="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Franklin Gothic Book"/>
                        </a:rPr>
                        <a:t>8.8%</a:t>
                      </a:r>
                      <a:endParaRPr kumimoji="0" lang="en-US" sz="1400" b="1" normalizeH="0" dirty="0">
                        <a:ln>
                          <a:noFill/>
                        </a:ln>
                        <a:solidFill>
                          <a:schemeClr val="bg2"/>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a:solidFill>
                  <a:srgbClr val="202945"/>
                </a:solidFill>
                <a:latin typeface="Franklin Gothic Book"/>
              </a:rPr>
              <a:t>Expectations: </a:t>
            </a:r>
            <a:r>
              <a:rPr lang="en-US" dirty="0" smtClean="0">
                <a:solidFill>
                  <a:srgbClr val="202945"/>
                </a:solidFill>
                <a:latin typeface="Franklin Gothic Book"/>
              </a:rPr>
              <a:t>Time-to-Degree</a:t>
            </a:r>
            <a:r>
              <a:rPr lang="en-US" dirty="0">
                <a:solidFill>
                  <a:schemeClr val="tx1"/>
                </a:solidFill>
              </a:rPr>
              <a:t/>
            </a:r>
            <a:br>
              <a:rPr lang="en-US" dirty="0">
                <a:solidFill>
                  <a:schemeClr val="tx1"/>
                </a:solidFill>
              </a:rPr>
            </a:br>
            <a:r>
              <a:rPr lang="en-US" sz="2150" dirty="0">
                <a:solidFill>
                  <a:srgbClr val="E74C39"/>
                </a:solidFill>
                <a:latin typeface="Franklin Gothic Book"/>
              </a:rPr>
              <a:t>How many years do you expect it will take you to graduate from this college?</a:t>
            </a:r>
          </a:p>
        </p:txBody>
      </p:sp>
      <p:graphicFrame>
        <p:nvGraphicFramePr>
          <p:cNvPr id="5" name="Time to degree"/>
          <p:cNvGraphicFramePr>
            <a:graphicFrameLocks noGrp="1"/>
          </p:cNvGraphicFramePr>
          <p:nvPr>
            <p:ph idx="1"/>
            <p:extLst>
              <p:ext uri="{D42A27DB-BD31-4B8C-83A1-F6EECF244321}">
                <p14:modId xmlns:p14="http://schemas.microsoft.com/office/powerpoint/2010/main" val="3285695201"/>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Degree Aspirations</a:t>
            </a:r>
            <a:r>
              <a:rPr lang="en-US" dirty="0">
                <a:solidFill>
                  <a:schemeClr val="tx1"/>
                </a:solidFill>
              </a:rPr>
              <a:t/>
            </a:r>
            <a:br>
              <a:rPr lang="en-US" dirty="0">
                <a:solidFill>
                  <a:schemeClr val="tx1"/>
                </a:solidFill>
              </a:rPr>
            </a:br>
            <a:r>
              <a:rPr lang="en-US" sz="2150" dirty="0">
                <a:solidFill>
                  <a:srgbClr val="E74C39"/>
                </a:solidFill>
                <a:latin typeface="Franklin Gothic Book"/>
              </a:rPr>
              <a:t>What is the highest academic degree that you intend to attain?</a:t>
            </a: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2500028111"/>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19600"/>
            <a:ext cx="6400800" cy="1752600"/>
          </a:xfrm>
        </p:spPr>
        <p:txBody>
          <a:bodyPr/>
          <a:lstStyle/>
          <a:p>
            <a:pPr>
              <a:spcBef>
                <a:spcPct val="0"/>
              </a:spcBef>
            </a:pPr>
            <a:r>
              <a:rPr lang="en-US" dirty="0">
                <a:solidFill>
                  <a:srgbClr val="E74C39"/>
                </a:solidFill>
                <a:latin typeface="Franklin Gothic Book"/>
              </a:rPr>
              <a:t>Understanding students’ expectations helps provide opportunities for students to grow intellectually, </a:t>
            </a:r>
            <a:r>
              <a:rPr lang="en-US" dirty="0" smtClean="0">
                <a:solidFill>
                  <a:srgbClr val="E74C39"/>
                </a:solidFill>
                <a:latin typeface="Franklin Gothic Book"/>
              </a:rPr>
              <a:t>interpersonally, </a:t>
            </a:r>
            <a:r>
              <a:rPr lang="en-US" dirty="0">
                <a:solidFill>
                  <a:srgbClr val="E74C39"/>
                </a:solidFill>
                <a:latin typeface="Franklin Gothic Book"/>
              </a:rPr>
              <a:t>and affectively. </a:t>
            </a:r>
            <a:endParaRPr lang="en-US" dirty="0">
              <a:solidFill>
                <a:srgbClr val="E74C39"/>
              </a:solidFill>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dirty="0">
                <a:solidFill>
                  <a:srgbClr val="202945"/>
                </a:solidFill>
                <a:latin typeface="Franklin Gothic Book"/>
              </a:rPr>
              <a:t>Expectations for College Life</a:t>
            </a:r>
            <a:endParaRPr lang="en-US" sz="4400" kern="0" dirty="0">
              <a:solidFill>
                <a:schemeClr val="bg1"/>
              </a:solidFill>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822177279"/>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355950498"/>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chemeClr val="bg2">
              <a:lumMod val="60000"/>
              <a:lumOff val="40000"/>
            </a:scheme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rgbClr val="202945"/>
                </a:solidFill>
                <a:latin typeface="Franklin Gothic Book"/>
              </a:rPr>
              <a:t>A Note about CIRP Constructs</a:t>
            </a:r>
          </a:p>
        </p:txBody>
      </p:sp>
      <p:sp>
        <p:nvSpPr>
          <p:cNvPr id="24579" name="Content Placeholder 6"/>
          <p:cNvSpPr>
            <a:spLocks noGrp="1"/>
          </p:cNvSpPr>
          <p:nvPr>
            <p:ph idx="1"/>
          </p:nvPr>
        </p:nvSpPr>
        <p:spPr/>
        <p:txBody>
          <a:bodyPr/>
          <a:lstStyle/>
          <a:p>
            <a:pPr>
              <a:buFontTx/>
              <a:buNone/>
              <a:defRPr/>
            </a:pPr>
            <a:r>
              <a:rPr lang="en-US" sz="2200" dirty="0">
                <a:solidFill>
                  <a:schemeClr val="tx2">
                    <a:lumMod val="50000"/>
                  </a:schemeClr>
                </a:solidFill>
              </a:rPr>
              <a:t>	</a:t>
            </a:r>
            <a:r>
              <a:rPr lang="en-US" sz="2800" dirty="0" smtClean="0">
                <a:solidFill>
                  <a:srgbClr val="202945"/>
                </a:solidFill>
                <a:latin typeface="Franklin Gothic Book"/>
              </a:rPr>
              <a:t>We </a:t>
            </a:r>
            <a:r>
              <a:rPr lang="en-US" sz="2800" dirty="0">
                <a:solidFill>
                  <a:srgbClr val="202945"/>
                </a:solidFill>
                <a:latin typeface="Franklin Gothic Book"/>
              </a:rPr>
              <a:t>use the CIRP Constructs throughout this PowerPoint to help summarize important information about your students from the TFS.  </a:t>
            </a:r>
          </a:p>
          <a:p>
            <a:pPr>
              <a:buFontTx/>
              <a:buNone/>
              <a:defRPr/>
            </a:pPr>
            <a:r>
              <a:rPr lang="en-US" sz="1400" dirty="0">
                <a:solidFill>
                  <a:schemeClr val="tx2">
                    <a:lumMod val="50000"/>
                  </a:schemeClr>
                </a:solidFill>
                <a:latin typeface="Franklin Gothic Book"/>
              </a:rPr>
              <a:t>	</a:t>
            </a:r>
          </a:p>
          <a:p>
            <a:pPr>
              <a:buFontTx/>
              <a:buNone/>
              <a:defRPr/>
            </a:pPr>
            <a:endParaRPr lang="en-US" sz="1400" dirty="0">
              <a:solidFill>
                <a:schemeClr val="tx2">
                  <a:lumMod val="50000"/>
                </a:schemeClr>
              </a:solidFill>
              <a:latin typeface="Franklin Gothic Book"/>
            </a:endParaRPr>
          </a:p>
          <a:p>
            <a:pPr>
              <a:buFontTx/>
              <a:buNone/>
              <a:defRPr/>
            </a:pPr>
            <a:r>
              <a:rPr lang="en-US" sz="2200" dirty="0">
                <a:solidFill>
                  <a:schemeClr val="tx2">
                    <a:lumMod val="50000"/>
                  </a:schemeClr>
                </a:solidFill>
                <a:latin typeface="Franklin Gothic Book"/>
              </a:rPr>
              <a:t>	</a:t>
            </a:r>
            <a:r>
              <a:rPr lang="en-US" sz="2800" dirty="0">
                <a:solidFill>
                  <a:srgbClr val="202945"/>
                </a:solidFill>
                <a:latin typeface="Franklin Gothic Book"/>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a:solidFill>
                  <a:schemeClr val="tx2">
                    <a:lumMod val="50000"/>
                  </a:schemeClr>
                </a:solidFill>
                <a:latin typeface="Franklin Gothic Book"/>
              </a:rPr>
              <a:t>	</a:t>
            </a:r>
            <a:endParaRPr lang="en-US" sz="1000" dirty="0">
              <a:latin typeface="Franklin Gothic Book"/>
            </a:endParaRPr>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840524972"/>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  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400800"/>
            <a:ext cx="76200" cy="76200"/>
          </a:xfrm>
          <a:prstGeom prst="rect">
            <a:avLst/>
          </a:prstGeom>
          <a:solidFill>
            <a:srgbClr val="FF2600"/>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accent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chemeClr val="bg2"/>
          </a:solidFill>
          <a:ln w="635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41</a:t>
            </a:fld>
            <a:endParaRPr lang="en-US" dirty="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nchor="t"/>
          <a:lstStyle/>
          <a:p>
            <a:pPr algn="ctr" eaLnBrk="1" hangingPunct="1">
              <a:defRPr/>
            </a:pPr>
            <a:r>
              <a:rPr lang="en-US" sz="2800" b="1" dirty="0">
                <a:solidFill>
                  <a:srgbClr val="202945"/>
                </a:solidFill>
                <a:latin typeface="Franklin Gothic Book"/>
              </a:rPr>
              <a:t>For more information about </a:t>
            </a:r>
          </a:p>
          <a:p>
            <a:pPr algn="ctr" eaLnBrk="1" hangingPunct="1">
              <a:defRPr/>
            </a:pPr>
            <a:r>
              <a:rPr lang="en-US" sz="2800" b="1" dirty="0">
                <a:solidFill>
                  <a:srgbClr val="202945"/>
                </a:solidFill>
                <a:latin typeface="Franklin Gothic Book"/>
              </a:rPr>
              <a:t>HERI/CIRP Surveys</a:t>
            </a:r>
            <a:r>
              <a:rPr lang="en-US" sz="2800" b="1" dirty="0"/>
              <a:t/>
            </a:r>
            <a:br>
              <a:rPr lang="en-US" sz="2800" b="1" dirty="0"/>
            </a:br>
            <a:r>
              <a:rPr lang="en-US" b="1" dirty="0"/>
              <a:t/>
            </a:r>
            <a:br>
              <a:rPr lang="en-US" b="1" dirty="0"/>
            </a:br>
            <a:r>
              <a:rPr lang="en-US" b="1" dirty="0">
                <a:solidFill>
                  <a:srgbClr val="E74C39"/>
                </a:solidFill>
                <a:latin typeface="Franklin Gothic Book"/>
              </a:rPr>
              <a:t>The Freshman Survey</a:t>
            </a:r>
            <a:r>
              <a:rPr lang="en-US" b="1" dirty="0"/>
              <a:t/>
            </a:r>
            <a:br>
              <a:rPr lang="en-US" b="1" dirty="0"/>
            </a:br>
            <a:r>
              <a:rPr lang="en-US" b="1" dirty="0">
                <a:solidFill>
                  <a:srgbClr val="E74C39"/>
                </a:solidFill>
                <a:latin typeface="Franklin Gothic Book"/>
              </a:rPr>
              <a:t>Your First College Year Survey</a:t>
            </a:r>
          </a:p>
          <a:p>
            <a:pPr algn="ctr" eaLnBrk="1" hangingPunct="1">
              <a:defRPr/>
            </a:pPr>
            <a:r>
              <a:rPr lang="en-US" b="1" dirty="0">
                <a:solidFill>
                  <a:srgbClr val="E74C39"/>
                </a:solidFill>
                <a:latin typeface="Franklin Gothic Book"/>
              </a:rPr>
              <a:t>Diverse Learning Environments Survey</a:t>
            </a:r>
            <a:r>
              <a:rPr lang="en-US" b="1" dirty="0"/>
              <a:t/>
            </a:r>
            <a:br>
              <a:rPr lang="en-US" b="1" dirty="0"/>
            </a:br>
            <a:r>
              <a:rPr lang="en-US" b="1" dirty="0">
                <a:solidFill>
                  <a:srgbClr val="E74C39"/>
                </a:solidFill>
                <a:latin typeface="Franklin Gothic Book"/>
              </a:rPr>
              <a:t>College Senior </a:t>
            </a:r>
            <a:r>
              <a:rPr lang="en-US" b="1" dirty="0" smtClean="0">
                <a:solidFill>
                  <a:srgbClr val="E74C39"/>
                </a:solidFill>
                <a:latin typeface="Franklin Gothic Book"/>
              </a:rPr>
              <a:t>Survey</a:t>
            </a:r>
          </a:p>
          <a:p>
            <a:pPr algn="ctr" eaLnBrk="1" hangingPunct="1">
              <a:defRPr/>
            </a:pPr>
            <a:r>
              <a:rPr lang="en-US" b="1" dirty="0" smtClean="0">
                <a:solidFill>
                  <a:srgbClr val="E74C39"/>
                </a:solidFill>
                <a:latin typeface="Franklin Gothic Book"/>
              </a:rPr>
              <a:t>Staff Climate Survey</a:t>
            </a:r>
            <a:endParaRPr lang="en-US" b="1" dirty="0">
              <a:solidFill>
                <a:srgbClr val="E74C39"/>
              </a:solidFill>
              <a:latin typeface="Franklin Gothic Book"/>
            </a:endParaRPr>
          </a:p>
          <a:p>
            <a:pPr algn="ctr" eaLnBrk="1" hangingPunct="1">
              <a:defRPr/>
            </a:pPr>
            <a:r>
              <a:rPr lang="en-US" b="1" dirty="0">
                <a:solidFill>
                  <a:srgbClr val="E74C39"/>
                </a:solidFill>
                <a:latin typeface="Franklin Gothic Book"/>
              </a:rPr>
              <a:t>The Faculty Survey</a:t>
            </a:r>
            <a:r>
              <a:rPr lang="en-US" b="1" dirty="0"/>
              <a:t/>
            </a:r>
            <a:br>
              <a:rPr lang="en-US" b="1" dirty="0"/>
            </a:br>
            <a:endParaRPr lang="en-US" b="1" dirty="0">
              <a:latin typeface="Franklin Gothic Book"/>
            </a:endParaRPr>
          </a:p>
          <a:p>
            <a:pPr algn="ctr" eaLnBrk="1" hangingPunct="1">
              <a:defRPr/>
            </a:pPr>
            <a:r>
              <a:rPr lang="en-US" sz="2800" b="1" dirty="0">
                <a:solidFill>
                  <a:srgbClr val="202945"/>
                </a:solidFill>
                <a:latin typeface="Franklin Gothic Book"/>
              </a:rPr>
              <a:t>Please contact:</a:t>
            </a:r>
          </a:p>
          <a:p>
            <a:pPr algn="ctr" eaLnBrk="1" hangingPunct="1">
              <a:defRPr/>
            </a:pPr>
            <a:r>
              <a:rPr lang="en-US" sz="2800" b="1" dirty="0">
                <a:solidFill>
                  <a:srgbClr val="202945"/>
                </a:solidFill>
                <a:latin typeface="Franklin Gothic Book"/>
              </a:rPr>
              <a:t>heri@ucla.edu</a:t>
            </a:r>
            <a:r>
              <a:rPr lang="en-US" sz="2800" b="1" dirty="0"/>
              <a:t/>
            </a:r>
            <a:br>
              <a:rPr lang="en-US" sz="2800" b="1" dirty="0"/>
            </a:br>
            <a:r>
              <a:rPr lang="en-US" sz="2800" b="1" dirty="0">
                <a:solidFill>
                  <a:srgbClr val="202945"/>
                </a:solidFill>
                <a:latin typeface="Franklin Gothic Book"/>
              </a:rPr>
              <a:t>(310) 825-1925</a:t>
            </a:r>
            <a:r>
              <a:rPr lang="en-US" sz="2800" b="1" dirty="0"/>
              <a:t/>
            </a:r>
            <a:br>
              <a:rPr lang="en-US" sz="2800" b="1" dirty="0"/>
            </a:br>
            <a:r>
              <a:rPr lang="en-US" sz="2800" b="1" dirty="0">
                <a:solidFill>
                  <a:srgbClr val="202945"/>
                </a:solidFill>
                <a:latin typeface="Franklin Gothic Book"/>
              </a:rPr>
              <a:t>www.heri.ucla.edu</a:t>
            </a:r>
          </a:p>
        </p:txBody>
      </p:sp>
      <p:sp>
        <p:nvSpPr>
          <p:cNvPr id="6" name="TextBox 5"/>
          <p:cNvSpPr txBox="1"/>
          <p:nvPr/>
        </p:nvSpPr>
        <p:spPr>
          <a:xfrm>
            <a:off x="1066800" y="0"/>
            <a:ext cx="8077200" cy="954107"/>
          </a:xfrm>
          <a:prstGeom prst="rect">
            <a:avLst/>
          </a:prstGeom>
          <a:solidFill>
            <a:srgbClr val="E74C39"/>
          </a:solidFill>
        </p:spPr>
        <p:txBody>
          <a:bodyPr wrap="square" anchor="t">
            <a:spAutoFit/>
          </a:bodyPr>
          <a:lstStyle/>
          <a:p>
            <a:pPr algn="ctr">
              <a:defRPr/>
            </a:pPr>
            <a:r>
              <a:rPr lang="en-US" sz="2800" dirty="0">
                <a:solidFill>
                  <a:schemeClr val="bg2"/>
                </a:solidFill>
                <a:latin typeface="Franklin Gothic Book"/>
              </a:rPr>
              <a:t>The more you get to know your students, the better you can understand their needs.</a:t>
            </a:r>
            <a:r>
              <a:rPr lang="en-US" sz="2800" dirty="0">
                <a:solidFill>
                  <a:schemeClr val="bg2"/>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8"/>
            <a:ext cx="9144000" cy="1143000"/>
          </a:xfrm>
          <a:noFill/>
        </p:spPr>
        <p:txBody>
          <a:bodyPr/>
          <a:lstStyle/>
          <a:p>
            <a:pPr eaLnBrk="1" hangingPunct="1"/>
            <a:r>
              <a:rPr lang="en-US" dirty="0" smtClean="0">
                <a:solidFill>
                  <a:srgbClr val="202945"/>
                </a:solidFill>
                <a:latin typeface="Franklin Gothic Medium" panose="020B0603020102020204" pitchFamily="34" charset="0"/>
              </a:rPr>
              <a:t>Demographics</a:t>
            </a:r>
            <a:endParaRPr lang="en-US" sz="1600" dirty="0">
              <a:solidFill>
                <a:schemeClr val="tx1"/>
              </a:solidFill>
              <a:latin typeface="Franklin Gothic Medium" panose="020B0603020102020204" pitchFamily="34" charset="0"/>
            </a:endParaRPr>
          </a:p>
        </p:txBody>
      </p:sp>
      <p:sp>
        <p:nvSpPr>
          <p:cNvPr id="6" name="Text Placeholder 5"/>
          <p:cNvSpPr>
            <a:spLocks noGrp="1"/>
          </p:cNvSpPr>
          <p:nvPr>
            <p:ph type="body" idx="1"/>
          </p:nvPr>
        </p:nvSpPr>
        <p:spPr/>
        <p:txBody>
          <a:bodyPr/>
          <a:lstStyle/>
          <a:p>
            <a:pPr algn="ctr"/>
            <a:r>
              <a:rPr lang="en-US" b="0" dirty="0" smtClean="0">
                <a:solidFill>
                  <a:srgbClr val="202945"/>
                </a:solidFill>
                <a:latin typeface="Franklin Gothic Medium" panose="020B0603020102020204" pitchFamily="34" charset="0"/>
              </a:rPr>
              <a:t>Your Institution</a:t>
            </a:r>
            <a:endParaRPr lang="en-US" b="0" dirty="0">
              <a:solidFill>
                <a:srgbClr val="202945"/>
              </a:solidFill>
              <a:latin typeface="Franklin Gothic Medium" panose="020B0603020102020204" pitchFamily="34" charset="0"/>
            </a:endParaRPr>
          </a:p>
        </p:txBody>
      </p:sp>
      <p:graphicFrame>
        <p:nvGraphicFramePr>
          <p:cNvPr id="30" name="Content Placeholder 29"/>
          <p:cNvGraphicFramePr>
            <a:graphicFrameLocks noGrp="1"/>
          </p:cNvGraphicFramePr>
          <p:nvPr>
            <p:ph sz="half" idx="2"/>
            <p:extLst>
              <p:ext uri="{D42A27DB-BD31-4B8C-83A1-F6EECF244321}">
                <p14:modId xmlns:p14="http://schemas.microsoft.com/office/powerpoint/2010/main" val="2120567648"/>
              </p:ext>
            </p:extLst>
          </p:nvPr>
        </p:nvGraphicFramePr>
        <p:xfrm>
          <a:off x="457200" y="2174875"/>
          <a:ext cx="4040188" cy="422988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 Placeholder 10"/>
          <p:cNvSpPr>
            <a:spLocks noGrp="1"/>
          </p:cNvSpPr>
          <p:nvPr>
            <p:ph type="body" sz="quarter" idx="3"/>
          </p:nvPr>
        </p:nvSpPr>
        <p:spPr/>
        <p:txBody>
          <a:bodyPr/>
          <a:lstStyle/>
          <a:p>
            <a:pPr algn="ctr"/>
            <a:r>
              <a:rPr lang="en-US" b="0" dirty="0" smtClean="0">
                <a:solidFill>
                  <a:srgbClr val="202945"/>
                </a:solidFill>
                <a:latin typeface="Franklin Gothic Medium" panose="020B0603020102020204" pitchFamily="34" charset="0"/>
              </a:rPr>
              <a:t>Comparison Group</a:t>
            </a:r>
            <a:endParaRPr lang="en-US" b="0" dirty="0">
              <a:solidFill>
                <a:srgbClr val="202945"/>
              </a:solidFill>
              <a:latin typeface="Franklin Gothic Medium" panose="020B0603020102020204" pitchFamily="34" charset="0"/>
            </a:endParaRPr>
          </a:p>
        </p:txBody>
      </p:sp>
      <p:graphicFrame>
        <p:nvGraphicFramePr>
          <p:cNvPr id="31" name="Content Placeholder 30"/>
          <p:cNvGraphicFramePr>
            <a:graphicFrameLocks noGrp="1"/>
          </p:cNvGraphicFramePr>
          <p:nvPr>
            <p:ph sz="quarter" idx="4"/>
            <p:extLst>
              <p:ext uri="{D42A27DB-BD31-4B8C-83A1-F6EECF244321}">
                <p14:modId xmlns:p14="http://schemas.microsoft.com/office/powerpoint/2010/main" val="2133587878"/>
              </p:ext>
            </p:extLst>
          </p:nvPr>
        </p:nvGraphicFramePr>
        <p:xfrm>
          <a:off x="4645025" y="2174875"/>
          <a:ext cx="4041775" cy="4247228"/>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0" y="1065528"/>
            <a:ext cx="9144000" cy="477054"/>
          </a:xfrm>
          <a:prstGeom prst="rect">
            <a:avLst/>
          </a:prstGeom>
          <a:noFill/>
        </p:spPr>
        <p:txBody>
          <a:bodyPr wrap="square" rtlCol="0">
            <a:spAutoFit/>
          </a:bodyPr>
          <a:lstStyle/>
          <a:p>
            <a:pPr algn="ctr"/>
            <a:r>
              <a:rPr lang="en-US" sz="2500" b="1" dirty="0" smtClean="0">
                <a:solidFill>
                  <a:srgbClr val="E74C39"/>
                </a:solidFill>
                <a:latin typeface="Franklin Gothic"/>
              </a:rPr>
              <a:t>Gender Identity</a:t>
            </a:r>
            <a:endParaRPr lang="en-US" sz="2500" b="1" dirty="0">
              <a:solidFill>
                <a:srgbClr val="E74C39"/>
              </a:solidFill>
              <a:latin typeface="Franklin Gothic"/>
            </a:endParaRPr>
          </a:p>
        </p:txBody>
      </p: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9"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34" name="Text Placeholder 5"/>
          <p:cNvSpPr txBox="1">
            <a:spLocks/>
          </p:cNvSpPr>
          <p:nvPr/>
        </p:nvSpPr>
        <p:spPr bwMode="auto">
          <a:xfrm>
            <a:off x="457200" y="1531154"/>
            <a:ext cx="4040188" cy="6397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tx2"/>
              </a:buClr>
              <a:buNone/>
              <a:defRPr sz="2400" b="1">
                <a:solidFill>
                  <a:srgbClr val="7680AC"/>
                </a:solidFill>
                <a:latin typeface="+mn-lt"/>
                <a:ea typeface="+mn-ea"/>
                <a:cs typeface="+mn-cs"/>
              </a:defRPr>
            </a:lvl1pPr>
            <a:lvl2pPr marL="457200" indent="0" algn="l" rtl="0" eaLnBrk="0" fontAlgn="base" hangingPunct="0">
              <a:spcBef>
                <a:spcPct val="20000"/>
              </a:spcBef>
              <a:spcAft>
                <a:spcPct val="0"/>
              </a:spcAft>
              <a:buClr>
                <a:schemeClr val="tx2"/>
              </a:buClr>
              <a:buNone/>
              <a:defRPr sz="2000" b="1">
                <a:solidFill>
                  <a:schemeClr val="tx1"/>
                </a:solidFill>
                <a:latin typeface="+mn-lt"/>
              </a:defRPr>
            </a:lvl2pPr>
            <a:lvl3pPr marL="914400" indent="0" algn="l" rtl="0" eaLnBrk="0" fontAlgn="base" hangingPunct="0">
              <a:spcBef>
                <a:spcPct val="20000"/>
              </a:spcBef>
              <a:spcAft>
                <a:spcPct val="0"/>
              </a:spcAft>
              <a:buClr>
                <a:schemeClr val="tx2"/>
              </a:buClr>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9pPr>
          </a:lstStyle>
          <a:p>
            <a:pPr algn="ctr"/>
            <a:r>
              <a:rPr lang="en-US" b="0" kern="0" smtClean="0">
                <a:solidFill>
                  <a:srgbClr val="202945"/>
                </a:solidFill>
                <a:latin typeface="Franklin Gothic Medium" panose="020B0603020102020204" pitchFamily="34" charset="0"/>
              </a:rPr>
              <a:t>Your Institution</a:t>
            </a:r>
            <a:endParaRPr lang="en-US" b="0" kern="0" dirty="0">
              <a:solidFill>
                <a:srgbClr val="202945"/>
              </a:solidFill>
              <a:latin typeface="Franklin Gothic Medium" panose="020B0603020102020204" pitchFamily="34" charset="0"/>
            </a:endParaRPr>
          </a:p>
        </p:txBody>
      </p:sp>
      <p:sp>
        <p:nvSpPr>
          <p:cNvPr id="35" name="Text Placeholder 10"/>
          <p:cNvSpPr txBox="1">
            <a:spLocks/>
          </p:cNvSpPr>
          <p:nvPr/>
        </p:nvSpPr>
        <p:spPr bwMode="auto">
          <a:xfrm>
            <a:off x="4645025" y="1531154"/>
            <a:ext cx="4041775" cy="6397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tx2"/>
              </a:buClr>
              <a:buNone/>
              <a:defRPr sz="2400" b="1">
                <a:solidFill>
                  <a:srgbClr val="7680AC"/>
                </a:solidFill>
                <a:latin typeface="+mn-lt"/>
                <a:ea typeface="+mn-ea"/>
                <a:cs typeface="+mn-cs"/>
              </a:defRPr>
            </a:lvl1pPr>
            <a:lvl2pPr marL="457200" indent="0" algn="l" rtl="0" eaLnBrk="0" fontAlgn="base" hangingPunct="0">
              <a:spcBef>
                <a:spcPct val="20000"/>
              </a:spcBef>
              <a:spcAft>
                <a:spcPct val="0"/>
              </a:spcAft>
              <a:buClr>
                <a:schemeClr val="tx2"/>
              </a:buClr>
              <a:buNone/>
              <a:defRPr sz="2000" b="1">
                <a:solidFill>
                  <a:schemeClr val="tx1"/>
                </a:solidFill>
                <a:latin typeface="+mn-lt"/>
              </a:defRPr>
            </a:lvl2pPr>
            <a:lvl3pPr marL="914400" indent="0" algn="l" rtl="0" eaLnBrk="0" fontAlgn="base" hangingPunct="0">
              <a:spcBef>
                <a:spcPct val="20000"/>
              </a:spcBef>
              <a:spcAft>
                <a:spcPct val="0"/>
              </a:spcAft>
              <a:buClr>
                <a:schemeClr val="tx2"/>
              </a:buClr>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9pPr>
          </a:lstStyle>
          <a:p>
            <a:pPr algn="ctr"/>
            <a:r>
              <a:rPr lang="en-US" b="0" kern="0" smtClean="0">
                <a:solidFill>
                  <a:srgbClr val="202945"/>
                </a:solidFill>
                <a:latin typeface="Franklin Gothic Medium" panose="020B0603020102020204" pitchFamily="34" charset="0"/>
              </a:rPr>
              <a:t>Comparison Group</a:t>
            </a:r>
            <a:endParaRPr lang="en-US" b="0" kern="0" dirty="0">
              <a:solidFill>
                <a:srgbClr val="202945"/>
              </a:solidFill>
              <a:latin typeface="Franklin Gothic Medium" panose="020B0603020102020204" pitchFamily="34" charset="0"/>
            </a:endParaRPr>
          </a:p>
        </p:txBody>
      </p:sp>
      <p:sp>
        <p:nvSpPr>
          <p:cNvPr id="2" name="TextBox 1"/>
          <p:cNvSpPr txBox="1"/>
          <p:nvPr/>
        </p:nvSpPr>
        <p:spPr>
          <a:xfrm>
            <a:off x="3103032" y="6547047"/>
            <a:ext cx="3083986" cy="307777"/>
          </a:xfrm>
          <a:prstGeom prst="rect">
            <a:avLst/>
          </a:prstGeom>
          <a:noFill/>
        </p:spPr>
        <p:txBody>
          <a:bodyPr wrap="none" rtlCol="0">
            <a:spAutoFit/>
          </a:bodyPr>
          <a:lstStyle/>
          <a:p>
            <a:r>
              <a:rPr lang="en-US" sz="1400" dirty="0">
                <a:solidFill>
                  <a:schemeClr val="bg1"/>
                </a:solidFill>
              </a:rPr>
              <a:t>* Genderqueer/Gender Non-conforming</a:t>
            </a:r>
          </a:p>
        </p:txBody>
      </p:sp>
    </p:spTree>
    <p:extLst>
      <p:ext uri="{BB962C8B-B14F-4D97-AF65-F5344CB8AC3E}">
        <p14:creationId xmlns:p14="http://schemas.microsoft.com/office/powerpoint/2010/main" val="320269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r>
              <a:rPr lang="en-US" kern="0" dirty="0" smtClean="0">
                <a:solidFill>
                  <a:srgbClr val="202945"/>
                </a:solidFill>
                <a:latin typeface="Franklin Gothic Medium" panose="020B0603020102020204" pitchFamily="34" charset="0"/>
              </a:rPr>
              <a:t>Demographics</a:t>
            </a:r>
            <a:endParaRPr lang="en-US" sz="1600" kern="0" dirty="0">
              <a:solidFill>
                <a:schemeClr val="tx1"/>
              </a:solidFill>
              <a:latin typeface="Franklin Gothic Medium" panose="020B0603020102020204" pitchFamily="34" charset="0"/>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3544785650"/>
              </p:ext>
            </p:extLst>
          </p:nvPr>
        </p:nvGraphicFramePr>
        <p:xfrm>
          <a:off x="-23619" y="990600"/>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smtClean="0"/>
              <a:t>6</a:t>
            </a:r>
            <a:endParaRPr lang="en-US" sz="1200" dirty="0"/>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5" name="TextBox 14"/>
          <p:cNvSpPr txBox="1"/>
          <p:nvPr/>
        </p:nvSpPr>
        <p:spPr>
          <a:xfrm>
            <a:off x="0" y="1066800"/>
            <a:ext cx="9144000" cy="477054"/>
          </a:xfrm>
          <a:prstGeom prst="rect">
            <a:avLst/>
          </a:prstGeom>
          <a:noFill/>
        </p:spPr>
        <p:txBody>
          <a:bodyPr wrap="square" rtlCol="0">
            <a:spAutoFit/>
          </a:bodyPr>
          <a:lstStyle/>
          <a:p>
            <a:pPr algn="ctr"/>
            <a:r>
              <a:rPr lang="en-US" sz="2500" b="1" dirty="0" smtClean="0">
                <a:solidFill>
                  <a:srgbClr val="E74C39"/>
                </a:solidFill>
                <a:latin typeface="Franklin Gothic"/>
              </a:rPr>
              <a:t>Race/Ethnicity</a:t>
            </a:r>
            <a:endParaRPr lang="en-US" sz="2500" b="1" dirty="0">
              <a:solidFill>
                <a:srgbClr val="E74C39"/>
              </a:solidFill>
              <a:latin typeface="Franklin Gothic"/>
            </a:endParaRPr>
          </a:p>
        </p:txBody>
      </p:sp>
    </p:spTree>
    <p:extLst>
      <p:ext uri="{BB962C8B-B14F-4D97-AF65-F5344CB8AC3E}">
        <p14:creationId xmlns:p14="http://schemas.microsoft.com/office/powerpoint/2010/main" val="3682604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r>
              <a:rPr lang="en-US" kern="0" dirty="0" smtClean="0">
                <a:solidFill>
                  <a:srgbClr val="202945"/>
                </a:solidFill>
                <a:latin typeface="Franklin Gothic Medium" panose="020B0603020102020204" pitchFamily="34" charset="0"/>
              </a:rPr>
              <a:t>Demographics</a:t>
            </a:r>
            <a:endParaRPr lang="en-US" sz="1600" kern="0" dirty="0">
              <a:solidFill>
                <a:schemeClr val="tx1"/>
              </a:solidFill>
              <a:latin typeface="Franklin Gothic Medium" panose="020B0603020102020204" pitchFamily="34" charset="0"/>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Miles from home"/>
          <p:cNvGraphicFramePr>
            <a:graphicFrameLocks noGrp="1"/>
          </p:cNvGraphicFramePr>
          <p:nvPr>
            <p:ph sz="half" idx="4294967295"/>
            <p:extLst>
              <p:ext uri="{D42A27DB-BD31-4B8C-83A1-F6EECF244321}">
                <p14:modId xmlns:p14="http://schemas.microsoft.com/office/powerpoint/2010/main" val="2070527415"/>
              </p:ext>
            </p:extLst>
          </p:nvPr>
        </p:nvGraphicFramePr>
        <p:xfrm>
          <a:off x="457200" y="1632668"/>
          <a:ext cx="7848600" cy="4552890"/>
        </p:xfrm>
        <a:graphic>
          <a:graphicData uri="http://schemas.openxmlformats.org/drawingml/2006/chart">
            <c:chart xmlns:c="http://schemas.openxmlformats.org/drawingml/2006/chart" xmlns:r="http://schemas.openxmlformats.org/officeDocument/2006/relationships" r:id="rId5"/>
          </a:graphicData>
        </a:graphic>
      </p:graphicFrame>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2"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5" name="TextBox 14"/>
          <p:cNvSpPr txBox="1"/>
          <p:nvPr/>
        </p:nvSpPr>
        <p:spPr>
          <a:xfrm>
            <a:off x="0" y="1066800"/>
            <a:ext cx="9144000" cy="400110"/>
          </a:xfrm>
          <a:prstGeom prst="rect">
            <a:avLst/>
          </a:prstGeom>
          <a:noFill/>
        </p:spPr>
        <p:txBody>
          <a:bodyPr wrap="square" rtlCol="0">
            <a:spAutoFit/>
          </a:bodyPr>
          <a:lstStyle/>
          <a:p>
            <a:pPr algn="ctr"/>
            <a:r>
              <a:rPr lang="en-US" b="1" dirty="0" smtClean="0">
                <a:solidFill>
                  <a:srgbClr val="E74C39"/>
                </a:solidFill>
                <a:latin typeface="Franklin Gothic"/>
              </a:rPr>
              <a:t>How many miles is this college from your permanent home?</a:t>
            </a:r>
            <a:endParaRPr lang="en-US" b="1" dirty="0">
              <a:solidFill>
                <a:srgbClr val="E74C39"/>
              </a:solidFill>
              <a:latin typeface="Franklin Gothic"/>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ubtitle 8"/>
          <p:cNvSpPr>
            <a:spLocks noGrp="1"/>
          </p:cNvSpPr>
          <p:nvPr>
            <p:ph type="subTitle" sz="quarter" idx="1"/>
          </p:nvPr>
        </p:nvSpPr>
        <p:spPr>
          <a:xfrm>
            <a:off x="1143000" y="4495800"/>
            <a:ext cx="6629400" cy="1676400"/>
          </a:xfrm>
        </p:spPr>
        <p:txBody>
          <a:bodyPr/>
          <a:lstStyle/>
          <a:p>
            <a:pPr>
              <a:spcBef>
                <a:spcPct val="0"/>
              </a:spcBef>
            </a:pPr>
            <a:r>
              <a:rPr lang="en-US" dirty="0">
                <a:solidFill>
                  <a:srgbClr val="E74C39"/>
                </a:solidFill>
                <a:latin typeface="Franklin Gothic Book"/>
              </a:rPr>
              <a:t>Many factors impact incoming students’ college choice, including the benefits they see in attending college and considerations about which specific college to attend.</a:t>
            </a:r>
          </a:p>
          <a:p>
            <a:endParaRPr lang="en-US" sz="1800" dirty="0"/>
          </a:p>
        </p:txBody>
      </p:sp>
      <p:sp>
        <p:nvSpPr>
          <p:cNvPr id="4"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dirty="0">
                <a:solidFill>
                  <a:srgbClr val="202945"/>
                </a:solidFill>
                <a:latin typeface="Franklin Gothic Book"/>
              </a:rPr>
              <a:t>College Admissions Decisions</a:t>
            </a:r>
            <a:endParaRPr lang="en-US" sz="4400" kern="0" dirty="0">
              <a:solidFill>
                <a:schemeClr val="bg1"/>
              </a:solidFill>
            </a:endParaRP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a:solidFill>
                  <a:schemeClr val="tx1"/>
                </a:solidFill>
              </a:rPr>
              <a:t/>
            </a:r>
            <a:br>
              <a:rPr lang="en-US" dirty="0">
                <a:solidFill>
                  <a:schemeClr val="tx1"/>
                </a:solidFill>
              </a:rPr>
            </a:br>
            <a:r>
              <a:rPr lang="en-US" dirty="0">
                <a:solidFill>
                  <a:schemeClr val="tx1">
                    <a:lumMod val="50000"/>
                  </a:schemeClr>
                </a:solidFill>
              </a:rPr>
              <a:t> </a:t>
            </a:r>
            <a:r>
              <a:rPr lang="en-US" dirty="0">
                <a:solidFill>
                  <a:srgbClr val="202945"/>
                </a:solidFill>
                <a:latin typeface="Franklin Gothic Book"/>
              </a:rPr>
              <a:t>College Admissions Decisions</a:t>
            </a:r>
            <a:r>
              <a:rPr lang="en-US" sz="2150" dirty="0">
                <a:solidFill>
                  <a:srgbClr val="202945"/>
                </a:solidFill>
              </a:rPr>
              <a:t> </a:t>
            </a:r>
            <a:r>
              <a:rPr lang="en-US" sz="2160" dirty="0">
                <a:solidFill>
                  <a:schemeClr val="tx1"/>
                </a:solidFill>
              </a:rPr>
              <a:t/>
            </a:r>
            <a:br>
              <a:rPr lang="en-US" sz="2160" dirty="0">
                <a:solidFill>
                  <a:schemeClr val="tx1"/>
                </a:solidFill>
              </a:rPr>
            </a:br>
            <a:endParaRPr lang="en-US" sz="2160" dirty="0">
              <a:solidFill>
                <a:schemeClr val="tx1"/>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3647610287"/>
              </p:ext>
            </p:extLst>
          </p:nvPr>
        </p:nvGraphicFramePr>
        <p:xfrm>
          <a:off x="195146" y="2055094"/>
          <a:ext cx="8686800" cy="434827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840635"/>
            <a:ext cx="8763000" cy="707886"/>
          </a:xfrm>
          <a:prstGeom prst="rect">
            <a:avLst/>
          </a:prstGeom>
          <a:noFill/>
        </p:spPr>
        <p:txBody>
          <a:bodyPr wrap="square" rtlCol="0" anchor="t">
            <a:spAutoFit/>
          </a:bodyPr>
          <a:lstStyle/>
          <a:p>
            <a:pPr algn="ctr"/>
            <a:r>
              <a:rPr lang="en-US" b="1" kern="0" dirty="0">
                <a:solidFill>
                  <a:srgbClr val="E74C39"/>
                </a:solidFill>
                <a:latin typeface="Franklin Gothic"/>
                <a:ea typeface="+mj-ea"/>
                <a:cs typeface="+mj-cs"/>
              </a:rPr>
              <a:t>To how many colleges </a:t>
            </a:r>
            <a:r>
              <a:rPr lang="en-US" b="1" i="1" u="sng" kern="0" dirty="0">
                <a:solidFill>
                  <a:srgbClr val="E74C39"/>
                </a:solidFill>
                <a:latin typeface="Franklin Gothic"/>
                <a:ea typeface="+mj-ea"/>
                <a:cs typeface="+mj-cs"/>
              </a:rPr>
              <a:t>other than this one</a:t>
            </a:r>
            <a:r>
              <a:rPr lang="en-US" b="1" kern="0" dirty="0">
                <a:solidFill>
                  <a:srgbClr val="E74C39"/>
                </a:solidFill>
                <a:latin typeface="Franklin Gothic"/>
                <a:ea typeface="+mj-ea"/>
                <a:cs typeface="+mj-cs"/>
              </a:rPr>
              <a:t> did </a:t>
            </a:r>
            <a:r>
              <a:rPr lang="en-US" b="1" kern="0" dirty="0" smtClean="0">
                <a:solidFill>
                  <a:srgbClr val="E74C39"/>
                </a:solidFill>
                <a:latin typeface="Franklin Gothic"/>
                <a:ea typeface="+mj-ea"/>
                <a:cs typeface="+mj-cs"/>
              </a:rPr>
              <a:t>you </a:t>
            </a:r>
          </a:p>
          <a:p>
            <a:pPr algn="ctr"/>
            <a:r>
              <a:rPr lang="en-US" b="1" kern="0" dirty="0" smtClean="0">
                <a:solidFill>
                  <a:srgbClr val="E74C39"/>
                </a:solidFill>
                <a:latin typeface="Franklin Gothic"/>
                <a:ea typeface="+mj-ea"/>
                <a:cs typeface="+mj-cs"/>
              </a:rPr>
              <a:t>apply for admission this year?</a:t>
            </a:r>
            <a:endParaRPr lang="en-US" b="1" dirty="0">
              <a:solidFill>
                <a:srgbClr val="E74C39"/>
              </a:solidFill>
              <a:latin typeface="Franklin Gothic"/>
            </a:endParaRPr>
          </a:p>
        </p:txBody>
      </p: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2018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0"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Gains1"/>
</p:tagLst>
</file>

<file path=ppt/tags/tag11.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inanceSource"/>
</p:tagLst>
</file>

<file path=ppt/tags/tag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Teamwork</Template>
  <TotalTime>26425</TotalTime>
  <Words>2134</Words>
  <Application>Microsoft Office PowerPoint</Application>
  <PresentationFormat>On-screen Show (4:3)</PresentationFormat>
  <Paragraphs>586</Paragraphs>
  <Slides>41</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vt:lpstr>
      <vt:lpstr>frank</vt:lpstr>
      <vt:lpstr>Franklin Gothic</vt:lpstr>
      <vt:lpstr>Franklin Gothic Book</vt:lpstr>
      <vt:lpstr>Franklin Gothic Medium</vt:lpstr>
      <vt:lpstr>Garamond</vt:lpstr>
      <vt:lpstr>Teamwork</vt:lpstr>
      <vt:lpstr>Oakland University  CIRP Freshman Survey   2018 Results</vt:lpstr>
      <vt:lpstr>The First Year is Important…</vt:lpstr>
      <vt:lpstr>Table of Contents</vt:lpstr>
      <vt:lpstr>A Note about CIRP Constructs</vt:lpstr>
      <vt:lpstr>Demographics</vt:lpstr>
      <vt:lpstr>PowerPoint Presentation</vt:lpstr>
      <vt:lpstr>PowerPoint Presentation</vt:lpstr>
      <vt:lpstr>PowerPoint Presentation</vt:lpstr>
      <vt:lpstr>  College Admissions Decisions  </vt:lpstr>
      <vt:lpstr> College Acceptance  </vt:lpstr>
      <vt:lpstr>College Choice</vt:lpstr>
      <vt:lpstr>PowerPoint Presentation</vt:lpstr>
      <vt:lpstr> College Choice How important was each reason in your decision to attend this college?</vt:lpstr>
      <vt:lpstr>PowerPoint Presentation</vt:lpstr>
      <vt:lpstr>PowerPoint Presentation</vt:lpstr>
      <vt:lpstr>PowerPoint Presentation</vt:lpstr>
      <vt:lpstr>PowerPoint Presentation</vt:lpstr>
      <vt:lpstr>Financing College Did you receive any of the following forms of financial aid?</vt:lpstr>
      <vt:lpstr>Financing College Do you have any concern about your ability to finance your college education?</vt:lpstr>
      <vt:lpstr>PowerPoint Presentation</vt:lpstr>
      <vt:lpstr>High School Experiences Please mark which of the following courses you have completed.</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PowerPoint Presentation</vt:lpstr>
      <vt:lpstr> Summer Bridge Program How many weeks this summer did you participate in a bridge program at this institution?</vt:lpstr>
      <vt:lpstr> AP Coursework Please mark which of the following courses you have completed.</vt:lpstr>
      <vt:lpstr> Science/Research Self-Efficacy How confident are you that you can do the following?</vt:lpstr>
      <vt:lpstr>PowerPoint Presentation</vt:lpstr>
      <vt:lpstr> Expectations: Major Please indicate your intended major.</vt:lpstr>
      <vt:lpstr>Expectations: Major Do you consider yourself Pre-Med or Pre-Law?</vt:lpstr>
      <vt:lpstr> Expectations: Career Please indicate your intended career.</vt:lpstr>
      <vt:lpstr>Expectations: Time-to-Degree How many years do you expect it will take you to graduate from this college?</vt:lpstr>
      <vt:lpstr>Expectations: Degree Aspirations What is the highest academic degree that you intend to attain?</vt:lpstr>
      <vt:lpstr>PowerPoint Presentation</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Windows User</cp:lastModifiedBy>
  <cp:revision>2112</cp:revision>
  <cp:lastPrinted>2017-02-02T23:00:01Z</cp:lastPrinted>
  <dcterms:created xsi:type="dcterms:W3CDTF">2007-06-27T16:52:25Z</dcterms:created>
  <dcterms:modified xsi:type="dcterms:W3CDTF">2018-12-19T03:04:15Z</dcterms:modified>
</cp:coreProperties>
</file>