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tags/tag3.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ags/tag4.xml" ContentType="application/vnd.openxmlformats-officedocument.presentationml.tags+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10.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drawings/drawing3.xml" ContentType="application/vnd.openxmlformats-officedocument.drawingml.chartshapes+xml"/>
  <Override PartName="/ppt/notesSlides/notesSlide12.xml" ContentType="application/vnd.openxmlformats-officedocument.presentationml.notesSlide+xml"/>
  <Override PartName="/ppt/charts/chart11.xml" ContentType="application/vnd.openxmlformats-officedocument.drawingml.chart+xml"/>
  <Override PartName="/ppt/drawings/drawing4.xml" ContentType="application/vnd.openxmlformats-officedocument.drawingml.chartshapes+xml"/>
  <Override PartName="/ppt/notesSlides/notesSlide13.xml" ContentType="application/vnd.openxmlformats-officedocument.presentationml.notesSlide+xml"/>
  <Override PartName="/ppt/charts/chart12.xml" ContentType="application/vnd.openxmlformats-officedocument.drawingml.chart+xml"/>
  <Override PartName="/ppt/drawings/drawing5.xml" ContentType="application/vnd.openxmlformats-officedocument.drawingml.chartshapes+xml"/>
  <Override PartName="/ppt/notesSlides/notesSlide14.xml" ContentType="application/vnd.openxmlformats-officedocument.presentationml.notesSlide+xml"/>
  <Override PartName="/ppt/charts/chart13.xml" ContentType="application/vnd.openxmlformats-officedocument.drawingml.chart+xml"/>
  <Override PartName="/ppt/drawings/drawing6.xml" ContentType="application/vnd.openxmlformats-officedocument.drawingml.chartshapes+xml"/>
  <Override PartName="/ppt/notesSlides/notesSlide15.xml" ContentType="application/vnd.openxmlformats-officedocument.presentationml.notesSlide+xml"/>
  <Override PartName="/ppt/charts/chart14.xml" ContentType="application/vnd.openxmlformats-officedocument.drawingml.chart+xml"/>
  <Override PartName="/ppt/drawings/drawing7.xml" ContentType="application/vnd.openxmlformats-officedocument.drawingml.chartshapes+xml"/>
  <Override PartName="/ppt/notesSlides/notesSlide16.xml" ContentType="application/vnd.openxmlformats-officedocument.presentationml.notesSlide+xml"/>
  <Override PartName="/ppt/tags/tag6.xml" ContentType="application/vnd.openxmlformats-officedocument.presentationml.tags+xml"/>
  <Override PartName="/ppt/notesSlides/notesSlide17.xml" ContentType="application/vnd.openxmlformats-officedocument.presentationml.notesSlide+xml"/>
  <Override PartName="/ppt/charts/chart15.xml" ContentType="application/vnd.openxmlformats-officedocument.drawingml.chart+xml"/>
  <Override PartName="/ppt/notesSlides/notesSlide18.xml" ContentType="application/vnd.openxmlformats-officedocument.presentationml.notesSlide+xml"/>
  <Override PartName="/ppt/charts/chart16.xml" ContentType="application/vnd.openxmlformats-officedocument.drawingml.chart+xml"/>
  <Override PartName="/ppt/notesSlides/notesSlide19.xml" ContentType="application/vnd.openxmlformats-officedocument.presentationml.notesSlide+xml"/>
  <Override PartName="/ppt/charts/chart1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8.xml" ContentType="application/vnd.openxmlformats-officedocument.drawingml.chart+xml"/>
  <Override PartName="/ppt/drawings/drawing8.xml" ContentType="application/vnd.openxmlformats-officedocument.drawingml.chartshapes+xml"/>
  <Override PartName="/ppt/tags/tag7.xml" ContentType="application/vnd.openxmlformats-officedocument.presentationml.tags+xml"/>
  <Override PartName="/ppt/notesSlides/notesSlide22.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tags/tag8.xml" ContentType="application/vnd.openxmlformats-officedocument.presentationml.tags+xml"/>
  <Override PartName="/ppt/notesSlides/notesSlide23.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tags/tag9.xml" ContentType="application/vnd.openxmlformats-officedocument.presentationml.tags+xml"/>
  <Override PartName="/ppt/notesSlides/notesSlide24.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tags/tag10.xml" ContentType="application/vnd.openxmlformats-officedocument.presentationml.tags+xml"/>
  <Override PartName="/ppt/notesSlides/notesSlide25.xml" ContentType="application/vnd.openxmlformats-officedocument.presentationml.notesSlide+xml"/>
  <Override PartName="/ppt/charts/chart25.xml" ContentType="application/vnd.openxmlformats-officedocument.drawingml.chart+xml"/>
  <Override PartName="/ppt/drawings/drawing9.xml" ContentType="application/vnd.openxmlformats-officedocument.drawingml.chartshapes+xml"/>
  <Override PartName="/ppt/tags/tag11.xml" ContentType="application/vnd.openxmlformats-officedocument.presentationml.tags+xml"/>
  <Override PartName="/ppt/notesSlides/notesSlide26.xml" ContentType="application/vnd.openxmlformats-officedocument.presentationml.notesSlide+xml"/>
  <Override PartName="/ppt/charts/chart26.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7.xml" ContentType="application/vnd.openxmlformats-officedocument.drawingml.chart+xml"/>
  <Override PartName="/ppt/notesSlides/notesSlide29.xml" ContentType="application/vnd.openxmlformats-officedocument.presentationml.notesSlide+xml"/>
  <Override PartName="/ppt/charts/chart28.xml" ContentType="application/vnd.openxmlformats-officedocument.drawingml.chart+xml"/>
  <Override PartName="/ppt/drawings/drawing10.xml" ContentType="application/vnd.openxmlformats-officedocument.drawingml.chartshapes+xml"/>
  <Override PartName="/ppt/notesSlides/notesSlide30.xml" ContentType="application/vnd.openxmlformats-officedocument.presentationml.notesSlide+xml"/>
  <Override PartName="/ppt/charts/chart29.xml" ContentType="application/vnd.openxmlformats-officedocument.drawingml.chart+xml"/>
  <Override PartName="/ppt/notesSlides/notesSlide31.xml" ContentType="application/vnd.openxmlformats-officedocument.presentationml.notesSlide+xml"/>
  <Override PartName="/ppt/tags/tag12.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30.xml" ContentType="application/vnd.openxmlformats-officedocument.drawingml.chart+xml"/>
  <Override PartName="/ppt/tags/tag13.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31.xml" ContentType="application/vnd.openxmlformats-officedocument.drawingml.chart+xml"/>
  <Override PartName="/ppt/notesSlides/notesSlide36.xml" ContentType="application/vnd.openxmlformats-officedocument.presentationml.notesSlide+xml"/>
  <Override PartName="/ppt/charts/chart32.xml" ContentType="application/vnd.openxmlformats-officedocument.drawingml.chart+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rts/chart33.xml" ContentType="application/vnd.openxmlformats-officedocument.drawingml.chart+xml"/>
  <Override PartName="/ppt/drawings/drawing11.xml" ContentType="application/vnd.openxmlformats-officedocument.drawingml.chartshapes+xml"/>
  <Override PartName="/ppt/notesSlides/notesSlide39.xml" ContentType="application/vnd.openxmlformats-officedocument.presentationml.notesSlide+xml"/>
  <Override PartName="/ppt/charts/chart34.xml" ContentType="application/vnd.openxmlformats-officedocument.drawingml.chart+xml"/>
  <Override PartName="/ppt/drawings/drawing12.xml" ContentType="application/vnd.openxmlformats-officedocument.drawingml.chartshapes+xml"/>
  <Override PartName="/ppt/notesSlides/notesSlide40.xml" ContentType="application/vnd.openxmlformats-officedocument.presentationml.notesSlide+xml"/>
  <Override PartName="/ppt/charts/chart35.xml" ContentType="application/vnd.openxmlformats-officedocument.drawingml.chart+xml"/>
  <Override PartName="/ppt/drawings/drawing13.xml" ContentType="application/vnd.openxmlformats-officedocument.drawingml.chartshapes+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3"/>
  </p:notesMasterIdLst>
  <p:handoutMasterIdLst>
    <p:handoutMasterId r:id="rId44"/>
  </p:handoutMasterIdLst>
  <p:sldIdLst>
    <p:sldId id="501" r:id="rId2"/>
    <p:sldId id="363" r:id="rId3"/>
    <p:sldId id="485" r:id="rId4"/>
    <p:sldId id="399" r:id="rId5"/>
    <p:sldId id="502" r:id="rId6"/>
    <p:sldId id="503" r:id="rId7"/>
    <p:sldId id="443" r:id="rId8"/>
    <p:sldId id="400" r:id="rId9"/>
    <p:sldId id="444" r:id="rId10"/>
    <p:sldId id="369" r:id="rId11"/>
    <p:sldId id="445" r:id="rId12"/>
    <p:sldId id="480" r:id="rId13"/>
    <p:sldId id="459" r:id="rId14"/>
    <p:sldId id="460" r:id="rId15"/>
    <p:sldId id="461" r:id="rId16"/>
    <p:sldId id="401" r:id="rId17"/>
    <p:sldId id="478" r:id="rId18"/>
    <p:sldId id="497" r:id="rId19"/>
    <p:sldId id="451" r:id="rId20"/>
    <p:sldId id="402" r:id="rId21"/>
    <p:sldId id="457" r:id="rId22"/>
    <p:sldId id="507" r:id="rId23"/>
    <p:sldId id="504" r:id="rId24"/>
    <p:sldId id="505" r:id="rId25"/>
    <p:sldId id="506" r:id="rId26"/>
    <p:sldId id="499" r:id="rId27"/>
    <p:sldId id="403" r:id="rId28"/>
    <p:sldId id="498" r:id="rId29"/>
    <p:sldId id="500" r:id="rId30"/>
    <p:sldId id="508" r:id="rId31"/>
    <p:sldId id="438" r:id="rId32"/>
    <p:sldId id="484" r:id="rId33"/>
    <p:sldId id="483" r:id="rId34"/>
    <p:sldId id="479" r:id="rId35"/>
    <p:sldId id="476" r:id="rId36"/>
    <p:sldId id="470" r:id="rId37"/>
    <p:sldId id="439" r:id="rId38"/>
    <p:sldId id="472" r:id="rId39"/>
    <p:sldId id="473" r:id="rId40"/>
    <p:sldId id="475" r:id="rId41"/>
    <p:sldId id="281" r:id="rId42"/>
  </p:sldIdLst>
  <p:sldSz cx="9144000" cy="6858000" type="screen4x3"/>
  <p:notesSz cx="6997700" cy="9283700"/>
  <p:defaultTextStyle>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600"/>
    <a:srgbClr val="202945"/>
    <a:srgbClr val="E74C39"/>
    <a:srgbClr val="FFFFFF"/>
    <a:srgbClr val="7680AC"/>
    <a:srgbClr val="98A4AE"/>
    <a:srgbClr val="DE7C00"/>
    <a:srgbClr val="F3A59B"/>
    <a:srgbClr val="ACB6D8"/>
    <a:srgbClr val="5268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868" autoAdjust="0"/>
    <p:restoredTop sz="86446" autoAdjust="0"/>
  </p:normalViewPr>
  <p:slideViewPr>
    <p:cSldViewPr>
      <p:cViewPr varScale="1">
        <p:scale>
          <a:sx n="68" d="100"/>
          <a:sy n="68" d="100"/>
        </p:scale>
        <p:origin x="-210" y="-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p:cViewPr varScale="1">
        <p:scale>
          <a:sx n="82" d="100"/>
          <a:sy n="82" d="100"/>
        </p:scale>
        <p:origin x="-1428" y="-78"/>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package" Target="../embeddings/Microsoft_Excel_Worksheet35.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01E-2"/>
          <c:y val="0.173645450568679"/>
          <c:w val="0.78738281387750098"/>
          <c:h val="0.48348490813648898"/>
        </c:manualLayout>
      </c:layout>
      <c:pieChart>
        <c:varyColors val="1"/>
        <c:ser>
          <c:idx val="0"/>
          <c:order val="0"/>
          <c:tx>
            <c:strRef>
              <c:f>Sheet1!$B$1</c:f>
              <c:strCache>
                <c:ptCount val="1"/>
                <c:pt idx="0">
                  <c:v>Institution</c:v>
                </c:pt>
              </c:strCache>
            </c:strRef>
          </c:tx>
          <c:spPr>
            <a:solidFill>
              <a:srgbClr val="202945"/>
            </a:solidFill>
            <a:ln w="9525">
              <a:solidFill>
                <a:schemeClr val="bg2"/>
              </a:solidFill>
            </a:ln>
          </c:spPr>
          <c:dPt>
            <c:idx val="0"/>
            <c:bubble3D val="0"/>
            <c:spPr>
              <a:solidFill>
                <a:schemeClr val="accent1">
                  <a:lumMod val="60000"/>
                  <a:lumOff val="40000"/>
                </a:schemeClr>
              </a:solidFill>
              <a:ln w="9525">
                <a:solidFill>
                  <a:schemeClr val="bg2"/>
                </a:solidFill>
              </a:ln>
            </c:spPr>
            <c:extLst xmlns:c16r2="http://schemas.microsoft.com/office/drawing/2015/06/chart">
              <c:ext xmlns:c16="http://schemas.microsoft.com/office/drawing/2014/chart" uri="{C3380CC4-5D6E-409C-BE32-E72D297353CC}">
                <c16:uniqueId val="{00000001-0F07-416B-A66F-02099E2232F2}"/>
              </c:ext>
            </c:extLst>
          </c:dPt>
          <c:dPt>
            <c:idx val="1"/>
            <c:bubble3D val="0"/>
            <c:spPr>
              <a:solidFill>
                <a:schemeClr val="accent1"/>
              </a:solidFill>
              <a:ln w="9525">
                <a:solidFill>
                  <a:schemeClr val="bg2"/>
                </a:solidFill>
              </a:ln>
            </c:spPr>
            <c:extLst xmlns:c16r2="http://schemas.microsoft.com/office/drawing/2015/06/chart">
              <c:ext xmlns:c16="http://schemas.microsoft.com/office/drawing/2014/chart" uri="{C3380CC4-5D6E-409C-BE32-E72D297353CC}">
                <c16:uniqueId val="{00000001-F593-4D64-86A6-2F29612CD8BF}"/>
              </c:ext>
            </c:extLst>
          </c:dPt>
          <c:dLbls>
            <c:numFmt formatCode="0.0%" sourceLinked="0"/>
            <c:spPr>
              <a:noFill/>
              <a:ln>
                <a:noFill/>
              </a:ln>
              <a:effectLst/>
            </c:spPr>
            <c:txPr>
              <a:bodyPr/>
              <a:lstStyle/>
              <a:p>
                <a:pPr>
                  <a:defRPr sz="1400" b="1" baseline="0">
                    <a:solidFill>
                      <a:schemeClr val="tx1"/>
                    </a:solidFill>
                  </a:defRPr>
                </a:pPr>
                <a:endParaRPr lang="en-US"/>
              </a:p>
            </c:txPr>
            <c:dLblPos val="ctr"/>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0.0%</c:formatCode>
                <c:ptCount val="2"/>
                <c:pt idx="0">
                  <c:v>0.42899999999999999</c:v>
                </c:pt>
                <c:pt idx="1">
                  <c:v>0.57099999999999995</c:v>
                </c:pt>
              </c:numCache>
            </c:numRef>
          </c:val>
          <c:extLst xmlns:c16r2="http://schemas.microsoft.com/office/drawing/2015/06/chart">
            <c:ext xmlns:c16="http://schemas.microsoft.com/office/drawing/2014/chart" uri="{C3380CC4-5D6E-409C-BE32-E72D297353CC}">
              <c16:uniqueId val="{00000002-F593-4D64-86A6-2F29612CD8BF}"/>
            </c:ext>
          </c:extLst>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baseline="0">
                <a:solidFill>
                  <a:srgbClr val="202945"/>
                </a:solidFill>
              </a:defRPr>
            </a:pPr>
            <a:endParaRPr lang="en-US"/>
          </a:p>
        </c:txPr>
      </c:legendEntry>
      <c:legendEntry>
        <c:idx val="1"/>
        <c:txPr>
          <a:bodyPr/>
          <a:lstStyle/>
          <a:p>
            <a:pPr>
              <a:defRPr sz="1400" b="1" baseline="0">
                <a:solidFill>
                  <a:srgbClr val="202945"/>
                </a:solidFill>
              </a:defRPr>
            </a:pPr>
            <a:endParaRPr lang="en-US"/>
          </a:p>
        </c:txPr>
      </c:legendEntry>
      <c:layout>
        <c:manualLayout>
          <c:xMode val="edge"/>
          <c:yMode val="edge"/>
          <c:x val="0.21168204653151401"/>
          <c:y val="0.74688622255551695"/>
          <c:w val="0.45246374746143198"/>
          <c:h val="0.142982752155981"/>
        </c:manualLayout>
      </c:layout>
      <c:overlay val="0"/>
      <c:txPr>
        <a:bodyPr/>
        <a:lstStyle/>
        <a:p>
          <a:pPr>
            <a:defRPr sz="1600" b="1" baseline="0">
              <a:solidFill>
                <a:schemeClr val="bg1"/>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chemeClr val="accent1">
                <a:lumMod val="60000"/>
                <a:lumOff val="40000"/>
              </a:schemeClr>
            </a:solidFill>
            <a:ln w="317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0798-47D8-9E05-7968D12F367C}"/>
              </c:ext>
            </c:extLst>
          </c:dPt>
          <c:dPt>
            <c:idx val="1"/>
            <c:invertIfNegative val="0"/>
            <c:bubble3D val="0"/>
            <c:spPr>
              <a:solidFill>
                <a:schemeClr val="bg1">
                  <a:lumMod val="50000"/>
                  <a:lumOff val="5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3-0798-47D8-9E05-7968D12F367C}"/>
              </c:ext>
            </c:extLst>
          </c:dPt>
          <c:dPt>
            <c:idx val="2"/>
            <c:invertIfNegative val="0"/>
            <c:bubble3D val="0"/>
            <c:extLst xmlns:c16r2="http://schemas.microsoft.com/office/drawing/2015/06/chart">
              <c:ext xmlns:c16="http://schemas.microsoft.com/office/drawing/2014/chart" uri="{C3380CC4-5D6E-409C-BE32-E72D297353CC}">
                <c16:uniqueId val="{00000005-0798-47D8-9E05-7968D12F367C}"/>
              </c:ext>
            </c:extLst>
          </c:dPt>
          <c:dPt>
            <c:idx val="3"/>
            <c:invertIfNegative val="0"/>
            <c:bubble3D val="0"/>
            <c:spPr>
              <a:solidFill>
                <a:schemeClr val="bg1">
                  <a:lumMod val="50000"/>
                  <a:lumOff val="5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7-0798-47D8-9E05-7968D12F367C}"/>
              </c:ext>
            </c:extLst>
          </c:dPt>
          <c:dPt>
            <c:idx val="4"/>
            <c:invertIfNegative val="0"/>
            <c:bubble3D val="0"/>
            <c:extLst xmlns:c16r2="http://schemas.microsoft.com/office/drawing/2015/06/chart">
              <c:ext xmlns:c16="http://schemas.microsoft.com/office/drawing/2014/chart" uri="{C3380CC4-5D6E-409C-BE32-E72D297353CC}">
                <c16:uniqueId val="{00000009-0798-47D8-9E05-7968D12F367C}"/>
              </c:ext>
            </c:extLst>
          </c:dPt>
          <c:dPt>
            <c:idx val="5"/>
            <c:invertIfNegative val="0"/>
            <c:bubble3D val="0"/>
            <c:spPr>
              <a:solidFill>
                <a:schemeClr val="bg2">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B-0798-47D8-9E05-7968D12F367C}"/>
              </c:ext>
            </c:extLst>
          </c:dPt>
          <c:dPt>
            <c:idx val="6"/>
            <c:invertIfNegative val="0"/>
            <c:bubble3D val="0"/>
            <c:extLst xmlns:c16r2="http://schemas.microsoft.com/office/drawing/2015/06/chart">
              <c:ext xmlns:c16="http://schemas.microsoft.com/office/drawing/2014/chart" uri="{C3380CC4-5D6E-409C-BE32-E72D297353CC}">
                <c16:uniqueId val="{0000000D-0798-47D8-9E05-7968D12F367C}"/>
              </c:ext>
            </c:extLst>
          </c:dPt>
          <c:dPt>
            <c:idx val="7"/>
            <c:invertIfNegative val="0"/>
            <c:bubble3D val="0"/>
            <c:spPr>
              <a:solidFill>
                <a:schemeClr val="bg1">
                  <a:lumMod val="50000"/>
                  <a:lumOff val="5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F-0798-47D8-9E05-7968D12F367C}"/>
              </c:ext>
            </c:extLst>
          </c:dPt>
          <c:dLbls>
            <c:dLbl>
              <c:idx val="0"/>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7"/>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chemeClr val="bg1"/>
                    </a:solidFill>
                    <a:latin typeface="Franklin Gothic Book" panose="020B0503020102020204" pitchFamily="34" charset="0"/>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0.13700000000000001</c:v>
                </c:pt>
                <c:pt idx="1">
                  <c:v>0.127</c:v>
                </c:pt>
                <c:pt idx="2">
                  <c:v>0.27700000000000002</c:v>
                </c:pt>
                <c:pt idx="3">
                  <c:v>0.23799999999999999</c:v>
                </c:pt>
                <c:pt idx="4">
                  <c:v>0.46500000000000002</c:v>
                </c:pt>
                <c:pt idx="5">
                  <c:v>0.40300000000000002</c:v>
                </c:pt>
                <c:pt idx="6">
                  <c:v>0.23799999999999999</c:v>
                </c:pt>
                <c:pt idx="7">
                  <c:v>0.23400000000000001</c:v>
                </c:pt>
              </c:numCache>
            </c:numRef>
          </c:val>
          <c:extLst xmlns:c16r2="http://schemas.microsoft.com/office/drawing/2015/06/chart">
            <c:ext xmlns:c16="http://schemas.microsoft.com/office/drawing/2014/chart" uri="{C3380CC4-5D6E-409C-BE32-E72D297353CC}">
              <c16:uniqueId val="{00000010-0798-47D8-9E05-7968D12F367C}"/>
            </c:ext>
          </c:extLst>
        </c:ser>
        <c:ser>
          <c:idx val="1"/>
          <c:order val="1"/>
          <c:tx>
            <c:strRef>
              <c:f>Sheet1!$D$1</c:f>
              <c:strCache>
                <c:ptCount val="1"/>
                <c:pt idx="0">
                  <c:v>Very Important</c:v>
                </c:pt>
              </c:strCache>
            </c:strRef>
          </c:tx>
          <c:spPr>
            <a:ln w="9525">
              <a:solidFill>
                <a:schemeClr val="bg2"/>
              </a:solidFill>
            </a:ln>
            <a:effectLst/>
          </c:spPr>
          <c:invertIfNegative val="0"/>
          <c:dPt>
            <c:idx val="0"/>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2-0798-47D8-9E05-7968D12F367C}"/>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0798-47D8-9E05-7968D12F367C}"/>
              </c:ext>
            </c:extLst>
          </c:dPt>
          <c:dPt>
            <c:idx val="2"/>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6-0798-47D8-9E05-7968D12F367C}"/>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8-0798-47D8-9E05-7968D12F367C}"/>
              </c:ext>
            </c:extLst>
          </c:dPt>
          <c:dPt>
            <c:idx val="4"/>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A-0798-47D8-9E05-7968D12F367C}"/>
              </c:ext>
            </c:extLst>
          </c:dPt>
          <c:dPt>
            <c:idx val="5"/>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C-0798-47D8-9E05-7968D12F367C}"/>
              </c:ext>
            </c:extLst>
          </c:dPt>
          <c:dPt>
            <c:idx val="6"/>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E-0798-47D8-9E05-7968D12F367C}"/>
              </c:ext>
            </c:extLst>
          </c:dPt>
          <c:dPt>
            <c:idx val="7"/>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20-0798-47D8-9E05-7968D12F367C}"/>
              </c:ext>
            </c:extLst>
          </c:dPt>
          <c:dLbls>
            <c:numFmt formatCode="0.0%" sourceLinked="0"/>
            <c:spPr>
              <a:noFill/>
              <a:ln>
                <a:noFill/>
              </a:ln>
              <a:effectLst/>
            </c:spPr>
            <c:txPr>
              <a:bodyPr/>
              <a:lstStyle/>
              <a:p>
                <a:pPr>
                  <a:defRPr sz="1100" b="1">
                    <a:solidFill>
                      <a:schemeClr val="tx1"/>
                    </a:solidFill>
                    <a:latin typeface="Franklin Gothic Book" panose="020B0503020102020204" pitchFamily="34" charset="0"/>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0.83199999999999996</c:v>
                </c:pt>
                <c:pt idx="1">
                  <c:v>0.84699999999999998</c:v>
                </c:pt>
                <c:pt idx="2">
                  <c:v>0.70699999999999996</c:v>
                </c:pt>
                <c:pt idx="3">
                  <c:v>0.74399999999999999</c:v>
                </c:pt>
                <c:pt idx="4">
                  <c:v>0.39900000000000002</c:v>
                </c:pt>
                <c:pt idx="5">
                  <c:v>0.47499999999999998</c:v>
                </c:pt>
                <c:pt idx="6">
                  <c:v>0.73</c:v>
                </c:pt>
                <c:pt idx="7">
                  <c:v>0.73</c:v>
                </c:pt>
              </c:numCache>
            </c:numRef>
          </c:val>
          <c:extLst xmlns:c16r2="http://schemas.microsoft.com/office/drawing/2015/06/chart">
            <c:ext xmlns:c16="http://schemas.microsoft.com/office/drawing/2014/chart" uri="{C3380CC4-5D6E-409C-BE32-E72D297353CC}">
              <c16:uniqueId val="{00000021-0798-47D8-9E05-7968D12F367C}"/>
            </c:ext>
          </c:extLst>
        </c:ser>
        <c:dLbls>
          <c:showLegendKey val="0"/>
          <c:showVal val="0"/>
          <c:showCatName val="0"/>
          <c:showSerName val="0"/>
          <c:showPercent val="0"/>
          <c:showBubbleSize val="0"/>
        </c:dLbls>
        <c:gapWidth val="74"/>
        <c:overlap val="100"/>
        <c:axId val="40810496"/>
        <c:axId val="42007872"/>
      </c:barChart>
      <c:catAx>
        <c:axId val="40810496"/>
        <c:scaling>
          <c:orientation val="minMax"/>
        </c:scaling>
        <c:delete val="0"/>
        <c:axPos val="b"/>
        <c:majorGridlines/>
        <c:numFmt formatCode="General" sourceLinked="0"/>
        <c:majorTickMark val="none"/>
        <c:minorTickMark val="none"/>
        <c:tickLblPos val="none"/>
        <c:crossAx val="42007872"/>
        <c:crosses val="autoZero"/>
        <c:auto val="1"/>
        <c:lblAlgn val="ctr"/>
        <c:lblOffset val="100"/>
        <c:tickLblSkip val="2"/>
        <c:tickMarkSkip val="2"/>
        <c:noMultiLvlLbl val="0"/>
      </c:catAx>
      <c:valAx>
        <c:axId val="42007872"/>
        <c:scaling>
          <c:orientation val="minMax"/>
          <c:max val="1"/>
          <c:min val="0"/>
        </c:scaling>
        <c:delete val="0"/>
        <c:axPos val="l"/>
        <c:numFmt formatCode="0%" sourceLinked="0"/>
        <c:majorTickMark val="none"/>
        <c:minorTickMark val="none"/>
        <c:tickLblPos val="nextTo"/>
        <c:txPr>
          <a:bodyPr rot="0" vert="horz"/>
          <a:lstStyle/>
          <a:p>
            <a:pPr>
              <a:defRPr sz="1400" b="1" baseline="0">
                <a:solidFill>
                  <a:schemeClr val="bg1"/>
                </a:solidFill>
              </a:defRPr>
            </a:pPr>
            <a:endParaRPr lang="en-US"/>
          </a:p>
        </c:txPr>
        <c:crossAx val="4081049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spPr>
            <a:solidFill>
              <a:srgbClr val="202945"/>
            </a:solidFill>
            <a:ln w="3175">
              <a:solidFill>
                <a:schemeClr val="bg2"/>
              </a:solidFill>
            </a:ln>
            <a:effectLst/>
          </c:spPr>
          <c:invertIfNegative val="0"/>
          <c:dPt>
            <c:idx val="0"/>
            <c:invertIfNegative val="0"/>
            <c:bubble3D val="0"/>
            <c:spPr>
              <a:solidFill>
                <a:schemeClr val="accent1">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1-59A4-43D0-8C7D-0CCA353C8320}"/>
              </c:ext>
            </c:extLst>
          </c:dPt>
          <c:dPt>
            <c:idx val="1"/>
            <c:invertIfNegative val="0"/>
            <c:bubble3D val="0"/>
            <c:spPr>
              <a:solidFill>
                <a:schemeClr val="bg2">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3-59A4-43D0-8C7D-0CCA353C8320}"/>
              </c:ext>
            </c:extLst>
          </c:dPt>
          <c:dPt>
            <c:idx val="2"/>
            <c:invertIfNegative val="0"/>
            <c:bubble3D val="0"/>
            <c:spPr>
              <a:solidFill>
                <a:schemeClr val="accent1">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5-59A4-43D0-8C7D-0CCA353C8320}"/>
              </c:ext>
            </c:extLst>
          </c:dPt>
          <c:dPt>
            <c:idx val="3"/>
            <c:invertIfNegative val="0"/>
            <c:bubble3D val="0"/>
            <c:spPr>
              <a:solidFill>
                <a:schemeClr val="bg2">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7-59A4-43D0-8C7D-0CCA353C8320}"/>
              </c:ext>
            </c:extLst>
          </c:dPt>
          <c:dPt>
            <c:idx val="4"/>
            <c:invertIfNegative val="0"/>
            <c:bubble3D val="0"/>
            <c:spPr>
              <a:solidFill>
                <a:schemeClr val="accent1">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9-59A4-43D0-8C7D-0CCA353C8320}"/>
              </c:ext>
            </c:extLst>
          </c:dPt>
          <c:dPt>
            <c:idx val="5"/>
            <c:invertIfNegative val="0"/>
            <c:bubble3D val="0"/>
            <c:spPr>
              <a:solidFill>
                <a:schemeClr val="bg2">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B-59A4-43D0-8C7D-0CCA353C8320}"/>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0.17199999999999999</c:v>
                </c:pt>
                <c:pt idx="1">
                  <c:v>0.14799999999999999</c:v>
                </c:pt>
                <c:pt idx="2">
                  <c:v>0.17</c:v>
                </c:pt>
                <c:pt idx="3">
                  <c:v>0.16600000000000001</c:v>
                </c:pt>
                <c:pt idx="4">
                  <c:v>0.29099999999999998</c:v>
                </c:pt>
                <c:pt idx="5">
                  <c:v>0.26200000000000001</c:v>
                </c:pt>
              </c:numCache>
            </c:numRef>
          </c:val>
          <c:extLst xmlns:c16r2="http://schemas.microsoft.com/office/drawing/2015/06/chart">
            <c:ext xmlns:c16="http://schemas.microsoft.com/office/drawing/2014/chart" uri="{C3380CC4-5D6E-409C-BE32-E72D297353CC}">
              <c16:uniqueId val="{0000000C-59A4-43D0-8C7D-0CCA353C8320}"/>
            </c:ext>
          </c:extLst>
        </c:ser>
        <c:ser>
          <c:idx val="1"/>
          <c:order val="1"/>
          <c:spPr>
            <a:solidFill>
              <a:schemeClr val="accent1"/>
            </a:solidFill>
            <a:ln w="317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12-3F2A-44E4-AA38-6E63FE9F8929}"/>
              </c:ext>
            </c:extLst>
          </c:dPt>
          <c:dPt>
            <c:idx val="1"/>
            <c:invertIfNegative val="0"/>
            <c:bubble3D val="0"/>
            <c:spPr>
              <a:solidFill>
                <a:schemeClr val="bg2"/>
              </a:solidFill>
              <a:ln w="3175">
                <a:solidFill>
                  <a:schemeClr val="bg2"/>
                </a:solidFill>
              </a:ln>
              <a:effectLst/>
            </c:spPr>
            <c:extLst xmlns:c16r2="http://schemas.microsoft.com/office/drawing/2015/06/chart">
              <c:ext xmlns:c16="http://schemas.microsoft.com/office/drawing/2014/chart" uri="{C3380CC4-5D6E-409C-BE32-E72D297353CC}">
                <c16:uniqueId val="{0000000E-59A4-43D0-8C7D-0CCA353C8320}"/>
              </c:ext>
            </c:extLst>
          </c:dPt>
          <c:dPt>
            <c:idx val="2"/>
            <c:invertIfNegative val="0"/>
            <c:bubble3D val="0"/>
            <c:extLst xmlns:c16r2="http://schemas.microsoft.com/office/drawing/2015/06/chart">
              <c:ext xmlns:c16="http://schemas.microsoft.com/office/drawing/2014/chart" uri="{C3380CC4-5D6E-409C-BE32-E72D297353CC}">
                <c16:uniqueId val="{00000013-3F2A-44E4-AA38-6E63FE9F8929}"/>
              </c:ext>
            </c:extLst>
          </c:dPt>
          <c:dPt>
            <c:idx val="3"/>
            <c:invertIfNegative val="0"/>
            <c:bubble3D val="0"/>
            <c:spPr>
              <a:solidFill>
                <a:schemeClr val="bg2"/>
              </a:solidFill>
              <a:ln w="3175">
                <a:solidFill>
                  <a:schemeClr val="bg2"/>
                </a:solidFill>
              </a:ln>
              <a:effectLst/>
            </c:spPr>
            <c:extLst xmlns:c16r2="http://schemas.microsoft.com/office/drawing/2015/06/chart">
              <c:ext xmlns:c16="http://schemas.microsoft.com/office/drawing/2014/chart" uri="{C3380CC4-5D6E-409C-BE32-E72D297353CC}">
                <c16:uniqueId val="{00000010-59A4-43D0-8C7D-0CCA353C8320}"/>
              </c:ext>
            </c:extLst>
          </c:dPt>
          <c:dPt>
            <c:idx val="4"/>
            <c:invertIfNegative val="0"/>
            <c:bubble3D val="0"/>
            <c:extLst xmlns:c16r2="http://schemas.microsoft.com/office/drawing/2015/06/chart">
              <c:ext xmlns:c16="http://schemas.microsoft.com/office/drawing/2014/chart" uri="{C3380CC4-5D6E-409C-BE32-E72D297353CC}">
                <c16:uniqueId val="{00000014-3F2A-44E4-AA38-6E63FE9F8929}"/>
              </c:ext>
            </c:extLst>
          </c:dPt>
          <c:dPt>
            <c:idx val="5"/>
            <c:invertIfNegative val="0"/>
            <c:bubble3D val="0"/>
            <c:spPr>
              <a:solidFill>
                <a:schemeClr val="bg2"/>
              </a:solidFill>
              <a:ln w="3175">
                <a:solidFill>
                  <a:schemeClr val="bg2"/>
                </a:solidFill>
              </a:ln>
              <a:effectLst/>
            </c:spPr>
            <c:extLst xmlns:c16r2="http://schemas.microsoft.com/office/drawing/2015/06/chart">
              <c:ext xmlns:c16="http://schemas.microsoft.com/office/drawing/2014/chart" uri="{C3380CC4-5D6E-409C-BE32-E72D297353CC}">
                <c16:uniqueId val="{00000012-59A4-43D0-8C7D-0CCA353C8320}"/>
              </c:ext>
            </c:extLst>
          </c:dPt>
          <c:dLbls>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0.81899999999999995</c:v>
                </c:pt>
                <c:pt idx="1">
                  <c:v>0.84</c:v>
                </c:pt>
                <c:pt idx="2">
                  <c:v>0.81299999999999994</c:v>
                </c:pt>
                <c:pt idx="3">
                  <c:v>0.81200000000000006</c:v>
                </c:pt>
                <c:pt idx="4">
                  <c:v>0.60299999999999998</c:v>
                </c:pt>
                <c:pt idx="5">
                  <c:v>0.62</c:v>
                </c:pt>
              </c:numCache>
            </c:numRef>
          </c:val>
          <c:extLst xmlns:c16r2="http://schemas.microsoft.com/office/drawing/2015/06/chart">
            <c:ext xmlns:c16="http://schemas.microsoft.com/office/drawing/2014/chart" uri="{C3380CC4-5D6E-409C-BE32-E72D297353CC}">
              <c16:uniqueId val="{00000013-59A4-43D0-8C7D-0CCA353C8320}"/>
            </c:ext>
          </c:extLst>
        </c:ser>
        <c:dLbls>
          <c:showLegendKey val="0"/>
          <c:showVal val="1"/>
          <c:showCatName val="0"/>
          <c:showSerName val="0"/>
          <c:showPercent val="0"/>
          <c:showBubbleSize val="0"/>
        </c:dLbls>
        <c:gapWidth val="74"/>
        <c:overlap val="100"/>
        <c:axId val="41385472"/>
        <c:axId val="43148992"/>
      </c:barChart>
      <c:catAx>
        <c:axId val="41385472"/>
        <c:scaling>
          <c:orientation val="minMax"/>
        </c:scaling>
        <c:delete val="0"/>
        <c:axPos val="b"/>
        <c:majorGridlines>
          <c:spPr>
            <a:ln>
              <a:solidFill>
                <a:schemeClr val="tx2"/>
              </a:solidFill>
            </a:ln>
          </c:spPr>
        </c:majorGridlines>
        <c:numFmt formatCode="General" sourceLinked="1"/>
        <c:majorTickMark val="none"/>
        <c:minorTickMark val="none"/>
        <c:tickLblPos val="none"/>
        <c:spPr>
          <a:ln>
            <a:solidFill>
              <a:schemeClr val="tx2"/>
            </a:solidFill>
          </a:ln>
        </c:spPr>
        <c:crossAx val="43148992"/>
        <c:crosses val="autoZero"/>
        <c:auto val="1"/>
        <c:lblAlgn val="ctr"/>
        <c:lblOffset val="100"/>
        <c:tickLblSkip val="2"/>
        <c:tickMarkSkip val="2"/>
        <c:noMultiLvlLbl val="0"/>
      </c:catAx>
      <c:valAx>
        <c:axId val="43148992"/>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138547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10E7-470C-BC3C-370A9EE3E16A}"/>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10E7-470C-BC3C-370A9EE3E16A}"/>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10E7-470C-BC3C-370A9EE3E16A}"/>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10E7-470C-BC3C-370A9EE3E16A}"/>
              </c:ext>
            </c:extLst>
          </c:dPt>
          <c:dPt>
            <c:idx val="4"/>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9-10E7-470C-BC3C-370A9EE3E16A}"/>
              </c:ext>
            </c:extLst>
          </c:dPt>
          <c:dPt>
            <c:idx val="5"/>
            <c:invertIfNegative val="0"/>
            <c:bubble3D val="0"/>
            <c:spPr>
              <a:solidFill>
                <a:schemeClr val="bg1">
                  <a:lumMod val="50000"/>
                  <a:lumOff val="5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B-10E7-470C-BC3C-370A9EE3E16A}"/>
              </c:ext>
            </c:extLst>
          </c:dPt>
          <c:dPt>
            <c:idx val="6"/>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D-10E7-470C-BC3C-370A9EE3E16A}"/>
              </c:ext>
            </c:extLst>
          </c:dPt>
          <c:dPt>
            <c:idx val="7"/>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F-10E7-470C-BC3C-370A9EE3E16A}"/>
              </c:ext>
            </c:extLst>
          </c:dPt>
          <c:dPt>
            <c:idx val="8"/>
            <c:invertIfNegative val="0"/>
            <c:bubble3D val="0"/>
            <c:extLst xmlns:c16r2="http://schemas.microsoft.com/office/drawing/2015/06/chart">
              <c:ext xmlns:c16="http://schemas.microsoft.com/office/drawing/2014/chart" uri="{C3380CC4-5D6E-409C-BE32-E72D297353CC}">
                <c16:uniqueId val="{00000011-10E7-470C-BC3C-370A9EE3E16A}"/>
              </c:ext>
            </c:extLst>
          </c:dPt>
          <c:dPt>
            <c:idx val="9"/>
            <c:invertIfNegative val="0"/>
            <c:bubble3D val="0"/>
            <c:extLst xmlns:c16r2="http://schemas.microsoft.com/office/drawing/2015/06/chart">
              <c:ext xmlns:c16="http://schemas.microsoft.com/office/drawing/2014/chart" uri="{C3380CC4-5D6E-409C-BE32-E72D297353CC}">
                <c16:uniqueId val="{00000013-10E7-470C-BC3C-370A9EE3E16A}"/>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7"/>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0.33500000000000002</c:v>
                </c:pt>
                <c:pt idx="1">
                  <c:v>0.34899999999999998</c:v>
                </c:pt>
                <c:pt idx="2">
                  <c:v>0.47599999999999998</c:v>
                </c:pt>
                <c:pt idx="3">
                  <c:v>0.45500000000000002</c:v>
                </c:pt>
                <c:pt idx="4">
                  <c:v>0.46300000000000002</c:v>
                </c:pt>
                <c:pt idx="5">
                  <c:v>0.436</c:v>
                </c:pt>
                <c:pt idx="6">
                  <c:v>0.40899999999999997</c:v>
                </c:pt>
                <c:pt idx="7">
                  <c:v>0.38600000000000001</c:v>
                </c:pt>
              </c:numCache>
            </c:numRef>
          </c:val>
          <c:extLst xmlns:c16r2="http://schemas.microsoft.com/office/drawing/2015/06/chart">
            <c:ext xmlns:c16="http://schemas.microsoft.com/office/drawing/2014/chart" uri="{C3380CC4-5D6E-409C-BE32-E72D297353CC}">
              <c16:uniqueId val="{00000014-10E7-470C-BC3C-370A9EE3E16A}"/>
            </c:ext>
          </c:extLst>
        </c:ser>
        <c:ser>
          <c:idx val="1"/>
          <c:order val="1"/>
          <c:tx>
            <c:strRef>
              <c:f>Sheet1!$D$1</c:f>
              <c:strCache>
                <c:ptCount val="1"/>
                <c:pt idx="0">
                  <c:v>Very Important</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6-10E7-470C-BC3C-370A9EE3E16A}"/>
              </c:ext>
            </c:extLst>
          </c:dPt>
          <c:dPt>
            <c:idx val="1"/>
            <c:invertIfNegative val="0"/>
            <c:bubble3D val="0"/>
            <c:extLst xmlns:c16r2="http://schemas.microsoft.com/office/drawing/2015/06/chart">
              <c:ext xmlns:c16="http://schemas.microsoft.com/office/drawing/2014/chart" uri="{C3380CC4-5D6E-409C-BE32-E72D297353CC}">
                <c16:uniqueId val="{00000018-10E7-470C-BC3C-370A9EE3E16A}"/>
              </c:ext>
            </c:extLst>
          </c:dPt>
          <c:dPt>
            <c:idx val="2"/>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A-10E7-470C-BC3C-370A9EE3E16A}"/>
              </c:ext>
            </c:extLst>
          </c:dPt>
          <c:dPt>
            <c:idx val="3"/>
            <c:invertIfNegative val="0"/>
            <c:bubble3D val="0"/>
            <c:extLst xmlns:c16r2="http://schemas.microsoft.com/office/drawing/2015/06/chart">
              <c:ext xmlns:c16="http://schemas.microsoft.com/office/drawing/2014/chart" uri="{C3380CC4-5D6E-409C-BE32-E72D297353CC}">
                <c16:uniqueId val="{0000001C-10E7-470C-BC3C-370A9EE3E16A}"/>
              </c:ext>
            </c:extLst>
          </c:dPt>
          <c:dPt>
            <c:idx val="4"/>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E-10E7-470C-BC3C-370A9EE3E16A}"/>
              </c:ext>
            </c:extLst>
          </c:dPt>
          <c:dPt>
            <c:idx val="5"/>
            <c:invertIfNegative val="0"/>
            <c:bubble3D val="0"/>
            <c:extLst xmlns:c16r2="http://schemas.microsoft.com/office/drawing/2015/06/chart">
              <c:ext xmlns:c16="http://schemas.microsoft.com/office/drawing/2014/chart" uri="{C3380CC4-5D6E-409C-BE32-E72D297353CC}">
                <c16:uniqueId val="{00000020-10E7-470C-BC3C-370A9EE3E16A}"/>
              </c:ext>
            </c:extLst>
          </c:dPt>
          <c:dPt>
            <c:idx val="6"/>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22-10E7-470C-BC3C-370A9EE3E16A}"/>
              </c:ext>
            </c:extLst>
          </c:dPt>
          <c:dPt>
            <c:idx val="7"/>
            <c:invertIfNegative val="0"/>
            <c:bubble3D val="0"/>
            <c:extLst xmlns:c16r2="http://schemas.microsoft.com/office/drawing/2015/06/chart">
              <c:ext xmlns:c16="http://schemas.microsoft.com/office/drawing/2014/chart" uri="{C3380CC4-5D6E-409C-BE32-E72D297353CC}">
                <c16:uniqueId val="{00000024-10E7-470C-BC3C-370A9EE3E16A}"/>
              </c:ext>
            </c:extLst>
          </c:dPt>
          <c:dPt>
            <c:idx val="8"/>
            <c:invertIfNegative val="0"/>
            <c:bubble3D val="0"/>
            <c:extLst xmlns:c16r2="http://schemas.microsoft.com/office/drawing/2015/06/chart">
              <c:ext xmlns:c16="http://schemas.microsoft.com/office/drawing/2014/chart" uri="{C3380CC4-5D6E-409C-BE32-E72D297353CC}">
                <c16:uniqueId val="{00000026-10E7-470C-BC3C-370A9EE3E16A}"/>
              </c:ext>
            </c:extLst>
          </c:dPt>
          <c:dPt>
            <c:idx val="9"/>
            <c:invertIfNegative val="0"/>
            <c:bubble3D val="0"/>
            <c:extLst xmlns:c16r2="http://schemas.microsoft.com/office/drawing/2015/06/chart">
              <c:ext xmlns:c16="http://schemas.microsoft.com/office/drawing/2014/chart" uri="{C3380CC4-5D6E-409C-BE32-E72D297353CC}">
                <c16:uniqueId val="{00000028-10E7-470C-BC3C-370A9EE3E16A}"/>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0.63300000000000001</c:v>
                </c:pt>
                <c:pt idx="1">
                  <c:v>0.60199999999999998</c:v>
                </c:pt>
                <c:pt idx="2">
                  <c:v>0.28799999999999998</c:v>
                </c:pt>
                <c:pt idx="3">
                  <c:v>0.30099999999999999</c:v>
                </c:pt>
                <c:pt idx="4">
                  <c:v>0.28699999999999998</c:v>
                </c:pt>
                <c:pt idx="5">
                  <c:v>0.29799999999999999</c:v>
                </c:pt>
                <c:pt idx="6">
                  <c:v>0.48799999999999999</c:v>
                </c:pt>
                <c:pt idx="7">
                  <c:v>0.48499999999999999</c:v>
                </c:pt>
              </c:numCache>
            </c:numRef>
          </c:val>
          <c:extLst xmlns:c16r2="http://schemas.microsoft.com/office/drawing/2015/06/chart">
            <c:ext xmlns:c16="http://schemas.microsoft.com/office/drawing/2014/chart" uri="{C3380CC4-5D6E-409C-BE32-E72D297353CC}">
              <c16:uniqueId val="{00000029-10E7-470C-BC3C-370A9EE3E16A}"/>
            </c:ext>
          </c:extLst>
        </c:ser>
        <c:dLbls>
          <c:showLegendKey val="0"/>
          <c:showVal val="0"/>
          <c:showCatName val="0"/>
          <c:showSerName val="0"/>
          <c:showPercent val="0"/>
          <c:showBubbleSize val="0"/>
        </c:dLbls>
        <c:gapWidth val="74"/>
        <c:overlap val="100"/>
        <c:axId val="41616896"/>
        <c:axId val="43154176"/>
      </c:barChart>
      <c:catAx>
        <c:axId val="41616896"/>
        <c:scaling>
          <c:orientation val="minMax"/>
        </c:scaling>
        <c:delete val="0"/>
        <c:axPos val="b"/>
        <c:majorGridlines/>
        <c:numFmt formatCode="General" sourceLinked="0"/>
        <c:majorTickMark val="none"/>
        <c:minorTickMark val="none"/>
        <c:tickLblPos val="none"/>
        <c:spPr>
          <a:ln>
            <a:solidFill>
              <a:schemeClr val="tx2"/>
            </a:solidFill>
          </a:ln>
        </c:spPr>
        <c:crossAx val="43154176"/>
        <c:crosses val="autoZero"/>
        <c:auto val="1"/>
        <c:lblAlgn val="ctr"/>
        <c:lblOffset val="100"/>
        <c:tickLblSkip val="2"/>
        <c:tickMarkSkip val="2"/>
        <c:noMultiLvlLbl val="0"/>
      </c:catAx>
      <c:valAx>
        <c:axId val="43154176"/>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161689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E289-4558-960E-FA66C91B527F}"/>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E289-4558-960E-FA66C91B527F}"/>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E289-4558-960E-FA66C91B527F}"/>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E289-4558-960E-FA66C91B527F}"/>
              </c:ext>
            </c:extLst>
          </c:dPt>
          <c:dPt>
            <c:idx val="4"/>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9-E289-4558-960E-FA66C91B527F}"/>
              </c:ext>
            </c:extLst>
          </c:dPt>
          <c:dPt>
            <c:idx val="5"/>
            <c:invertIfNegative val="0"/>
            <c:bubble3D val="0"/>
            <c:spPr>
              <a:solidFill>
                <a:schemeClr val="bg1">
                  <a:lumMod val="50000"/>
                  <a:lumOff val="5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B-E289-4558-960E-FA66C91B527F}"/>
              </c:ext>
            </c:extLst>
          </c:dPt>
          <c:dPt>
            <c:idx val="6"/>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D-E289-4558-960E-FA66C91B527F}"/>
              </c:ext>
            </c:extLst>
          </c:dPt>
          <c:dPt>
            <c:idx val="7"/>
            <c:invertIfNegative val="0"/>
            <c:bubble3D val="0"/>
            <c:spPr>
              <a:solidFill>
                <a:schemeClr val="bg1">
                  <a:lumMod val="50000"/>
                  <a:lumOff val="5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F-E289-4558-960E-FA66C91B527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0.30399999999999999</c:v>
                </c:pt>
                <c:pt idx="1">
                  <c:v>0.28799999999999998</c:v>
                </c:pt>
                <c:pt idx="2">
                  <c:v>0.35899999999999999</c:v>
                </c:pt>
                <c:pt idx="3">
                  <c:v>0.33900000000000002</c:v>
                </c:pt>
                <c:pt idx="4">
                  <c:v>0.219</c:v>
                </c:pt>
                <c:pt idx="5">
                  <c:v>0.19700000000000001</c:v>
                </c:pt>
                <c:pt idx="6">
                  <c:v>0.16900000000000001</c:v>
                </c:pt>
                <c:pt idx="7">
                  <c:v>0.161</c:v>
                </c:pt>
              </c:numCache>
            </c:numRef>
          </c:val>
          <c:extLst xmlns:c16r2="http://schemas.microsoft.com/office/drawing/2015/06/chart">
            <c:ext xmlns:c16="http://schemas.microsoft.com/office/drawing/2014/chart" uri="{C3380CC4-5D6E-409C-BE32-E72D297353CC}">
              <c16:uniqueId val="{00000010-E289-4558-960E-FA66C91B527F}"/>
            </c:ext>
          </c:extLst>
        </c:ser>
        <c:ser>
          <c:idx val="1"/>
          <c:order val="1"/>
          <c:tx>
            <c:strRef>
              <c:f>Sheet1!$D$1</c:f>
              <c:strCache>
                <c:ptCount val="1"/>
                <c:pt idx="0">
                  <c:v>Very Important</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2-E289-4558-960E-FA66C91B527F}"/>
              </c:ext>
            </c:extLst>
          </c:dPt>
          <c:dPt>
            <c:idx val="1"/>
            <c:invertIfNegative val="0"/>
            <c:bubble3D val="0"/>
            <c:extLst xmlns:c16r2="http://schemas.microsoft.com/office/drawing/2015/06/chart">
              <c:ext xmlns:c16="http://schemas.microsoft.com/office/drawing/2014/chart" uri="{C3380CC4-5D6E-409C-BE32-E72D297353CC}">
                <c16:uniqueId val="{00000014-E289-4558-960E-FA66C91B527F}"/>
              </c:ext>
            </c:extLst>
          </c:dPt>
          <c:dPt>
            <c:idx val="2"/>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6-E289-4558-960E-FA66C91B527F}"/>
              </c:ext>
            </c:extLst>
          </c:dPt>
          <c:dPt>
            <c:idx val="3"/>
            <c:invertIfNegative val="0"/>
            <c:bubble3D val="0"/>
            <c:extLst xmlns:c16r2="http://schemas.microsoft.com/office/drawing/2015/06/chart">
              <c:ext xmlns:c16="http://schemas.microsoft.com/office/drawing/2014/chart" uri="{C3380CC4-5D6E-409C-BE32-E72D297353CC}">
                <c16:uniqueId val="{00000018-E289-4558-960E-FA66C91B527F}"/>
              </c:ext>
            </c:extLst>
          </c:dPt>
          <c:dPt>
            <c:idx val="4"/>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A-E289-4558-960E-FA66C91B527F}"/>
              </c:ext>
            </c:extLst>
          </c:dPt>
          <c:dPt>
            <c:idx val="5"/>
            <c:invertIfNegative val="0"/>
            <c:bubble3D val="0"/>
            <c:extLst xmlns:c16r2="http://schemas.microsoft.com/office/drawing/2015/06/chart">
              <c:ext xmlns:c16="http://schemas.microsoft.com/office/drawing/2014/chart" uri="{C3380CC4-5D6E-409C-BE32-E72D297353CC}">
                <c16:uniqueId val="{0000001C-E289-4558-960E-FA66C91B527F}"/>
              </c:ext>
            </c:extLst>
          </c:dPt>
          <c:dPt>
            <c:idx val="6"/>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E-E289-4558-960E-FA66C91B527F}"/>
              </c:ext>
            </c:extLst>
          </c:dPt>
          <c:dPt>
            <c:idx val="7"/>
            <c:invertIfNegative val="0"/>
            <c:bubble3D val="0"/>
            <c:extLst xmlns:c16r2="http://schemas.microsoft.com/office/drawing/2015/06/chart">
              <c:ext xmlns:c16="http://schemas.microsoft.com/office/drawing/2014/chart" uri="{C3380CC4-5D6E-409C-BE32-E72D297353CC}">
                <c16:uniqueId val="{00000020-E289-4558-960E-FA66C91B527F}"/>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0.52100000000000002</c:v>
                </c:pt>
                <c:pt idx="1">
                  <c:v>0.51</c:v>
                </c:pt>
                <c:pt idx="2">
                  <c:v>0.53200000000000003</c:v>
                </c:pt>
                <c:pt idx="3">
                  <c:v>0.53800000000000003</c:v>
                </c:pt>
                <c:pt idx="4">
                  <c:v>9.2999999999999999E-2</c:v>
                </c:pt>
                <c:pt idx="5">
                  <c:v>0.113</c:v>
                </c:pt>
                <c:pt idx="6">
                  <c:v>0.11799999999999999</c:v>
                </c:pt>
                <c:pt idx="7">
                  <c:v>0.154</c:v>
                </c:pt>
              </c:numCache>
            </c:numRef>
          </c:val>
          <c:extLst xmlns:c16r2="http://schemas.microsoft.com/office/drawing/2015/06/chart">
            <c:ext xmlns:c16="http://schemas.microsoft.com/office/drawing/2014/chart" uri="{C3380CC4-5D6E-409C-BE32-E72D297353CC}">
              <c16:uniqueId val="{00000021-E289-4558-960E-FA66C91B527F}"/>
            </c:ext>
          </c:extLst>
        </c:ser>
        <c:dLbls>
          <c:showLegendKey val="0"/>
          <c:showVal val="0"/>
          <c:showCatName val="0"/>
          <c:showSerName val="0"/>
          <c:showPercent val="0"/>
          <c:showBubbleSize val="0"/>
        </c:dLbls>
        <c:gapWidth val="74"/>
        <c:overlap val="100"/>
        <c:axId val="41725440"/>
        <c:axId val="43517056"/>
      </c:barChart>
      <c:catAx>
        <c:axId val="41725440"/>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43517056"/>
        <c:crosses val="autoZero"/>
        <c:auto val="1"/>
        <c:lblAlgn val="ctr"/>
        <c:lblOffset val="100"/>
        <c:tickLblSkip val="2"/>
        <c:tickMarkSkip val="2"/>
        <c:noMultiLvlLbl val="0"/>
      </c:catAx>
      <c:valAx>
        <c:axId val="43517056"/>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172544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94D8-47F8-BC60-19FF92F11596}"/>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94D8-47F8-BC60-19FF92F11596}"/>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94D8-47F8-BC60-19FF92F11596}"/>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94D8-47F8-BC60-19FF92F11596}"/>
              </c:ext>
            </c:extLst>
          </c:dPt>
          <c:dPt>
            <c:idx val="4"/>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9-94D8-47F8-BC60-19FF92F11596}"/>
              </c:ext>
            </c:extLst>
          </c:dPt>
          <c:dPt>
            <c:idx val="5"/>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B-94D8-47F8-BC60-19FF92F11596}"/>
              </c:ext>
            </c:extLst>
          </c:dPt>
          <c:dPt>
            <c:idx val="6"/>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D-94D8-47F8-BC60-19FF92F11596}"/>
              </c:ext>
            </c:extLst>
          </c:dPt>
          <c:dPt>
            <c:idx val="7"/>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F-94D8-47F8-BC60-19FF92F11596}"/>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0.43</c:v>
                </c:pt>
                <c:pt idx="1">
                  <c:v>0.41399999999999998</c:v>
                </c:pt>
                <c:pt idx="2">
                  <c:v>0.35599999999999998</c:v>
                </c:pt>
                <c:pt idx="3">
                  <c:v>0.35</c:v>
                </c:pt>
                <c:pt idx="4">
                  <c:v>0.27100000000000002</c:v>
                </c:pt>
                <c:pt idx="5">
                  <c:v>0.32900000000000001</c:v>
                </c:pt>
                <c:pt idx="6">
                  <c:v>0.379</c:v>
                </c:pt>
                <c:pt idx="7">
                  <c:v>0.372</c:v>
                </c:pt>
              </c:numCache>
            </c:numRef>
          </c:val>
          <c:extLst xmlns:c16r2="http://schemas.microsoft.com/office/drawing/2015/06/chart">
            <c:ext xmlns:c16="http://schemas.microsoft.com/office/drawing/2014/chart" uri="{C3380CC4-5D6E-409C-BE32-E72D297353CC}">
              <c16:uniqueId val="{00000010-94D8-47F8-BC60-19FF92F11596}"/>
            </c:ext>
          </c:extLst>
        </c:ser>
        <c:ser>
          <c:idx val="1"/>
          <c:order val="1"/>
          <c:tx>
            <c:strRef>
              <c:f>Sheet1!$D$1</c:f>
              <c:strCache>
                <c:ptCount val="1"/>
                <c:pt idx="0">
                  <c:v>Very Important</c:v>
                </c:pt>
              </c:strCache>
            </c:strRef>
          </c:tx>
          <c:spPr>
            <a:solidFill>
              <a:schemeClr val="accent1"/>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12-94D8-47F8-BC60-19FF92F11596}"/>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94D8-47F8-BC60-19FF92F11596}"/>
              </c:ext>
            </c:extLst>
          </c:dPt>
          <c:dPt>
            <c:idx val="2"/>
            <c:invertIfNegative val="0"/>
            <c:bubble3D val="0"/>
            <c:extLst xmlns:c16r2="http://schemas.microsoft.com/office/drawing/2015/06/chart">
              <c:ext xmlns:c16="http://schemas.microsoft.com/office/drawing/2014/chart" uri="{C3380CC4-5D6E-409C-BE32-E72D297353CC}">
                <c16:uniqueId val="{00000016-94D8-47F8-BC60-19FF92F11596}"/>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8-94D8-47F8-BC60-19FF92F11596}"/>
              </c:ext>
            </c:extLst>
          </c:dPt>
          <c:dPt>
            <c:idx val="4"/>
            <c:invertIfNegative val="0"/>
            <c:bubble3D val="0"/>
            <c:extLst xmlns:c16r2="http://schemas.microsoft.com/office/drawing/2015/06/chart">
              <c:ext xmlns:c16="http://schemas.microsoft.com/office/drawing/2014/chart" uri="{C3380CC4-5D6E-409C-BE32-E72D297353CC}">
                <c16:uniqueId val="{0000001A-94D8-47F8-BC60-19FF92F11596}"/>
              </c:ext>
            </c:extLst>
          </c:dPt>
          <c:dPt>
            <c:idx val="5"/>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C-94D8-47F8-BC60-19FF92F11596}"/>
              </c:ext>
            </c:extLst>
          </c:dPt>
          <c:dPt>
            <c:idx val="6"/>
            <c:invertIfNegative val="0"/>
            <c:bubble3D val="0"/>
            <c:extLst xmlns:c16r2="http://schemas.microsoft.com/office/drawing/2015/06/chart">
              <c:ext xmlns:c16="http://schemas.microsoft.com/office/drawing/2014/chart" uri="{C3380CC4-5D6E-409C-BE32-E72D297353CC}">
                <c16:uniqueId val="{0000001E-94D8-47F8-BC60-19FF92F11596}"/>
              </c:ext>
            </c:extLst>
          </c:dPt>
          <c:dPt>
            <c:idx val="7"/>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20-94D8-47F8-BC60-19FF92F11596}"/>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0.17499999999999999</c:v>
                </c:pt>
                <c:pt idx="1">
                  <c:v>0.161</c:v>
                </c:pt>
                <c:pt idx="2">
                  <c:v>0.38200000000000001</c:v>
                </c:pt>
                <c:pt idx="3">
                  <c:v>0.316</c:v>
                </c:pt>
                <c:pt idx="4">
                  <c:v>6.8000000000000005E-2</c:v>
                </c:pt>
                <c:pt idx="5">
                  <c:v>0.112</c:v>
                </c:pt>
                <c:pt idx="6">
                  <c:v>0.376</c:v>
                </c:pt>
                <c:pt idx="7">
                  <c:v>0.38200000000000001</c:v>
                </c:pt>
              </c:numCache>
            </c:numRef>
          </c:val>
          <c:extLst xmlns:c16r2="http://schemas.microsoft.com/office/drawing/2015/06/chart">
            <c:ext xmlns:c16="http://schemas.microsoft.com/office/drawing/2014/chart" uri="{C3380CC4-5D6E-409C-BE32-E72D297353CC}">
              <c16:uniqueId val="{00000021-94D8-47F8-BC60-19FF92F11596}"/>
            </c:ext>
          </c:extLst>
        </c:ser>
        <c:dLbls>
          <c:showLegendKey val="0"/>
          <c:showVal val="0"/>
          <c:showCatName val="0"/>
          <c:showSerName val="0"/>
          <c:showPercent val="0"/>
          <c:showBubbleSize val="0"/>
        </c:dLbls>
        <c:gapWidth val="74"/>
        <c:overlap val="100"/>
        <c:axId val="42137088"/>
        <c:axId val="43519360"/>
      </c:barChart>
      <c:catAx>
        <c:axId val="42137088"/>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43519360"/>
        <c:crosses val="autoZero"/>
        <c:auto val="1"/>
        <c:lblAlgn val="ctr"/>
        <c:lblOffset val="100"/>
        <c:tickLblSkip val="2"/>
        <c:tickMarkSkip val="2"/>
        <c:noMultiLvlLbl val="0"/>
      </c:catAx>
      <c:valAx>
        <c:axId val="4351936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213708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Comparison Group</c:v>
                </c:pt>
              </c:strCache>
            </c:strRef>
          </c:tx>
          <c:spPr>
            <a:solidFill>
              <a:schemeClr val="bg2"/>
            </a:solidFill>
            <a:ln w="3175">
              <a:solidFill>
                <a:srgbClr val="7680AC">
                  <a:alpha val="49804"/>
                </a:srgbClr>
              </a:solidFill>
            </a:ln>
          </c:spPr>
          <c:invertIfNegative val="0"/>
          <c:dPt>
            <c:idx val="1"/>
            <c:invertIfNegative val="0"/>
            <c:bubble3D val="0"/>
            <c:spPr>
              <a:solidFill>
                <a:schemeClr val="bg2"/>
              </a:solidFill>
              <a:ln w="3175">
                <a:solidFill>
                  <a:schemeClr val="bg2"/>
                </a:solidFill>
              </a:ln>
            </c:spPr>
            <c:extLst xmlns:c16r2="http://schemas.microsoft.com/office/drawing/2015/06/chart">
              <c:ext xmlns:c16="http://schemas.microsoft.com/office/drawing/2014/chart" uri="{C3380CC4-5D6E-409C-BE32-E72D297353CC}">
                <c16:uniqueId val="{00000001-0DF9-484E-AE04-AB3269E2D0C6}"/>
              </c:ext>
            </c:extLst>
          </c:dPt>
          <c:dLbls>
            <c:spPr>
              <a:noFill/>
              <a:ln>
                <a:noFill/>
              </a:ln>
              <a:effectLst/>
            </c:spPr>
            <c:txPr>
              <a:bodyPr/>
              <a:lstStyle/>
              <a:p>
                <a:pPr>
                  <a:defRPr sz="1100">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Sheet1!$C$2:$C$5</c:f>
              <c:numCache>
                <c:formatCode>0.0%</c:formatCode>
                <c:ptCount val="4"/>
                <c:pt idx="0">
                  <c:v>0.495</c:v>
                </c:pt>
                <c:pt idx="1">
                  <c:v>0.72199999999999998</c:v>
                </c:pt>
                <c:pt idx="2">
                  <c:v>0.63200000000000001</c:v>
                </c:pt>
                <c:pt idx="3">
                  <c:v>0.65500000000000003</c:v>
                </c:pt>
              </c:numCache>
            </c:numRef>
          </c:val>
          <c:extLst xmlns:c16r2="http://schemas.microsoft.com/office/drawing/2015/06/chart">
            <c:ext xmlns:c16="http://schemas.microsoft.com/office/drawing/2014/chart" uri="{C3380CC4-5D6E-409C-BE32-E72D297353CC}">
              <c16:uniqueId val="{00000000-264B-47C7-B80F-429011201A39}"/>
            </c:ext>
          </c:extLst>
        </c:ser>
        <c:ser>
          <c:idx val="2"/>
          <c:order val="1"/>
          <c:tx>
            <c:strRef>
              <c:f>Sheet1!$B$1</c:f>
              <c:strCache>
                <c:ptCount val="1"/>
                <c:pt idx="0">
                  <c:v>Your Institution</c:v>
                </c:pt>
              </c:strCache>
            </c:strRef>
          </c:tx>
          <c:spPr>
            <a:solidFill>
              <a:schemeClr val="accent1"/>
            </a:solidFill>
            <a:ln w="9525">
              <a:solidFill>
                <a:schemeClr val="bg2"/>
              </a:solidFill>
            </a:ln>
          </c:spPr>
          <c:invertIfNegative val="0"/>
          <c:dPt>
            <c:idx val="3"/>
            <c:invertIfNegative val="0"/>
            <c:bubble3D val="0"/>
            <c:extLst xmlns:c16r2="http://schemas.microsoft.com/office/drawing/2015/06/chart">
              <c:ext xmlns:c16="http://schemas.microsoft.com/office/drawing/2014/chart" uri="{C3380CC4-5D6E-409C-BE32-E72D297353CC}">
                <c16:uniqueId val="{00000000-032A-40B3-9BA1-D6D3B0DB2CAA}"/>
              </c:ext>
            </c:extLst>
          </c:dPt>
          <c:dLbls>
            <c:spPr>
              <a:noFill/>
              <a:ln>
                <a:noFill/>
              </a:ln>
              <a:effectLst/>
            </c:spPr>
            <c:txPr>
              <a:bodyPr/>
              <a:lstStyle/>
              <a:p>
                <a:pPr>
                  <a:defRPr sz="1100">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Sheet1!$B$2:$B$5</c:f>
              <c:numCache>
                <c:formatCode>0.0%</c:formatCode>
                <c:ptCount val="4"/>
                <c:pt idx="0">
                  <c:v>0.48</c:v>
                </c:pt>
                <c:pt idx="1">
                  <c:v>0.73499999999999999</c:v>
                </c:pt>
                <c:pt idx="2">
                  <c:v>0.65600000000000003</c:v>
                </c:pt>
                <c:pt idx="3">
                  <c:v>0.68</c:v>
                </c:pt>
              </c:numCache>
            </c:numRef>
          </c:val>
          <c:extLst xmlns:c16r2="http://schemas.microsoft.com/office/drawing/2015/06/chart">
            <c:ext xmlns:c16="http://schemas.microsoft.com/office/drawing/2014/chart" uri="{C3380CC4-5D6E-409C-BE32-E72D297353CC}">
              <c16:uniqueId val="{00000001-264B-47C7-B80F-429011201A39}"/>
            </c:ext>
          </c:extLst>
        </c:ser>
        <c:dLbls>
          <c:showLegendKey val="0"/>
          <c:showVal val="0"/>
          <c:showCatName val="0"/>
          <c:showSerName val="0"/>
          <c:showPercent val="0"/>
          <c:showBubbleSize val="0"/>
        </c:dLbls>
        <c:gapWidth val="75"/>
        <c:overlap val="-25"/>
        <c:axId val="42481152"/>
        <c:axId val="43523392"/>
      </c:barChart>
      <c:catAx>
        <c:axId val="42481152"/>
        <c:scaling>
          <c:orientation val="minMax"/>
        </c:scaling>
        <c:delete val="0"/>
        <c:axPos val="l"/>
        <c:majorGridlines>
          <c:spPr>
            <a:ln>
              <a:solidFill>
                <a:schemeClr val="tx2"/>
              </a:solidFill>
            </a:ln>
          </c:spPr>
        </c:majorGridlines>
        <c:numFmt formatCode="General" sourceLinked="1"/>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3523392"/>
        <c:crosses val="autoZero"/>
        <c:auto val="1"/>
        <c:lblAlgn val="ctr"/>
        <c:lblOffset val="100"/>
        <c:tickLblSkip val="1"/>
        <c:tickMarkSkip val="1"/>
        <c:noMultiLvlLbl val="0"/>
      </c:catAx>
      <c:valAx>
        <c:axId val="43523392"/>
        <c:scaling>
          <c:orientation val="minMax"/>
          <c:max val="1"/>
          <c:min val="0"/>
        </c:scaling>
        <c:delete val="0"/>
        <c:axPos val="b"/>
        <c:numFmt formatCode="0%" sourceLinked="0"/>
        <c:majorTickMark val="none"/>
        <c:minorTickMark val="none"/>
        <c:tickLblPos val="nextTo"/>
        <c:spPr>
          <a:ln w="9525">
            <a:solidFill>
              <a:schemeClr val="tx2"/>
            </a:solidFill>
          </a:ln>
        </c:spPr>
        <c:txPr>
          <a:bodyPr rot="0" vert="horz"/>
          <a:lstStyle/>
          <a:p>
            <a:pPr>
              <a:defRPr sz="1400" b="1" baseline="0">
                <a:solidFill>
                  <a:srgbClr val="202945"/>
                </a:solidFill>
              </a:defRPr>
            </a:pPr>
            <a:endParaRPr lang="en-US"/>
          </a:p>
        </c:txPr>
        <c:crossAx val="42481152"/>
        <c:crosses val="autoZero"/>
        <c:crossBetween val="between"/>
        <c:majorUnit val="0.1"/>
        <c:minorUnit val="0.04"/>
      </c:valAx>
      <c:spPr>
        <a:noFill/>
        <a:ln w="24366">
          <a:noFill/>
        </a:ln>
      </c:spPr>
    </c:plotArea>
    <c:legend>
      <c:legendPos val="b"/>
      <c:layout/>
      <c:overlay val="0"/>
      <c:txPr>
        <a:bodyPr/>
        <a:lstStyle/>
        <a:p>
          <a:pPr>
            <a:defRPr sz="1200" b="0" baseline="0">
              <a:solidFill>
                <a:srgbClr val="202945"/>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alpha val="50000"/>
                </a:srgbClr>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Sheet1!$B$2:$B$6</c:f>
              <c:numCache>
                <c:formatCode>0.00%</c:formatCode>
                <c:ptCount val="5"/>
                <c:pt idx="0">
                  <c:v>8.9999999999999993E-3</c:v>
                </c:pt>
                <c:pt idx="1">
                  <c:v>0.125</c:v>
                </c:pt>
                <c:pt idx="2">
                  <c:v>0.27500000000000002</c:v>
                </c:pt>
                <c:pt idx="3">
                  <c:v>0.34399999999999997</c:v>
                </c:pt>
                <c:pt idx="4">
                  <c:v>0.628</c:v>
                </c:pt>
              </c:numCache>
            </c:numRef>
          </c:val>
          <c:extLst xmlns:c16r2="http://schemas.microsoft.com/office/drawing/2015/06/chart">
            <c:ext xmlns:c16="http://schemas.microsoft.com/office/drawing/2014/chart" uri="{C3380CC4-5D6E-409C-BE32-E72D297353CC}">
              <c16:uniqueId val="{00000000-207A-418D-9431-E072C429FD67}"/>
            </c:ext>
          </c:extLst>
        </c:ser>
        <c:ser>
          <c:idx val="1"/>
          <c:order val="1"/>
          <c:tx>
            <c:strRef>
              <c:f>Sheet1!$C$1</c:f>
              <c:strCache>
                <c:ptCount val="1"/>
                <c:pt idx="0">
                  <c:v>Comparison Group</c:v>
                </c:pt>
              </c:strCache>
            </c:strRef>
          </c:tx>
          <c:spPr>
            <a:solidFill>
              <a:schemeClr val="bg2"/>
            </a:solidFill>
            <a:ln w="3175">
              <a:solidFill>
                <a:srgbClr val="7680AC">
                  <a:alpha val="49804"/>
                </a:srgbClr>
              </a:solidFill>
            </a:ln>
          </c:spPr>
          <c:invertIfNegative val="0"/>
          <c:dLbls>
            <c:numFmt formatCode="0.0%" sourceLinked="0"/>
            <c:spPr>
              <a:noFill/>
              <a:ln>
                <a:noFill/>
              </a:ln>
              <a:effectLst/>
            </c:spPr>
            <c:txPr>
              <a:bodyPr/>
              <a:lstStyle/>
              <a:p>
                <a:pPr>
                  <a:defRPr sz="12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Sheet1!$C$2:$C$6</c:f>
              <c:numCache>
                <c:formatCode>0.00%</c:formatCode>
                <c:ptCount val="5"/>
                <c:pt idx="0">
                  <c:v>1.7000000000000001E-2</c:v>
                </c:pt>
                <c:pt idx="1">
                  <c:v>0.20699999999999999</c:v>
                </c:pt>
                <c:pt idx="2">
                  <c:v>0.375</c:v>
                </c:pt>
                <c:pt idx="3">
                  <c:v>0.38300000000000001</c:v>
                </c:pt>
                <c:pt idx="4">
                  <c:v>0.52500000000000002</c:v>
                </c:pt>
              </c:numCache>
            </c:numRef>
          </c:val>
          <c:extLst xmlns:c16r2="http://schemas.microsoft.com/office/drawing/2015/06/chart">
            <c:ext xmlns:c16="http://schemas.microsoft.com/office/drawing/2014/chart" uri="{C3380CC4-5D6E-409C-BE32-E72D297353CC}">
              <c16:uniqueId val="{00000001-207A-418D-9431-E072C429FD67}"/>
            </c:ext>
          </c:extLst>
        </c:ser>
        <c:dLbls>
          <c:showLegendKey val="0"/>
          <c:showVal val="1"/>
          <c:showCatName val="0"/>
          <c:showSerName val="0"/>
          <c:showPercent val="0"/>
          <c:showBubbleSize val="0"/>
        </c:dLbls>
        <c:gapWidth val="75"/>
        <c:overlap val="-25"/>
        <c:axId val="42583552"/>
        <c:axId val="47171840"/>
      </c:barChart>
      <c:catAx>
        <c:axId val="42583552"/>
        <c:scaling>
          <c:orientation val="minMax"/>
        </c:scaling>
        <c:delete val="0"/>
        <c:axPos val="b"/>
        <c:majorGridlines/>
        <c:numFmt formatCode="General" sourceLinked="0"/>
        <c:majorTickMark val="none"/>
        <c:minorTickMark val="none"/>
        <c:tickLblPos val="nextTo"/>
        <c:txPr>
          <a:bodyPr/>
          <a:lstStyle/>
          <a:p>
            <a:pPr>
              <a:defRPr sz="1400" b="0" spc="50" baseline="0">
                <a:solidFill>
                  <a:srgbClr val="202945"/>
                </a:solidFill>
              </a:defRPr>
            </a:pPr>
            <a:endParaRPr lang="en-US"/>
          </a:p>
        </c:txPr>
        <c:crossAx val="47171840"/>
        <c:crosses val="autoZero"/>
        <c:auto val="1"/>
        <c:lblAlgn val="ctr"/>
        <c:lblOffset val="100"/>
        <c:noMultiLvlLbl val="0"/>
      </c:catAx>
      <c:valAx>
        <c:axId val="47171840"/>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2583552"/>
        <c:crosses val="autoZero"/>
        <c:crossBetween val="between"/>
      </c:valAx>
    </c:plotArea>
    <c:legend>
      <c:legendPos val="b"/>
      <c:layout>
        <c:manualLayout>
          <c:xMode val="edge"/>
          <c:yMode val="edge"/>
          <c:x val="0.172984300127622"/>
          <c:y val="0.942107768245387"/>
          <c:w val="0.35365740740740698"/>
          <c:h val="5.04295849737533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None</c:v>
                </c:pt>
                <c:pt idx="1">
                  <c:v>Some</c:v>
                </c:pt>
                <c:pt idx="2">
                  <c:v>Major</c:v>
                </c:pt>
              </c:strCache>
            </c:strRef>
          </c:cat>
          <c:val>
            <c:numRef>
              <c:f>Sheet1!$B$2:$B$4</c:f>
              <c:numCache>
                <c:formatCode>0.00%</c:formatCode>
                <c:ptCount val="3"/>
                <c:pt idx="0">
                  <c:v>0.34899999999999998</c:v>
                </c:pt>
                <c:pt idx="1">
                  <c:v>0.57399999999999995</c:v>
                </c:pt>
                <c:pt idx="2">
                  <c:v>7.6999999999999999E-2</c:v>
                </c:pt>
              </c:numCache>
            </c:numRef>
          </c:val>
          <c:extLst xmlns:c16r2="http://schemas.microsoft.com/office/drawing/2015/06/chart">
            <c:ext xmlns:c16="http://schemas.microsoft.com/office/drawing/2014/chart" uri="{C3380CC4-5D6E-409C-BE32-E72D297353CC}">
              <c16:uniqueId val="{00000000-8272-4D4B-934F-CA4B3BD0235B}"/>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None</c:v>
                </c:pt>
                <c:pt idx="1">
                  <c:v>Some</c:v>
                </c:pt>
                <c:pt idx="2">
                  <c:v>Major</c:v>
                </c:pt>
              </c:strCache>
            </c:strRef>
          </c:cat>
          <c:val>
            <c:numRef>
              <c:f>Sheet1!$C$2:$C$4</c:f>
              <c:numCache>
                <c:formatCode>0.00%</c:formatCode>
                <c:ptCount val="3"/>
                <c:pt idx="0">
                  <c:v>0.246</c:v>
                </c:pt>
                <c:pt idx="1">
                  <c:v>0.58199999999999996</c:v>
                </c:pt>
                <c:pt idx="2">
                  <c:v>0.17199999999999999</c:v>
                </c:pt>
              </c:numCache>
            </c:numRef>
          </c:val>
          <c:extLst xmlns:c16r2="http://schemas.microsoft.com/office/drawing/2015/06/chart">
            <c:ext xmlns:c16="http://schemas.microsoft.com/office/drawing/2014/chart" uri="{C3380CC4-5D6E-409C-BE32-E72D297353CC}">
              <c16:uniqueId val="{00000001-8272-4D4B-934F-CA4B3BD0235B}"/>
            </c:ext>
          </c:extLst>
        </c:ser>
        <c:dLbls>
          <c:showLegendKey val="0"/>
          <c:showVal val="1"/>
          <c:showCatName val="0"/>
          <c:showSerName val="0"/>
          <c:showPercent val="0"/>
          <c:showBubbleSize val="0"/>
        </c:dLbls>
        <c:gapWidth val="75"/>
        <c:overlap val="-25"/>
        <c:axId val="43466752"/>
        <c:axId val="47174144"/>
      </c:barChart>
      <c:catAx>
        <c:axId val="43466752"/>
        <c:scaling>
          <c:orientation val="minMax"/>
        </c:scaling>
        <c:delete val="0"/>
        <c:axPos val="b"/>
        <c:majorGridlines/>
        <c:numFmt formatCode="General" sourceLinked="0"/>
        <c:majorTickMark val="none"/>
        <c:minorTickMark val="none"/>
        <c:tickLblPos val="nextTo"/>
        <c:txPr>
          <a:bodyPr/>
          <a:lstStyle/>
          <a:p>
            <a:pPr>
              <a:defRPr sz="1400" b="1" baseline="0">
                <a:solidFill>
                  <a:srgbClr val="202945"/>
                </a:solidFill>
              </a:defRPr>
            </a:pPr>
            <a:endParaRPr lang="en-US"/>
          </a:p>
        </c:txPr>
        <c:crossAx val="47174144"/>
        <c:crosses val="autoZero"/>
        <c:auto val="1"/>
        <c:lblAlgn val="ctr"/>
        <c:lblOffset val="100"/>
        <c:noMultiLvlLbl val="0"/>
      </c:catAx>
      <c:valAx>
        <c:axId val="47174144"/>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3466752"/>
        <c:crosses val="autoZero"/>
        <c:crossBetween val="between"/>
      </c:valAx>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4940580344123701"/>
          <c:y val="0.93654958169291302"/>
          <c:w val="0.35365740740740698"/>
          <c:h val="5.04295849737533E-2"/>
        </c:manualLayout>
      </c:layout>
      <c:overlay val="0"/>
      <c:txPr>
        <a:bodyPr/>
        <a:lstStyle/>
        <a:p>
          <a:pPr>
            <a:defRPr sz="12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516404199475105E-2"/>
          <c:y val="1.8486007910983E-2"/>
          <c:w val="0.91581692913385804"/>
          <c:h val="0.85507837048538005"/>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Pre-Calculus/Trigonometry</c:v>
                </c:pt>
                <c:pt idx="1">
                  <c:v>Probability &amp; Statistics</c:v>
                </c:pt>
                <c:pt idx="2">
                  <c:v>Calculus</c:v>
                </c:pt>
                <c:pt idx="3">
                  <c:v>AP Probability &amp; Statistics</c:v>
                </c:pt>
                <c:pt idx="4">
                  <c:v>AP Calculus</c:v>
                </c:pt>
                <c:pt idx="5">
                  <c:v>AP Computer Science A</c:v>
                </c:pt>
              </c:strCache>
            </c:strRef>
          </c:cat>
          <c:val>
            <c:numRef>
              <c:f>Sheet1!$B$2:$B$7</c:f>
              <c:numCache>
                <c:formatCode>0.00%</c:formatCode>
                <c:ptCount val="6"/>
                <c:pt idx="0">
                  <c:v>0.80200000000000005</c:v>
                </c:pt>
                <c:pt idx="1">
                  <c:v>0.28299999999999997</c:v>
                </c:pt>
                <c:pt idx="2">
                  <c:v>0.251</c:v>
                </c:pt>
                <c:pt idx="3">
                  <c:v>0.15</c:v>
                </c:pt>
                <c:pt idx="4">
                  <c:v>0.28100000000000003</c:v>
                </c:pt>
                <c:pt idx="5">
                  <c:v>3.5999999999999997E-2</c:v>
                </c:pt>
              </c:numCache>
            </c:numRef>
          </c:val>
          <c:extLst xmlns:c16r2="http://schemas.microsoft.com/office/drawing/2015/06/chart">
            <c:ext xmlns:c16="http://schemas.microsoft.com/office/drawing/2014/chart" uri="{C3380CC4-5D6E-409C-BE32-E72D297353CC}">
              <c16:uniqueId val="{00000000-E081-4AF9-AC4E-E98BB8D7E1CA}"/>
            </c:ext>
          </c:extLst>
        </c:ser>
        <c:ser>
          <c:idx val="1"/>
          <c:order val="1"/>
          <c:tx>
            <c:strRef>
              <c:f>Sheet1!$C$1</c:f>
              <c:strCache>
                <c:ptCount val="1"/>
                <c:pt idx="0">
                  <c:v>Comparison Group</c:v>
                </c:pt>
              </c:strCache>
            </c:strRef>
          </c:tx>
          <c:spPr>
            <a:solidFill>
              <a:schemeClr val="bg2"/>
            </a:solidFill>
            <a:ln w="3175">
              <a:solidFill>
                <a:schemeClr val="bg2"/>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Pre-Calculus/Trigonometry</c:v>
                </c:pt>
                <c:pt idx="1">
                  <c:v>Probability &amp; Statistics</c:v>
                </c:pt>
                <c:pt idx="2">
                  <c:v>Calculus</c:v>
                </c:pt>
                <c:pt idx="3">
                  <c:v>AP Probability &amp; Statistics</c:v>
                </c:pt>
                <c:pt idx="4">
                  <c:v>AP Calculus</c:v>
                </c:pt>
                <c:pt idx="5">
                  <c:v>AP Computer Science A</c:v>
                </c:pt>
              </c:strCache>
            </c:strRef>
          </c:cat>
          <c:val>
            <c:numRef>
              <c:f>Sheet1!$C$2:$C$7</c:f>
              <c:numCache>
                <c:formatCode>0.00%</c:formatCode>
                <c:ptCount val="6"/>
                <c:pt idx="0">
                  <c:v>0.81</c:v>
                </c:pt>
                <c:pt idx="1">
                  <c:v>0.253</c:v>
                </c:pt>
                <c:pt idx="2">
                  <c:v>0.26500000000000001</c:v>
                </c:pt>
                <c:pt idx="3">
                  <c:v>0.154</c:v>
                </c:pt>
                <c:pt idx="4">
                  <c:v>0.28299999999999997</c:v>
                </c:pt>
                <c:pt idx="5">
                  <c:v>3.9E-2</c:v>
                </c:pt>
              </c:numCache>
            </c:numRef>
          </c:val>
          <c:extLst xmlns:c16r2="http://schemas.microsoft.com/office/drawing/2015/06/chart">
            <c:ext xmlns:c16="http://schemas.microsoft.com/office/drawing/2014/chart" uri="{C3380CC4-5D6E-409C-BE32-E72D297353CC}">
              <c16:uniqueId val="{00000001-E081-4AF9-AC4E-E98BB8D7E1CA}"/>
            </c:ext>
          </c:extLst>
        </c:ser>
        <c:dLbls>
          <c:showLegendKey val="0"/>
          <c:showVal val="1"/>
          <c:showCatName val="0"/>
          <c:showSerName val="0"/>
          <c:showPercent val="0"/>
          <c:showBubbleSize val="0"/>
        </c:dLbls>
        <c:gapWidth val="75"/>
        <c:overlap val="-25"/>
        <c:axId val="43795968"/>
        <c:axId val="47177024"/>
      </c:barChart>
      <c:catAx>
        <c:axId val="43795968"/>
        <c:scaling>
          <c:orientation val="minMax"/>
        </c:scaling>
        <c:delete val="0"/>
        <c:axPos val="b"/>
        <c:majorGridlines/>
        <c:numFmt formatCode="General" sourceLinked="0"/>
        <c:majorTickMark val="none"/>
        <c:minorTickMark val="none"/>
        <c:tickLblPos val="nextTo"/>
        <c:spPr>
          <a:ln>
            <a:solidFill>
              <a:schemeClr val="tx2"/>
            </a:solidFill>
          </a:ln>
        </c:spPr>
        <c:txPr>
          <a:bodyPr rot="0" vert="horz"/>
          <a:lstStyle/>
          <a:p>
            <a:pPr>
              <a:defRPr sz="900" baseline="0">
                <a:solidFill>
                  <a:srgbClr val="202945"/>
                </a:solidFill>
              </a:defRPr>
            </a:pPr>
            <a:endParaRPr lang="en-US"/>
          </a:p>
        </c:txPr>
        <c:crossAx val="47177024"/>
        <c:crosses val="autoZero"/>
        <c:auto val="1"/>
        <c:lblAlgn val="ctr"/>
        <c:lblOffset val="100"/>
        <c:noMultiLvlLbl val="0"/>
      </c:catAx>
      <c:valAx>
        <c:axId val="47177024"/>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43795968"/>
        <c:crosses val="autoZero"/>
        <c:crossBetween val="between"/>
      </c:valAx>
    </c:plotArea>
    <c:legend>
      <c:legendPos val="b"/>
      <c:layout>
        <c:manualLayout>
          <c:xMode val="edge"/>
          <c:yMode val="edge"/>
          <c:x val="0.36446522309711299"/>
          <c:y val="0.93939064519920101"/>
          <c:w val="0.31829166666666697"/>
          <c:h val="4.8171543855525502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43977728"/>
        <c:axId val="68472768"/>
      </c:barChart>
      <c:catAx>
        <c:axId val="43977728"/>
        <c:scaling>
          <c:orientation val="minMax"/>
        </c:scaling>
        <c:delete val="0"/>
        <c:axPos val="l"/>
        <c:majorTickMark val="none"/>
        <c:minorTickMark val="none"/>
        <c:tickLblPos val="nextTo"/>
        <c:txPr>
          <a:bodyPr rot="0" vert="horz"/>
          <a:lstStyle/>
          <a:p>
            <a:pPr>
              <a:defRPr/>
            </a:pPr>
            <a:endParaRPr lang="en-US"/>
          </a:p>
        </c:txPr>
        <c:crossAx val="68472768"/>
        <c:crosses val="autoZero"/>
        <c:auto val="1"/>
        <c:lblAlgn val="ctr"/>
        <c:lblOffset val="100"/>
        <c:tickLblSkip val="1"/>
        <c:tickMarkSkip val="1"/>
        <c:noMultiLvlLbl val="0"/>
      </c:catAx>
      <c:valAx>
        <c:axId val="68472768"/>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43977728"/>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01E-2"/>
          <c:y val="0.173645450568679"/>
          <c:w val="0.78738281387750098"/>
          <c:h val="0.48348490813648898"/>
        </c:manualLayout>
      </c:layout>
      <c:pieChart>
        <c:varyColors val="1"/>
        <c:ser>
          <c:idx val="0"/>
          <c:order val="0"/>
          <c:tx>
            <c:strRef>
              <c:f>Sheet1!$B$1</c:f>
              <c:strCache>
                <c:ptCount val="1"/>
                <c:pt idx="0">
                  <c:v>Comparision Institution</c:v>
                </c:pt>
              </c:strCache>
            </c:strRef>
          </c:tx>
          <c:spPr>
            <a:solidFill>
              <a:srgbClr val="E74C39"/>
            </a:solidFill>
            <a:ln w="9525">
              <a:solidFill>
                <a:schemeClr val="bg2"/>
              </a:solidFill>
            </a:ln>
          </c:spPr>
          <c:dPt>
            <c:idx val="0"/>
            <c:bubble3D val="0"/>
            <c:spPr>
              <a:solidFill>
                <a:schemeClr val="bg1">
                  <a:lumMod val="50000"/>
                  <a:lumOff val="50000"/>
                </a:schemeClr>
              </a:solidFill>
              <a:ln w="9525">
                <a:solidFill>
                  <a:schemeClr val="bg2"/>
                </a:solidFill>
              </a:ln>
            </c:spPr>
            <c:extLst xmlns:c16r2="http://schemas.microsoft.com/office/drawing/2015/06/chart">
              <c:ext xmlns:c16="http://schemas.microsoft.com/office/drawing/2014/chart" uri="{C3380CC4-5D6E-409C-BE32-E72D297353CC}">
                <c16:uniqueId val="{00000002-FA2B-4A54-B268-B4DBDC6BE540}"/>
              </c:ext>
            </c:extLst>
          </c:dPt>
          <c:dPt>
            <c:idx val="1"/>
            <c:bubble3D val="0"/>
            <c:spPr>
              <a:solidFill>
                <a:schemeClr val="bg1"/>
              </a:solidFill>
              <a:ln w="9525">
                <a:solidFill>
                  <a:schemeClr val="bg2"/>
                </a:solidFill>
              </a:ln>
            </c:spPr>
            <c:extLst xmlns:c16r2="http://schemas.microsoft.com/office/drawing/2015/06/chart">
              <c:ext xmlns:c16="http://schemas.microsoft.com/office/drawing/2014/chart" uri="{C3380CC4-5D6E-409C-BE32-E72D297353CC}">
                <c16:uniqueId val="{00000001-7748-48EF-9128-301E195C18EE}"/>
              </c:ext>
            </c:extLst>
          </c:dPt>
          <c:dLbls>
            <c:numFmt formatCode="0.0%" sourceLinked="0"/>
            <c:spPr>
              <a:noFill/>
              <a:ln>
                <a:noFill/>
              </a:ln>
              <a:effectLst/>
            </c:spPr>
            <c:txPr>
              <a:bodyPr/>
              <a:lstStyle/>
              <a:p>
                <a:pPr>
                  <a:defRPr sz="1400" b="1">
                    <a:solidFill>
                      <a:schemeClr val="tx1"/>
                    </a:solidFill>
                  </a:defRPr>
                </a:pPr>
                <a:endParaRPr lang="en-US"/>
              </a:p>
            </c:txPr>
            <c:dLblPos val="ctr"/>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0.0%</c:formatCode>
                <c:ptCount val="2"/>
                <c:pt idx="0">
                  <c:v>0.44600000000000001</c:v>
                </c:pt>
                <c:pt idx="1">
                  <c:v>0.55400000000000005</c:v>
                </c:pt>
              </c:numCache>
            </c:numRef>
          </c:val>
          <c:extLst xmlns:c16r2="http://schemas.microsoft.com/office/drawing/2015/06/chart">
            <c:ext xmlns:c16="http://schemas.microsoft.com/office/drawing/2014/chart" uri="{C3380CC4-5D6E-409C-BE32-E72D297353CC}">
              <c16:uniqueId val="{00000002-7748-48EF-9128-301E195C18EE}"/>
            </c:ext>
          </c:extLst>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baseline="0">
                <a:solidFill>
                  <a:srgbClr val="202945"/>
                </a:solidFill>
              </a:defRPr>
            </a:pPr>
            <a:endParaRPr lang="en-US"/>
          </a:p>
        </c:txPr>
      </c:legendEntry>
      <c:legendEntry>
        <c:idx val="1"/>
        <c:txPr>
          <a:bodyPr/>
          <a:lstStyle/>
          <a:p>
            <a:pPr>
              <a:defRPr sz="1400" b="1" baseline="0">
                <a:solidFill>
                  <a:srgbClr val="202945"/>
                </a:solidFill>
              </a:defRPr>
            </a:pPr>
            <a:endParaRPr lang="en-US"/>
          </a:p>
        </c:txPr>
      </c:legendEntry>
      <c:layout>
        <c:manualLayout>
          <c:xMode val="edge"/>
          <c:yMode val="edge"/>
          <c:x val="0.21168204653151401"/>
          <c:y val="0.74688622255551695"/>
          <c:w val="0.45246374746143198"/>
          <c:h val="0.142982752155981"/>
        </c:manualLayout>
      </c:layout>
      <c:overlay val="0"/>
      <c:txPr>
        <a:bodyPr/>
        <a:lstStyle/>
        <a:p>
          <a:pPr>
            <a:defRPr sz="1600" b="1" baseline="0">
              <a:solidFill>
                <a:srgbClr val="202945"/>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81035954843"/>
          <c:y val="3.50681984424078E-2"/>
          <c:w val="0.66077269708756603"/>
          <c:h val="0.832702353738041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Pt>
            <c:idx val="0"/>
            <c:invertIfNegative val="0"/>
            <c:bubble3D val="0"/>
            <c:spPr>
              <a:solidFill>
                <a:schemeClr val="accent1"/>
              </a:solidFill>
              <a:ln w="9525">
                <a:solidFill>
                  <a:schemeClr val="bg2"/>
                </a:solidFill>
              </a:ln>
            </c:spPr>
            <c:extLst xmlns:c16r2="http://schemas.microsoft.com/office/drawing/2015/06/chart">
              <c:ext xmlns:c16="http://schemas.microsoft.com/office/drawing/2014/chart" uri="{C3380CC4-5D6E-409C-BE32-E72D297353CC}">
                <c16:uniqueId val="{00000001-A093-47BC-9DC3-1E0E76024D76}"/>
              </c:ext>
            </c:extLst>
          </c:dPt>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47.9</c:v>
                </c:pt>
                <c:pt idx="1">
                  <c:v>48.22</c:v>
                </c:pt>
                <c:pt idx="2">
                  <c:v>47.66</c:v>
                </c:pt>
              </c:numCache>
            </c:numRef>
          </c:val>
          <c:extLst xmlns:c16r2="http://schemas.microsoft.com/office/drawing/2015/06/chart">
            <c:ext xmlns:c16="http://schemas.microsoft.com/office/drawing/2014/chart" uri="{C3380CC4-5D6E-409C-BE32-E72D297353CC}">
              <c16:uniqueId val="{00000000-1525-4B78-AE25-E2472B0D1C64}"/>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spPr>
              <a:noFill/>
              <a:ln>
                <a:noFill/>
              </a:ln>
              <a:effectLst/>
            </c:spPr>
            <c:txPr>
              <a:bodyPr/>
              <a:lstStyle/>
              <a:p>
                <a:pPr algn="ctr">
                  <a:defRPr lang="en-US" sz="1200" b="1" i="0" u="none" strike="noStrike" kern="1200" baseline="0">
                    <a:solidFill>
                      <a:schemeClr val="bg2"/>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48.83</c:v>
                </c:pt>
                <c:pt idx="1">
                  <c:v>49.47</c:v>
                </c:pt>
                <c:pt idx="2">
                  <c:v>48.33</c:v>
                </c:pt>
              </c:numCache>
            </c:numRef>
          </c:val>
          <c:extLst xmlns:c16r2="http://schemas.microsoft.com/office/drawing/2015/06/chart">
            <c:ext xmlns:c16="http://schemas.microsoft.com/office/drawing/2014/chart" uri="{C3380CC4-5D6E-409C-BE32-E72D297353CC}">
              <c16:uniqueId val="{00000001-1525-4B78-AE25-E2472B0D1C64}"/>
            </c:ext>
          </c:extLst>
        </c:ser>
        <c:dLbls>
          <c:showLegendKey val="0"/>
          <c:showVal val="1"/>
          <c:showCatName val="0"/>
          <c:showSerName val="0"/>
          <c:showPercent val="0"/>
          <c:showBubbleSize val="0"/>
        </c:dLbls>
        <c:gapWidth val="50"/>
        <c:overlap val="-6"/>
        <c:axId val="44174336"/>
        <c:axId val="68474496"/>
      </c:barChart>
      <c:catAx>
        <c:axId val="44174336"/>
        <c:scaling>
          <c:orientation val="minMax"/>
        </c:scaling>
        <c:delete val="0"/>
        <c:axPos val="b"/>
        <c:numFmt formatCode="General" sourceLinked="1"/>
        <c:majorTickMark val="none"/>
        <c:minorTickMark val="none"/>
        <c:tickLblPos val="nextTo"/>
        <c:spPr>
          <a:ln>
            <a:solidFill>
              <a:schemeClr val="tx2"/>
            </a:solidFill>
          </a:ln>
        </c:spPr>
        <c:txPr>
          <a:bodyPr/>
          <a:lstStyle/>
          <a:p>
            <a:pPr>
              <a:defRPr sz="1600" baseline="0">
                <a:solidFill>
                  <a:srgbClr val="202945"/>
                </a:solidFill>
              </a:defRPr>
            </a:pPr>
            <a:endParaRPr lang="en-US"/>
          </a:p>
        </c:txPr>
        <c:crossAx val="68474496"/>
        <c:crosses val="autoZero"/>
        <c:auto val="1"/>
        <c:lblAlgn val="ctr"/>
        <c:lblOffset val="100"/>
        <c:noMultiLvlLbl val="0"/>
      </c:catAx>
      <c:valAx>
        <c:axId val="68474496"/>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4174336"/>
        <c:crosses val="autoZero"/>
        <c:crossBetween val="between"/>
        <c:majorUnit val="2"/>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44173824"/>
        <c:axId val="97312768"/>
      </c:barChart>
      <c:catAx>
        <c:axId val="44173824"/>
        <c:scaling>
          <c:orientation val="minMax"/>
        </c:scaling>
        <c:delete val="0"/>
        <c:axPos val="l"/>
        <c:majorTickMark val="none"/>
        <c:minorTickMark val="none"/>
        <c:tickLblPos val="nextTo"/>
        <c:txPr>
          <a:bodyPr rot="0" vert="horz"/>
          <a:lstStyle/>
          <a:p>
            <a:pPr>
              <a:defRPr/>
            </a:pPr>
            <a:endParaRPr lang="en-US"/>
          </a:p>
        </c:txPr>
        <c:crossAx val="97312768"/>
        <c:crosses val="autoZero"/>
        <c:auto val="1"/>
        <c:lblAlgn val="ctr"/>
        <c:lblOffset val="100"/>
        <c:tickLblSkip val="1"/>
        <c:tickMarkSkip val="1"/>
        <c:noMultiLvlLbl val="0"/>
      </c:catAx>
      <c:valAx>
        <c:axId val="97312768"/>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44173824"/>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
          <c:y val="6.5770679874693094E-2"/>
          <c:w val="0.75043421916011099"/>
          <c:h val="0.73207410597112799"/>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a:effectLst/>
          </c:spPr>
          <c:invertIfNegative val="0"/>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49.6</c:v>
                </c:pt>
                <c:pt idx="1">
                  <c:v>49.28</c:v>
                </c:pt>
                <c:pt idx="2">
                  <c:v>49.84</c:v>
                </c:pt>
              </c:numCache>
            </c:numRef>
          </c:val>
          <c:extLst xmlns:c16r2="http://schemas.microsoft.com/office/drawing/2015/06/chart">
            <c:ext xmlns:c16="http://schemas.microsoft.com/office/drawing/2014/chart" uri="{C3380CC4-5D6E-409C-BE32-E72D297353CC}">
              <c16:uniqueId val="{00000000-B9CB-4CFD-AF85-2CA82C191D43}"/>
            </c:ext>
          </c:extLst>
        </c:ser>
        <c:ser>
          <c:idx val="1"/>
          <c:order val="1"/>
          <c:tx>
            <c:strRef>
              <c:f>Sheet1!$C$1</c:f>
              <c:strCache>
                <c:ptCount val="1"/>
                <c:pt idx="0">
                  <c:v>Comparison Group</c:v>
                </c:pt>
              </c:strCache>
            </c:strRef>
          </c:tx>
          <c:spPr>
            <a:solidFill>
              <a:schemeClr val="bg2"/>
            </a:solidFill>
            <a:ln w="3175">
              <a:solidFill>
                <a:srgbClr val="7680AC">
                  <a:alpha val="50000"/>
                </a:srgbClr>
              </a:solidFill>
            </a:ln>
            <a:effectLst/>
          </c:spPr>
          <c:invertIfNegative val="0"/>
          <c:dLbls>
            <c:spPr>
              <a:noFill/>
              <a:ln>
                <a:noFill/>
              </a:ln>
              <a:effectLst/>
            </c:spPr>
            <c:txPr>
              <a:bodyPr/>
              <a:lstStyle/>
              <a:p>
                <a:pPr algn="ctr">
                  <a:defRPr lang="en-US" sz="1200"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50.98</c:v>
                </c:pt>
                <c:pt idx="1">
                  <c:v>50.96</c:v>
                </c:pt>
                <c:pt idx="2">
                  <c:v>51</c:v>
                </c:pt>
              </c:numCache>
            </c:numRef>
          </c:val>
          <c:extLst xmlns:c16r2="http://schemas.microsoft.com/office/drawing/2015/06/chart">
            <c:ext xmlns:c16="http://schemas.microsoft.com/office/drawing/2014/chart" uri="{C3380CC4-5D6E-409C-BE32-E72D297353CC}">
              <c16:uniqueId val="{00000001-B9CB-4CFD-AF85-2CA82C191D43}"/>
            </c:ext>
          </c:extLst>
        </c:ser>
        <c:dLbls>
          <c:showLegendKey val="0"/>
          <c:showVal val="1"/>
          <c:showCatName val="0"/>
          <c:showSerName val="0"/>
          <c:showPercent val="0"/>
          <c:showBubbleSize val="0"/>
        </c:dLbls>
        <c:gapWidth val="49"/>
        <c:overlap val="-6"/>
        <c:axId val="44440576"/>
        <c:axId val="97315072"/>
      </c:barChart>
      <c:catAx>
        <c:axId val="44440576"/>
        <c:scaling>
          <c:orientation val="minMax"/>
        </c:scaling>
        <c:delete val="0"/>
        <c:axPos val="b"/>
        <c:numFmt formatCode="General" sourceLinked="1"/>
        <c:majorTickMark val="none"/>
        <c:minorTickMark val="none"/>
        <c:tickLblPos val="nextTo"/>
        <c:spPr>
          <a:ln>
            <a:solidFill>
              <a:schemeClr val="tx2"/>
            </a:solidFill>
          </a:ln>
        </c:spPr>
        <c:txPr>
          <a:bodyPr/>
          <a:lstStyle/>
          <a:p>
            <a:pPr>
              <a:defRPr sz="1600" baseline="0">
                <a:solidFill>
                  <a:srgbClr val="202945"/>
                </a:solidFill>
              </a:defRPr>
            </a:pPr>
            <a:endParaRPr lang="en-US"/>
          </a:p>
        </c:txPr>
        <c:crossAx val="97315072"/>
        <c:crosses val="autoZero"/>
        <c:auto val="1"/>
        <c:lblAlgn val="ctr"/>
        <c:lblOffset val="100"/>
        <c:noMultiLvlLbl val="0"/>
      </c:catAx>
      <c:valAx>
        <c:axId val="97315072"/>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4440576"/>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layout/>
      <c:overlay val="0"/>
      <c:txPr>
        <a:bodyPr/>
        <a:lstStyle/>
        <a:p>
          <a:pPr>
            <a:defRPr sz="1200" b="1" baseline="0">
              <a:solidFill>
                <a:srgbClr val="202945"/>
              </a:solidFill>
            </a:defRPr>
          </a:pPr>
          <a:endParaRPr lang="en-US"/>
        </a:p>
      </c:txPr>
    </c:legend>
    <c:plotVisOnly val="1"/>
    <c:dispBlanksAs val="gap"/>
    <c:showDLblsOverMax val="0"/>
  </c:chart>
  <c:txPr>
    <a:bodyPr/>
    <a:lstStyle/>
    <a:p>
      <a:pPr>
        <a:defRPr sz="1792"/>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44439040"/>
        <c:axId val="97317952"/>
      </c:barChart>
      <c:catAx>
        <c:axId val="44439040"/>
        <c:scaling>
          <c:orientation val="minMax"/>
        </c:scaling>
        <c:delete val="0"/>
        <c:axPos val="l"/>
        <c:majorTickMark val="none"/>
        <c:minorTickMark val="none"/>
        <c:tickLblPos val="nextTo"/>
        <c:txPr>
          <a:bodyPr rot="0" vert="horz"/>
          <a:lstStyle/>
          <a:p>
            <a:pPr>
              <a:defRPr/>
            </a:pPr>
            <a:endParaRPr lang="en-US"/>
          </a:p>
        </c:txPr>
        <c:crossAx val="97317952"/>
        <c:crosses val="autoZero"/>
        <c:auto val="1"/>
        <c:lblAlgn val="ctr"/>
        <c:lblOffset val="100"/>
        <c:tickLblSkip val="1"/>
        <c:tickMarkSkip val="1"/>
        <c:noMultiLvlLbl val="0"/>
      </c:catAx>
      <c:valAx>
        <c:axId val="97317952"/>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44439040"/>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044947506561699E-2"/>
          <c:y val="0.108445497047244"/>
          <c:w val="0.76293421916011595"/>
          <c:h val="0.69981606791338602"/>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spPr>
              <a:noFill/>
              <a:ln>
                <a:noFill/>
              </a:ln>
              <a:effectLst/>
            </c:spPr>
            <c:txPr>
              <a:bodyPr/>
              <a:lstStyle/>
              <a:p>
                <a:pPr>
                  <a:defRPr sz="1200" b="1" baseline="0">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49.9</c:v>
                </c:pt>
                <c:pt idx="1">
                  <c:v>50.94</c:v>
                </c:pt>
                <c:pt idx="2">
                  <c:v>49.11</c:v>
                </c:pt>
              </c:numCache>
            </c:numRef>
          </c:val>
          <c:extLst xmlns:c16r2="http://schemas.microsoft.com/office/drawing/2015/06/chart">
            <c:ext xmlns:c16="http://schemas.microsoft.com/office/drawing/2014/chart" uri="{C3380CC4-5D6E-409C-BE32-E72D297353CC}">
              <c16:uniqueId val="{00000000-0719-4E6A-BC40-DA5504C300CC}"/>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49.47</c:v>
                </c:pt>
                <c:pt idx="1">
                  <c:v>50.85</c:v>
                </c:pt>
                <c:pt idx="2">
                  <c:v>48.38</c:v>
                </c:pt>
              </c:numCache>
            </c:numRef>
          </c:val>
          <c:extLst xmlns:c16r2="http://schemas.microsoft.com/office/drawing/2015/06/chart">
            <c:ext xmlns:c16="http://schemas.microsoft.com/office/drawing/2014/chart" uri="{C3380CC4-5D6E-409C-BE32-E72D297353CC}">
              <c16:uniqueId val="{00000001-0719-4E6A-BC40-DA5504C300CC}"/>
            </c:ext>
          </c:extLst>
        </c:ser>
        <c:dLbls>
          <c:showLegendKey val="0"/>
          <c:showVal val="1"/>
          <c:showCatName val="0"/>
          <c:showSerName val="0"/>
          <c:showPercent val="0"/>
          <c:showBubbleSize val="0"/>
        </c:dLbls>
        <c:gapWidth val="50"/>
        <c:overlap val="-6"/>
        <c:axId val="44452352"/>
        <c:axId val="97319680"/>
      </c:barChart>
      <c:catAx>
        <c:axId val="44452352"/>
        <c:scaling>
          <c:orientation val="minMax"/>
        </c:scaling>
        <c:delete val="0"/>
        <c:axPos val="b"/>
        <c:numFmt formatCode="General" sourceLinked="1"/>
        <c:majorTickMark val="none"/>
        <c:minorTickMark val="none"/>
        <c:tickLblPos val="nextTo"/>
        <c:spPr>
          <a:ln>
            <a:solidFill>
              <a:schemeClr val="tx2"/>
            </a:solidFill>
          </a:ln>
        </c:spPr>
        <c:txPr>
          <a:bodyPr/>
          <a:lstStyle/>
          <a:p>
            <a:pPr>
              <a:defRPr sz="1600" baseline="0">
                <a:solidFill>
                  <a:srgbClr val="202945"/>
                </a:solidFill>
              </a:defRPr>
            </a:pPr>
            <a:endParaRPr lang="en-US"/>
          </a:p>
        </c:txPr>
        <c:crossAx val="97319680"/>
        <c:crosses val="autoZero"/>
        <c:auto val="1"/>
        <c:lblAlgn val="ctr"/>
        <c:lblOffset val="100"/>
        <c:noMultiLvlLbl val="0"/>
      </c:catAx>
      <c:valAx>
        <c:axId val="97319680"/>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4452352"/>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layout/>
      <c:overlay val="0"/>
      <c:txPr>
        <a:bodyPr/>
        <a:lstStyle/>
        <a:p>
          <a:pPr>
            <a:defRPr sz="1200" b="0" baseline="0">
              <a:solidFill>
                <a:srgbClr val="202945"/>
              </a:solidFill>
            </a:defRPr>
          </a:pPr>
          <a:endParaRPr lang="en-US"/>
        </a:p>
      </c:txPr>
    </c:legend>
    <c:plotVisOnly val="1"/>
    <c:dispBlanksAs val="gap"/>
    <c:showDLblsOverMax val="0"/>
  </c:chart>
  <c:txPr>
    <a:bodyPr/>
    <a:lstStyle/>
    <a:p>
      <a:pPr>
        <a:defRPr sz="1793"/>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699E-2"/>
          <c:y val="9.1665348762100807E-2"/>
          <c:w val="0.56542022948082604"/>
          <c:h val="0.78623973983450102"/>
        </c:manualLayout>
      </c:layout>
      <c:barChart>
        <c:barDir val="col"/>
        <c:grouping val="clustered"/>
        <c:varyColors val="0"/>
        <c:ser>
          <c:idx val="2"/>
          <c:order val="0"/>
          <c:spPr>
            <a:solidFill>
              <a:schemeClr val="accent1"/>
            </a:solidFill>
            <a:ln w="9525">
              <a:solidFill>
                <a:schemeClr val="bg2"/>
              </a:solidFill>
            </a:ln>
          </c:spPr>
          <c:invertIfNegative val="0"/>
          <c:dLbls>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51.2</c:v>
                </c:pt>
                <c:pt idx="1">
                  <c:v>49.94</c:v>
                </c:pt>
                <c:pt idx="2">
                  <c:v>52.16</c:v>
                </c:pt>
              </c:numCache>
            </c:numRef>
          </c:val>
          <c:extLst xmlns:c16r2="http://schemas.microsoft.com/office/drawing/2015/06/chart">
            <c:ext xmlns:c16="http://schemas.microsoft.com/office/drawing/2014/chart" uri="{C3380CC4-5D6E-409C-BE32-E72D297353CC}">
              <c16:uniqueId val="{00000000-827A-4780-A075-29D7386F84BF}"/>
            </c:ext>
          </c:extLst>
        </c:ser>
        <c:ser>
          <c:idx val="0"/>
          <c:order val="1"/>
          <c:spPr>
            <a:solidFill>
              <a:schemeClr val="bg2"/>
            </a:solidFill>
            <a:ln w="9525">
              <a:solidFill>
                <a:schemeClr val="bg2"/>
              </a:solidFill>
            </a:ln>
          </c:spPr>
          <c:invertIfNegative val="0"/>
          <c:dLbls>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52.49</c:v>
                </c:pt>
                <c:pt idx="1">
                  <c:v>51.18</c:v>
                </c:pt>
                <c:pt idx="2">
                  <c:v>53.52</c:v>
                </c:pt>
              </c:numCache>
            </c:numRef>
          </c:val>
          <c:extLst xmlns:c16r2="http://schemas.microsoft.com/office/drawing/2015/06/chart">
            <c:ext xmlns:c16="http://schemas.microsoft.com/office/drawing/2014/chart" uri="{C3380CC4-5D6E-409C-BE32-E72D297353CC}">
              <c16:uniqueId val="{00000001-827A-4780-A075-29D7386F84BF}"/>
            </c:ext>
          </c:extLst>
        </c:ser>
        <c:dLbls>
          <c:showLegendKey val="0"/>
          <c:showVal val="1"/>
          <c:showCatName val="0"/>
          <c:showSerName val="0"/>
          <c:showPercent val="0"/>
          <c:showBubbleSize val="0"/>
        </c:dLbls>
        <c:gapWidth val="50"/>
        <c:overlap val="-6"/>
        <c:axId val="44839936"/>
        <c:axId val="162621120"/>
      </c:barChart>
      <c:catAx>
        <c:axId val="44839936"/>
        <c:scaling>
          <c:orientation val="minMax"/>
        </c:scaling>
        <c:delete val="0"/>
        <c:axPos val="b"/>
        <c:numFmt formatCode="General" sourceLinked="1"/>
        <c:majorTickMark val="none"/>
        <c:minorTickMark val="none"/>
        <c:tickLblPos val="nextTo"/>
        <c:spPr>
          <a:ln>
            <a:solidFill>
              <a:schemeClr val="tx2"/>
            </a:solidFill>
          </a:ln>
        </c:spPr>
        <c:txPr>
          <a:bodyPr rot="0" vert="horz"/>
          <a:lstStyle/>
          <a:p>
            <a:pPr>
              <a:defRPr sz="1600" baseline="0">
                <a:solidFill>
                  <a:srgbClr val="202945"/>
                </a:solidFill>
              </a:defRPr>
            </a:pPr>
            <a:endParaRPr lang="en-US"/>
          </a:p>
        </c:txPr>
        <c:crossAx val="162621120"/>
        <c:crosses val="autoZero"/>
        <c:auto val="1"/>
        <c:lblAlgn val="ctr"/>
        <c:lblOffset val="100"/>
        <c:tickLblSkip val="1"/>
        <c:tickMarkSkip val="1"/>
        <c:noMultiLvlLbl val="0"/>
      </c:catAx>
      <c:valAx>
        <c:axId val="162621120"/>
        <c:scaling>
          <c:orientation val="minMax"/>
          <c:max val="66"/>
          <c:min val="38"/>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4839936"/>
        <c:crosses val="autoZero"/>
        <c:crossBetween val="between"/>
        <c:majorUnit val="2"/>
      </c:valAx>
      <c:spPr>
        <a:noFill/>
        <a:ln w="25402">
          <a:noFill/>
        </a:ln>
      </c:spPr>
    </c:plotArea>
    <c:plotVisOnly val="1"/>
    <c:dispBlanksAs val="gap"/>
    <c:showDLblsOverMax val="0"/>
  </c:chart>
  <c:txPr>
    <a:bodyPr/>
    <a:lstStyle/>
    <a:p>
      <a:pPr>
        <a:defRPr sz="1791"/>
      </a:pPr>
      <a:endParaRPr lang="en-US"/>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7.2240775498992799E-2"/>
          <c:y val="2.87907067172159E-2"/>
          <c:w val="0.94561598224195298"/>
          <c:h val="0.93282149712093099"/>
        </c:manualLayout>
      </c:layout>
      <c:barChart>
        <c:barDir val="col"/>
        <c:grouping val="stacked"/>
        <c:varyColors val="0"/>
        <c:ser>
          <c:idx val="0"/>
          <c:order val="0"/>
          <c:tx>
            <c:strRef>
              <c:f>Sheet1!$C$1</c:f>
              <c:strCache>
                <c:ptCount val="1"/>
                <c:pt idx="0">
                  <c:v>Occasionally</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CA3E-47C4-BCFD-9565B5F906CA}"/>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CA3E-47C4-BCFD-9565B5F906CA}"/>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CA3E-47C4-BCFD-9565B5F906CA}"/>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CA3E-47C4-BCFD-9565B5F906CA}"/>
              </c:ext>
            </c:extLst>
          </c:dPt>
          <c:dPt>
            <c:idx val="4"/>
            <c:invertIfNegative val="0"/>
            <c:bubble3D val="0"/>
            <c:extLst xmlns:c16r2="http://schemas.microsoft.com/office/drawing/2015/06/chart">
              <c:ext xmlns:c16="http://schemas.microsoft.com/office/drawing/2014/chart" uri="{C3380CC4-5D6E-409C-BE32-E72D297353CC}">
                <c16:uniqueId val="{00000009-CA3E-47C4-BCFD-9565B5F906CA}"/>
              </c:ext>
            </c:extLst>
          </c:dPt>
          <c:dPt>
            <c:idx val="5"/>
            <c:invertIfNegative val="0"/>
            <c:bubble3D val="0"/>
            <c:extLst xmlns:c16r2="http://schemas.microsoft.com/office/drawing/2015/06/chart">
              <c:ext xmlns:c16="http://schemas.microsoft.com/office/drawing/2014/chart" uri="{C3380CC4-5D6E-409C-BE32-E72D297353CC}">
                <c16:uniqueId val="{0000000B-CA3E-47C4-BCFD-9565B5F906CA}"/>
              </c:ext>
            </c:extLst>
          </c:dPt>
          <c:dPt>
            <c:idx val="6"/>
            <c:invertIfNegative val="0"/>
            <c:bubble3D val="0"/>
            <c:extLst xmlns:c16r2="http://schemas.microsoft.com/office/drawing/2015/06/chart">
              <c:ext xmlns:c16="http://schemas.microsoft.com/office/drawing/2014/chart" uri="{C3380CC4-5D6E-409C-BE32-E72D297353CC}">
                <c16:uniqueId val="{0000000D-CA3E-47C4-BCFD-9565B5F906CA}"/>
              </c:ext>
            </c:extLst>
          </c:dPt>
          <c:dPt>
            <c:idx val="7"/>
            <c:invertIfNegative val="0"/>
            <c:bubble3D val="0"/>
            <c:extLst xmlns:c16r2="http://schemas.microsoft.com/office/drawing/2015/06/chart">
              <c:ext xmlns:c16="http://schemas.microsoft.com/office/drawing/2014/chart" uri="{C3380CC4-5D6E-409C-BE32-E72D297353CC}">
                <c16:uniqueId val="{0000000F-CA3E-47C4-BCFD-9565B5F906CA}"/>
              </c:ext>
            </c:extLst>
          </c:dPt>
          <c:dLbls>
            <c:dLbl>
              <c:idx val="0"/>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dLbl>
            <c:numFmt formatCode="0.0%" sourceLinked="0"/>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0.57599999999999996</c:v>
                </c:pt>
                <c:pt idx="1">
                  <c:v>0.53200000000000003</c:v>
                </c:pt>
                <c:pt idx="2">
                  <c:v>0.35</c:v>
                </c:pt>
                <c:pt idx="3">
                  <c:v>0.39400000000000002</c:v>
                </c:pt>
              </c:numCache>
            </c:numRef>
          </c:val>
          <c:extLst xmlns:c16r2="http://schemas.microsoft.com/office/drawing/2015/06/chart">
            <c:ext xmlns:c16="http://schemas.microsoft.com/office/drawing/2014/chart" uri="{C3380CC4-5D6E-409C-BE32-E72D297353CC}">
              <c16:uniqueId val="{00000010-CA3E-47C4-BCFD-9565B5F906CA}"/>
            </c:ext>
          </c:extLst>
        </c:ser>
        <c:ser>
          <c:idx val="1"/>
          <c:order val="1"/>
          <c:tx>
            <c:strRef>
              <c:f>Sheet1!$D$1</c:f>
              <c:strCache>
                <c:ptCount val="1"/>
                <c:pt idx="0">
                  <c:v>Frequently</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2-CA3E-47C4-BCFD-9565B5F906CA}"/>
              </c:ext>
            </c:extLst>
          </c:dPt>
          <c:dPt>
            <c:idx val="1"/>
            <c:invertIfNegative val="0"/>
            <c:bubble3D val="0"/>
            <c:extLst xmlns:c16r2="http://schemas.microsoft.com/office/drawing/2015/06/chart">
              <c:ext xmlns:c16="http://schemas.microsoft.com/office/drawing/2014/chart" uri="{C3380CC4-5D6E-409C-BE32-E72D297353CC}">
                <c16:uniqueId val="{00000014-CA3E-47C4-BCFD-9565B5F906CA}"/>
              </c:ext>
            </c:extLst>
          </c:dPt>
          <c:dPt>
            <c:idx val="2"/>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6-CA3E-47C4-BCFD-9565B5F906CA}"/>
              </c:ext>
            </c:extLst>
          </c:dPt>
          <c:dPt>
            <c:idx val="3"/>
            <c:invertIfNegative val="0"/>
            <c:bubble3D val="0"/>
            <c:extLst xmlns:c16r2="http://schemas.microsoft.com/office/drawing/2015/06/chart">
              <c:ext xmlns:c16="http://schemas.microsoft.com/office/drawing/2014/chart" uri="{C3380CC4-5D6E-409C-BE32-E72D297353CC}">
                <c16:uniqueId val="{00000018-CA3E-47C4-BCFD-9565B5F906CA}"/>
              </c:ext>
            </c:extLst>
          </c:dPt>
          <c:dPt>
            <c:idx val="4"/>
            <c:invertIfNegative val="0"/>
            <c:bubble3D val="0"/>
            <c:extLst xmlns:c16r2="http://schemas.microsoft.com/office/drawing/2015/06/chart">
              <c:ext xmlns:c16="http://schemas.microsoft.com/office/drawing/2014/chart" uri="{C3380CC4-5D6E-409C-BE32-E72D297353CC}">
                <c16:uniqueId val="{0000001A-CA3E-47C4-BCFD-9565B5F906CA}"/>
              </c:ext>
            </c:extLst>
          </c:dPt>
          <c:dPt>
            <c:idx val="5"/>
            <c:invertIfNegative val="0"/>
            <c:bubble3D val="0"/>
            <c:extLst xmlns:c16r2="http://schemas.microsoft.com/office/drawing/2015/06/chart">
              <c:ext xmlns:c16="http://schemas.microsoft.com/office/drawing/2014/chart" uri="{C3380CC4-5D6E-409C-BE32-E72D297353CC}">
                <c16:uniqueId val="{0000001C-CA3E-47C4-BCFD-9565B5F906CA}"/>
              </c:ext>
            </c:extLst>
          </c:dPt>
          <c:dPt>
            <c:idx val="6"/>
            <c:invertIfNegative val="0"/>
            <c:bubble3D val="0"/>
            <c:extLst xmlns:c16r2="http://schemas.microsoft.com/office/drawing/2015/06/chart">
              <c:ext xmlns:c16="http://schemas.microsoft.com/office/drawing/2014/chart" uri="{C3380CC4-5D6E-409C-BE32-E72D297353CC}">
                <c16:uniqueId val="{0000001E-CA3E-47C4-BCFD-9565B5F906CA}"/>
              </c:ext>
            </c:extLst>
          </c:dPt>
          <c:dPt>
            <c:idx val="7"/>
            <c:invertIfNegative val="0"/>
            <c:bubble3D val="0"/>
            <c:extLst xmlns:c16r2="http://schemas.microsoft.com/office/drawing/2015/06/chart">
              <c:ext xmlns:c16="http://schemas.microsoft.com/office/drawing/2014/chart" uri="{C3380CC4-5D6E-409C-BE32-E72D297353CC}">
                <c16:uniqueId val="{00000020-CA3E-47C4-BCFD-9565B5F906CA}"/>
              </c:ext>
            </c:extLst>
          </c:dPt>
          <c:dLbls>
            <c:numFmt formatCode="0.0%" sourceLinked="0"/>
            <c:spPr>
              <a:noFill/>
              <a:ln>
                <a:noFill/>
              </a:ln>
              <a:effectLst/>
            </c:spPr>
            <c:txPr>
              <a:bodyPr/>
              <a:lstStyle/>
              <a:p>
                <a:pPr>
                  <a:defRPr sz="1200" b="1">
                    <a:solidFill>
                      <a:schemeClr val="tx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0.32900000000000001</c:v>
                </c:pt>
                <c:pt idx="1">
                  <c:v>0.38</c:v>
                </c:pt>
                <c:pt idx="2">
                  <c:v>9.2999999999999999E-2</c:v>
                </c:pt>
                <c:pt idx="3">
                  <c:v>0.13300000000000001</c:v>
                </c:pt>
              </c:numCache>
            </c:numRef>
          </c:val>
          <c:extLst xmlns:c16r2="http://schemas.microsoft.com/office/drawing/2015/06/chart">
            <c:ext xmlns:c16="http://schemas.microsoft.com/office/drawing/2014/chart" uri="{C3380CC4-5D6E-409C-BE32-E72D297353CC}">
              <c16:uniqueId val="{00000021-CA3E-47C4-BCFD-9565B5F906CA}"/>
            </c:ext>
          </c:extLst>
        </c:ser>
        <c:dLbls>
          <c:showLegendKey val="0"/>
          <c:showVal val="0"/>
          <c:showCatName val="0"/>
          <c:showSerName val="0"/>
          <c:showPercent val="0"/>
          <c:showBubbleSize val="0"/>
        </c:dLbls>
        <c:gapWidth val="74"/>
        <c:overlap val="100"/>
        <c:axId val="45035008"/>
        <c:axId val="162623424"/>
      </c:barChart>
      <c:catAx>
        <c:axId val="45035008"/>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162623424"/>
        <c:crosses val="autoZero"/>
        <c:auto val="1"/>
        <c:lblAlgn val="ctr"/>
        <c:lblOffset val="100"/>
        <c:tickLblSkip val="2"/>
        <c:tickMarkSkip val="2"/>
        <c:noMultiLvlLbl val="0"/>
      </c:catAx>
      <c:valAx>
        <c:axId val="162623424"/>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503500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Zero</c:v>
                </c:pt>
                <c:pt idx="1">
                  <c:v>1 to 2</c:v>
                </c:pt>
                <c:pt idx="2">
                  <c:v>3 to 4</c:v>
                </c:pt>
                <c:pt idx="3">
                  <c:v>5 to 6</c:v>
                </c:pt>
                <c:pt idx="4">
                  <c:v>7 or more</c:v>
                </c:pt>
              </c:strCache>
            </c:strRef>
          </c:cat>
          <c:val>
            <c:numRef>
              <c:f>Sheet1!$B$2:$B$6</c:f>
              <c:numCache>
                <c:formatCode>0%</c:formatCode>
                <c:ptCount val="5"/>
                <c:pt idx="0">
                  <c:v>0.99299999999999999</c:v>
                </c:pt>
                <c:pt idx="1">
                  <c:v>7.0000000000000001E-3</c:v>
                </c:pt>
                <c:pt idx="2">
                  <c:v>0</c:v>
                </c:pt>
                <c:pt idx="3">
                  <c:v>0</c:v>
                </c:pt>
                <c:pt idx="4">
                  <c:v>0</c:v>
                </c:pt>
              </c:numCache>
            </c:numRef>
          </c:val>
          <c:extLst xmlns:c16r2="http://schemas.microsoft.com/office/drawing/2015/06/chart">
            <c:ext xmlns:c16="http://schemas.microsoft.com/office/drawing/2014/chart" uri="{C3380CC4-5D6E-409C-BE32-E72D297353CC}">
              <c16:uniqueId val="{00000000-1477-4AB9-A5C3-25B12E289B42}"/>
            </c:ext>
          </c:extLst>
        </c:ser>
        <c:ser>
          <c:idx val="1"/>
          <c:order val="1"/>
          <c:tx>
            <c:strRef>
              <c:f>Sheet1!$C$1</c:f>
              <c:strCache>
                <c:ptCount val="1"/>
                <c:pt idx="0">
                  <c:v>Comparison Group</c:v>
                </c:pt>
              </c:strCache>
            </c:strRef>
          </c:tx>
          <c:spPr>
            <a:solidFill>
              <a:schemeClr val="bg2"/>
            </a:solidFill>
            <a:ln w="3175">
              <a:solidFill>
                <a:srgbClr val="7680AC"/>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Zero</c:v>
                </c:pt>
                <c:pt idx="1">
                  <c:v>1 to 2</c:v>
                </c:pt>
                <c:pt idx="2">
                  <c:v>3 to 4</c:v>
                </c:pt>
                <c:pt idx="3">
                  <c:v>5 to 6</c:v>
                </c:pt>
                <c:pt idx="4">
                  <c:v>7 or more</c:v>
                </c:pt>
              </c:strCache>
            </c:strRef>
          </c:cat>
          <c:val>
            <c:numRef>
              <c:f>Sheet1!$C$2:$C$6</c:f>
              <c:numCache>
                <c:formatCode>0.00%</c:formatCode>
                <c:ptCount val="5"/>
                <c:pt idx="0">
                  <c:v>0.98</c:v>
                </c:pt>
                <c:pt idx="1">
                  <c:v>7.0000000000000001E-3</c:v>
                </c:pt>
                <c:pt idx="2">
                  <c:v>3.0000000000000001E-3</c:v>
                </c:pt>
                <c:pt idx="3">
                  <c:v>2E-3</c:v>
                </c:pt>
                <c:pt idx="4" formatCode="0%">
                  <c:v>8.0000000000000002E-3</c:v>
                </c:pt>
              </c:numCache>
            </c:numRef>
          </c:val>
          <c:extLst xmlns:c16r2="http://schemas.microsoft.com/office/drawing/2015/06/chart">
            <c:ext xmlns:c16="http://schemas.microsoft.com/office/drawing/2014/chart" uri="{C3380CC4-5D6E-409C-BE32-E72D297353CC}">
              <c16:uniqueId val="{00000001-1477-4AB9-A5C3-25B12E289B42}"/>
            </c:ext>
          </c:extLst>
        </c:ser>
        <c:dLbls>
          <c:showLegendKey val="0"/>
          <c:showVal val="1"/>
          <c:showCatName val="0"/>
          <c:showSerName val="0"/>
          <c:showPercent val="0"/>
          <c:showBubbleSize val="0"/>
        </c:dLbls>
        <c:gapWidth val="75"/>
        <c:overlap val="-25"/>
        <c:axId val="45379072"/>
        <c:axId val="40862272"/>
      </c:barChart>
      <c:catAx>
        <c:axId val="45379072"/>
        <c:scaling>
          <c:orientation val="minMax"/>
        </c:scaling>
        <c:delete val="0"/>
        <c:axPos val="b"/>
        <c:majorGridlines>
          <c:spPr>
            <a:ln>
              <a:solidFill>
                <a:schemeClr val="tx2"/>
              </a:solidFill>
            </a:ln>
          </c:spPr>
        </c:majorGridlines>
        <c:numFmt formatCode="General" sourceLinked="0"/>
        <c:majorTickMark val="none"/>
        <c:minorTickMark val="none"/>
        <c:tickLblPos val="nextTo"/>
        <c:txPr>
          <a:bodyPr/>
          <a:lstStyle/>
          <a:p>
            <a:pPr>
              <a:defRPr sz="1400" b="1" baseline="0">
                <a:solidFill>
                  <a:srgbClr val="202945"/>
                </a:solidFill>
              </a:defRPr>
            </a:pPr>
            <a:endParaRPr lang="en-US"/>
          </a:p>
        </c:txPr>
        <c:crossAx val="40862272"/>
        <c:crosses val="autoZero"/>
        <c:auto val="1"/>
        <c:lblAlgn val="ctr"/>
        <c:lblOffset val="100"/>
        <c:noMultiLvlLbl val="0"/>
      </c:catAx>
      <c:valAx>
        <c:axId val="40862272"/>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5379072"/>
        <c:crosses val="autoZero"/>
        <c:crossBetween val="between"/>
      </c:valAx>
    </c:plotArea>
    <c:legend>
      <c:legendPos val="b"/>
      <c:layout>
        <c:manualLayout>
          <c:xMode val="edge"/>
          <c:yMode val="edge"/>
          <c:x val="0.36358045286711999"/>
          <c:y val="0.93342906931715497"/>
          <c:w val="0.32368644067796698"/>
          <c:h val="5.29097284970524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Absolutely</c:v>
                </c:pt>
              </c:strCache>
            </c:strRef>
          </c:tx>
          <c:spPr>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421E-435C-A1A0-BF025BAF9D71}"/>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421E-435C-A1A0-BF025BAF9D71}"/>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421E-435C-A1A0-BF025BAF9D71}"/>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421E-435C-A1A0-BF025BAF9D71}"/>
              </c:ext>
            </c:extLst>
          </c:dPt>
          <c:dPt>
            <c:idx val="4"/>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9-421E-435C-A1A0-BF025BAF9D71}"/>
              </c:ext>
            </c:extLst>
          </c:dPt>
          <c:dPt>
            <c:idx val="5"/>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0.33300000000000002</c:v>
                </c:pt>
                <c:pt idx="1">
                  <c:v>0.32600000000000001</c:v>
                </c:pt>
                <c:pt idx="2">
                  <c:v>0.316</c:v>
                </c:pt>
                <c:pt idx="3">
                  <c:v>0.28000000000000003</c:v>
                </c:pt>
                <c:pt idx="4">
                  <c:v>0.40100000000000002</c:v>
                </c:pt>
                <c:pt idx="5">
                  <c:v>0.38300000000000001</c:v>
                </c:pt>
              </c:numCache>
            </c:numRef>
          </c:val>
          <c:extLst xmlns:c16r2="http://schemas.microsoft.com/office/drawing/2015/06/chart">
            <c:ext xmlns:c16="http://schemas.microsoft.com/office/drawing/2014/chart" uri="{C3380CC4-5D6E-409C-BE32-E72D297353CC}">
              <c16:uniqueId val="{0000000C-421E-435C-A1A0-BF025BAF9D71}"/>
            </c:ext>
          </c:extLst>
        </c:ser>
        <c:ser>
          <c:idx val="1"/>
          <c:order val="1"/>
          <c:tx>
            <c:strRef>
              <c:f>Sheet1!$D$1</c:f>
              <c:strCache>
                <c:ptCount val="1"/>
                <c:pt idx="0">
                  <c:v>Very</c:v>
                </c:pt>
              </c:strCache>
            </c:strRef>
          </c:tx>
          <c:spPr>
            <a:solidFill>
              <a:schemeClr val="bg2"/>
            </a:solidFill>
            <a:ln w="9525">
              <a:solidFill>
                <a:schemeClr val="bg1"/>
              </a:solidFill>
            </a:ln>
            <a:effectLst/>
          </c:spPr>
          <c:invertIfNegative val="0"/>
          <c:dPt>
            <c:idx val="0"/>
            <c:invertIfNegative val="0"/>
            <c:bubble3D val="0"/>
            <c:spPr>
              <a:solidFill>
                <a:schemeClr val="accent1"/>
              </a:solidFill>
              <a:ln w="9525">
                <a:solidFill>
                  <a:schemeClr val="bg1"/>
                </a:solidFill>
              </a:ln>
              <a:effectLst/>
            </c:spPr>
            <c:extLst xmlns:c16r2="http://schemas.microsoft.com/office/drawing/2015/06/chart">
              <c:ext xmlns:c16="http://schemas.microsoft.com/office/drawing/2014/chart" uri="{C3380CC4-5D6E-409C-BE32-E72D297353CC}">
                <c16:uniqueId val="{0000000E-421E-435C-A1A0-BF025BAF9D71}"/>
              </c:ext>
            </c:extLst>
          </c:dPt>
          <c:dPt>
            <c:idx val="1"/>
            <c:invertIfNegative val="0"/>
            <c:bubble3D val="0"/>
            <c:extLst xmlns:c16r2="http://schemas.microsoft.com/office/drawing/2015/06/chart">
              <c:ext xmlns:c16="http://schemas.microsoft.com/office/drawing/2014/chart" uri="{C3380CC4-5D6E-409C-BE32-E72D297353CC}">
                <c16:uniqueId val="{00000010-421E-435C-A1A0-BF025BAF9D71}"/>
              </c:ext>
            </c:extLst>
          </c:dPt>
          <c:dPt>
            <c:idx val="2"/>
            <c:invertIfNegative val="0"/>
            <c:bubble3D val="0"/>
            <c:spPr>
              <a:solidFill>
                <a:schemeClr val="accent1"/>
              </a:solidFill>
              <a:ln w="9525">
                <a:solidFill>
                  <a:schemeClr val="bg1"/>
                </a:solidFill>
              </a:ln>
              <a:effectLst/>
            </c:spPr>
            <c:extLst xmlns:c16r2="http://schemas.microsoft.com/office/drawing/2015/06/chart">
              <c:ext xmlns:c16="http://schemas.microsoft.com/office/drawing/2014/chart" uri="{C3380CC4-5D6E-409C-BE32-E72D297353CC}">
                <c16:uniqueId val="{00000012-421E-435C-A1A0-BF025BAF9D71}"/>
              </c:ext>
            </c:extLst>
          </c:dPt>
          <c:dPt>
            <c:idx val="3"/>
            <c:invertIfNegative val="0"/>
            <c:bubble3D val="0"/>
            <c:extLst xmlns:c16r2="http://schemas.microsoft.com/office/drawing/2015/06/chart">
              <c:ext xmlns:c16="http://schemas.microsoft.com/office/drawing/2014/chart" uri="{C3380CC4-5D6E-409C-BE32-E72D297353CC}">
                <c16:uniqueId val="{00000014-421E-435C-A1A0-BF025BAF9D71}"/>
              </c:ext>
            </c:extLst>
          </c:dPt>
          <c:dPt>
            <c:idx val="4"/>
            <c:invertIfNegative val="0"/>
            <c:bubble3D val="0"/>
            <c:spPr>
              <a:solidFill>
                <a:schemeClr val="accent1"/>
              </a:solidFill>
              <a:ln w="9525">
                <a:solidFill>
                  <a:schemeClr val="bg1"/>
                </a:solidFill>
              </a:ln>
              <a:effectLst/>
            </c:spPr>
            <c:extLst xmlns:c16r2="http://schemas.microsoft.com/office/drawing/2015/06/chart">
              <c:ext xmlns:c16="http://schemas.microsoft.com/office/drawing/2014/chart" uri="{C3380CC4-5D6E-409C-BE32-E72D297353CC}">
                <c16:uniqueId val="{00000016-421E-435C-A1A0-BF025BAF9D71}"/>
              </c:ext>
            </c:extLst>
          </c:dPt>
          <c:dPt>
            <c:idx val="5"/>
            <c:invertIfNegative val="0"/>
            <c:bubble3D val="0"/>
            <c:extLst xmlns:c16r2="http://schemas.microsoft.com/office/drawing/2015/06/char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0.16700000000000001</c:v>
                </c:pt>
                <c:pt idx="1">
                  <c:v>0.193</c:v>
                </c:pt>
                <c:pt idx="2">
                  <c:v>0.185</c:v>
                </c:pt>
                <c:pt idx="3">
                  <c:v>0.20300000000000001</c:v>
                </c:pt>
                <c:pt idx="4">
                  <c:v>0.159</c:v>
                </c:pt>
                <c:pt idx="5">
                  <c:v>0.188</c:v>
                </c:pt>
              </c:numCache>
            </c:numRef>
          </c:val>
          <c:extLst xmlns:c16r2="http://schemas.microsoft.com/office/drawing/2015/06/char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45757952"/>
        <c:axId val="40864576"/>
      </c:barChart>
      <c:catAx>
        <c:axId val="45757952"/>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40864576"/>
        <c:crosses val="autoZero"/>
        <c:auto val="1"/>
        <c:lblAlgn val="ctr"/>
        <c:lblOffset val="100"/>
        <c:tickLblSkip val="2"/>
        <c:tickMarkSkip val="2"/>
        <c:noMultiLvlLbl val="0"/>
      </c:catAx>
      <c:valAx>
        <c:axId val="40864576"/>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575795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English</c:v>
                </c:pt>
                <c:pt idx="1">
                  <c:v>Reading</c:v>
                </c:pt>
                <c:pt idx="2">
                  <c:v>Writing</c:v>
                </c:pt>
                <c:pt idx="3">
                  <c:v>Mathematics</c:v>
                </c:pt>
              </c:strCache>
            </c:strRef>
          </c:cat>
          <c:val>
            <c:numRef>
              <c:f>Sheet1!$B$2:$B$5</c:f>
              <c:numCache>
                <c:formatCode>0%</c:formatCode>
                <c:ptCount val="4"/>
                <c:pt idx="0">
                  <c:v>0.27900000000000003</c:v>
                </c:pt>
                <c:pt idx="1">
                  <c:v>0.189</c:v>
                </c:pt>
                <c:pt idx="2">
                  <c:v>0.14000000000000001</c:v>
                </c:pt>
                <c:pt idx="3">
                  <c:v>0.25900000000000001</c:v>
                </c:pt>
              </c:numCache>
            </c:numRef>
          </c:val>
          <c:extLst xmlns:c16r2="http://schemas.microsoft.com/office/drawing/2015/06/chart">
            <c:ext xmlns:c16="http://schemas.microsoft.com/office/drawing/2014/chart" uri="{C3380CC4-5D6E-409C-BE32-E72D297353CC}">
              <c16:uniqueId val="{00000000-1477-4AB9-A5C3-25B12E289B42}"/>
            </c:ext>
          </c:extLst>
        </c:ser>
        <c:ser>
          <c:idx val="1"/>
          <c:order val="1"/>
          <c:tx>
            <c:strRef>
              <c:f>Sheet1!$C$1</c:f>
              <c:strCache>
                <c:ptCount val="1"/>
                <c:pt idx="0">
                  <c:v>Comparison Group</c:v>
                </c:pt>
              </c:strCache>
            </c:strRef>
          </c:tx>
          <c:spPr>
            <a:solidFill>
              <a:schemeClr val="bg2"/>
            </a:solidFill>
            <a:ln w="3175">
              <a:solidFill>
                <a:srgbClr val="7680AC"/>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English</c:v>
                </c:pt>
                <c:pt idx="1">
                  <c:v>Reading</c:v>
                </c:pt>
                <c:pt idx="2">
                  <c:v>Writing</c:v>
                </c:pt>
                <c:pt idx="3">
                  <c:v>Mathematics</c:v>
                </c:pt>
              </c:strCache>
            </c:strRef>
          </c:cat>
          <c:val>
            <c:numRef>
              <c:f>Sheet1!$C$2:$C$5</c:f>
              <c:numCache>
                <c:formatCode>0.00%</c:formatCode>
                <c:ptCount val="4"/>
                <c:pt idx="0">
                  <c:v>0.25700000000000001</c:v>
                </c:pt>
                <c:pt idx="1">
                  <c:v>0.22700000000000001</c:v>
                </c:pt>
                <c:pt idx="2">
                  <c:v>0.16800000000000001</c:v>
                </c:pt>
                <c:pt idx="3">
                  <c:v>0.246</c:v>
                </c:pt>
              </c:numCache>
            </c:numRef>
          </c:val>
          <c:extLst xmlns:c16r2="http://schemas.microsoft.com/office/drawing/2015/06/chart">
            <c:ext xmlns:c16="http://schemas.microsoft.com/office/drawing/2014/chart" uri="{C3380CC4-5D6E-409C-BE32-E72D297353CC}">
              <c16:uniqueId val="{00000001-1477-4AB9-A5C3-25B12E289B42}"/>
            </c:ext>
          </c:extLst>
        </c:ser>
        <c:dLbls>
          <c:showLegendKey val="0"/>
          <c:showVal val="1"/>
          <c:showCatName val="0"/>
          <c:showSerName val="0"/>
          <c:showPercent val="0"/>
          <c:showBubbleSize val="0"/>
        </c:dLbls>
        <c:gapWidth val="75"/>
        <c:overlap val="-25"/>
        <c:axId val="45872640"/>
        <c:axId val="40866880"/>
      </c:barChart>
      <c:catAx>
        <c:axId val="45872640"/>
        <c:scaling>
          <c:orientation val="minMax"/>
        </c:scaling>
        <c:delete val="0"/>
        <c:axPos val="b"/>
        <c:majorGridlines>
          <c:spPr>
            <a:ln>
              <a:solidFill>
                <a:schemeClr val="tx2"/>
              </a:solidFill>
            </a:ln>
          </c:spPr>
        </c:majorGridlines>
        <c:numFmt formatCode="General" sourceLinked="0"/>
        <c:majorTickMark val="none"/>
        <c:minorTickMark val="none"/>
        <c:tickLblPos val="nextTo"/>
        <c:txPr>
          <a:bodyPr/>
          <a:lstStyle/>
          <a:p>
            <a:pPr>
              <a:defRPr sz="1400" b="1" baseline="0">
                <a:solidFill>
                  <a:srgbClr val="202945"/>
                </a:solidFill>
              </a:defRPr>
            </a:pPr>
            <a:endParaRPr lang="en-US"/>
          </a:p>
        </c:txPr>
        <c:crossAx val="40866880"/>
        <c:crosses val="autoZero"/>
        <c:auto val="1"/>
        <c:lblAlgn val="ctr"/>
        <c:lblOffset val="100"/>
        <c:noMultiLvlLbl val="0"/>
      </c:catAx>
      <c:valAx>
        <c:axId val="40866880"/>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5872640"/>
        <c:crosses val="autoZero"/>
        <c:crossBetween val="between"/>
      </c:valAx>
    </c:plotArea>
    <c:legend>
      <c:legendPos val="b"/>
      <c:layout>
        <c:manualLayout>
          <c:xMode val="edge"/>
          <c:yMode val="edge"/>
          <c:x val="0.36358045286711999"/>
          <c:y val="0.93342906931715497"/>
          <c:w val="0.32368644067796698"/>
          <c:h val="5.29097284970524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500" b="0">
                <a:solidFill>
                  <a:srgbClr val="E74C39"/>
                </a:solidFill>
              </a:defRPr>
            </a:pPr>
            <a:r>
              <a:rPr lang="en-US" sz="2500" b="1" dirty="0">
                <a:solidFill>
                  <a:srgbClr val="E74C39"/>
                </a:solidFill>
                <a:latin typeface="Franklin Gothic Book" panose="020B0503020102020204" pitchFamily="34" charset="0"/>
              </a:rPr>
              <a:t>Race/Ethnicity</a:t>
            </a:r>
            <a:endParaRPr lang="en-US" sz="2500" b="1" baseline="0" dirty="0">
              <a:solidFill>
                <a:srgbClr val="E74C39"/>
              </a:solidFill>
              <a:latin typeface="Franklin Gothic Book" panose="020B0503020102020204" pitchFamily="34" charset="0"/>
            </a:endParaRPr>
          </a:p>
        </c:rich>
      </c:tx>
      <c:layout>
        <c:manualLayout>
          <c:xMode val="edge"/>
          <c:yMode val="edge"/>
          <c:x val="0.39030008748906497"/>
          <c:y val="3.1141940590759601E-4"/>
        </c:manualLayout>
      </c:layout>
      <c:overlay val="0"/>
    </c:title>
    <c:autoTitleDeleted val="0"/>
    <c:plotArea>
      <c:layout>
        <c:manualLayout>
          <c:layoutTarget val="inner"/>
          <c:xMode val="edge"/>
          <c:yMode val="edge"/>
          <c:x val="0.140605736782902"/>
          <c:y val="0.102369442950066"/>
          <c:w val="0.84782024642754195"/>
          <c:h val="0.70122256457073195"/>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w="21364">
                <a:noFill/>
              </a:ln>
            </c:spPr>
            <c:txPr>
              <a:bodyPr/>
              <a:lstStyle/>
              <a:p>
                <a:pPr>
                  <a:defRPr sz="1010" b="1" i="0" u="none" strike="noStrike" baseline="0">
                    <a:solidFill>
                      <a:srgbClr val="202945"/>
                    </a:solidFill>
                    <a:latin typeface="Garamond"/>
                    <a:ea typeface="Garamond"/>
                    <a:cs typeface="Garamond"/>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Sheet1!$B$2:$B$8</c:f>
              <c:numCache>
                <c:formatCode>0.0%</c:formatCode>
                <c:ptCount val="7"/>
                <c:pt idx="0">
                  <c:v>8.5999999999999993E-2</c:v>
                </c:pt>
                <c:pt idx="1">
                  <c:v>1E-3</c:v>
                </c:pt>
                <c:pt idx="2">
                  <c:v>5.2999999999999999E-2</c:v>
                </c:pt>
                <c:pt idx="3">
                  <c:v>2.4E-2</c:v>
                </c:pt>
                <c:pt idx="4">
                  <c:v>0.75</c:v>
                </c:pt>
                <c:pt idx="5">
                  <c:v>1.6E-2</c:v>
                </c:pt>
                <c:pt idx="6">
                  <c:v>7.1999999999999995E-2</c:v>
                </c:pt>
              </c:numCache>
            </c:numRef>
          </c:val>
          <c:extLst xmlns:c16r2="http://schemas.microsoft.com/office/drawing/2015/06/chart">
            <c:ext xmlns:c16="http://schemas.microsoft.com/office/drawing/2014/chart" uri="{C3380CC4-5D6E-409C-BE32-E72D297353CC}">
              <c16:uniqueId val="{00000000-DA70-488E-890C-6F9B503FAC1E}"/>
            </c:ext>
          </c:extLst>
        </c:ser>
        <c:ser>
          <c:idx val="1"/>
          <c:order val="1"/>
          <c:tx>
            <c:strRef>
              <c:f>Sheet1!$C$1</c:f>
              <c:strCache>
                <c:ptCount val="1"/>
                <c:pt idx="0">
                  <c:v>Comparison Group</c:v>
                </c:pt>
              </c:strCache>
            </c:strRef>
          </c:tx>
          <c:spPr>
            <a:solidFill>
              <a:schemeClr val="bg1"/>
            </a:solidFill>
            <a:ln w="9525">
              <a:solidFill>
                <a:schemeClr val="bg2"/>
              </a:solidFill>
            </a:ln>
          </c:spPr>
          <c:invertIfNegative val="0"/>
          <c:dLbls>
            <c:spPr>
              <a:noFill/>
              <a:ln>
                <a:noFill/>
              </a:ln>
              <a:effectLst/>
            </c:spPr>
            <c:txPr>
              <a:bodyPr/>
              <a:lstStyle/>
              <a:p>
                <a:pPr>
                  <a:defRPr sz="1010" baseline="0">
                    <a:solidFill>
                      <a:schemeClr val="bg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Sheet1!$C$2:$C$8</c:f>
              <c:numCache>
                <c:formatCode>0.0%</c:formatCode>
                <c:ptCount val="7"/>
                <c:pt idx="0">
                  <c:v>0.10199999999999999</c:v>
                </c:pt>
                <c:pt idx="1">
                  <c:v>3.0000000000000001E-3</c:v>
                </c:pt>
                <c:pt idx="2">
                  <c:v>5.8000000000000003E-2</c:v>
                </c:pt>
                <c:pt idx="3">
                  <c:v>0.122</c:v>
                </c:pt>
                <c:pt idx="4">
                  <c:v>0.56399999999999995</c:v>
                </c:pt>
                <c:pt idx="5">
                  <c:v>2.4E-2</c:v>
                </c:pt>
                <c:pt idx="6">
                  <c:v>0.128</c:v>
                </c:pt>
              </c:numCache>
            </c:numRef>
          </c:val>
          <c:extLst xmlns:c16r2="http://schemas.microsoft.com/office/drawing/2015/06/chart">
            <c:ext xmlns:c16="http://schemas.microsoft.com/office/drawing/2014/chart" uri="{C3380CC4-5D6E-409C-BE32-E72D297353CC}">
              <c16:uniqueId val="{00000001-DA70-488E-890C-6F9B503FAC1E}"/>
            </c:ext>
          </c:extLst>
        </c:ser>
        <c:dLbls>
          <c:showLegendKey val="0"/>
          <c:showVal val="1"/>
          <c:showCatName val="0"/>
          <c:showSerName val="0"/>
          <c:showPercent val="0"/>
          <c:showBubbleSize val="0"/>
        </c:dLbls>
        <c:gapWidth val="50"/>
        <c:axId val="39780864"/>
        <c:axId val="40847040"/>
      </c:barChart>
      <c:catAx>
        <c:axId val="39780864"/>
        <c:scaling>
          <c:orientation val="minMax"/>
        </c:scaling>
        <c:delete val="0"/>
        <c:axPos val="b"/>
        <c:numFmt formatCode="General" sourceLinked="1"/>
        <c:majorTickMark val="out"/>
        <c:minorTickMark val="none"/>
        <c:tickLblPos val="nextTo"/>
        <c:spPr>
          <a:ln>
            <a:solidFill>
              <a:schemeClr val="tx2"/>
            </a:solidFill>
          </a:ln>
        </c:spPr>
        <c:txPr>
          <a:bodyPr rot="0"/>
          <a:lstStyle/>
          <a:p>
            <a:pPr>
              <a:defRPr baseline="0">
                <a:solidFill>
                  <a:srgbClr val="202945"/>
                </a:solidFill>
              </a:defRPr>
            </a:pPr>
            <a:endParaRPr lang="en-US"/>
          </a:p>
        </c:txPr>
        <c:crossAx val="40847040"/>
        <c:crosses val="autoZero"/>
        <c:auto val="1"/>
        <c:lblAlgn val="ctr"/>
        <c:lblOffset val="100"/>
        <c:tickLblSkip val="1"/>
        <c:tickMarkSkip val="1"/>
        <c:noMultiLvlLbl val="0"/>
      </c:catAx>
      <c:valAx>
        <c:axId val="4084704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i="0" u="none" strike="noStrike" baseline="0">
                <a:solidFill>
                  <a:srgbClr val="202945"/>
                </a:solidFill>
                <a:latin typeface="+mn-lt"/>
                <a:ea typeface="Garamond"/>
                <a:cs typeface="Garamond"/>
              </a:defRPr>
            </a:pPr>
            <a:endParaRPr lang="en-US"/>
          </a:p>
        </c:txPr>
        <c:crossAx val="39780864"/>
        <c:crosses val="autoZero"/>
        <c:crossBetween val="between"/>
        <c:majorUnit val="0.1"/>
        <c:minorUnit val="0.04"/>
      </c:valAx>
    </c:plotArea>
    <c:legend>
      <c:legendPos val="b"/>
      <c:legendEntry>
        <c:idx val="0"/>
        <c:txPr>
          <a:bodyPr/>
          <a:lstStyle/>
          <a:p>
            <a:pPr>
              <a:defRPr sz="1200" b="0" i="0" baseline="0">
                <a:solidFill>
                  <a:srgbClr val="202945"/>
                </a:solidFill>
              </a:defRPr>
            </a:pPr>
            <a:endParaRPr lang="en-US"/>
          </a:p>
        </c:txPr>
      </c:legendEntry>
      <c:legendEntry>
        <c:idx val="1"/>
        <c:txPr>
          <a:bodyPr/>
          <a:lstStyle/>
          <a:p>
            <a:pPr>
              <a:defRPr sz="1200" b="0" i="0" baseline="0">
                <a:solidFill>
                  <a:srgbClr val="202945"/>
                </a:solidFill>
              </a:defRPr>
            </a:pPr>
            <a:endParaRPr lang="en-US"/>
          </a:p>
        </c:txPr>
      </c:legendEntry>
      <c:layout>
        <c:manualLayout>
          <c:xMode val="edge"/>
          <c:yMode val="edge"/>
          <c:x val="0.33688026496687901"/>
          <c:y val="0.91067201158678701"/>
          <c:w val="0.37936743201217499"/>
          <c:h val="8.9327988413213003E-2"/>
        </c:manualLayout>
      </c:layout>
      <c:overlay val="0"/>
      <c:txPr>
        <a:bodyPr/>
        <a:lstStyle/>
        <a:p>
          <a:pPr>
            <a:defRPr sz="1200" baseline="0">
              <a:solidFill>
                <a:srgbClr val="202945"/>
              </a:solidFill>
            </a:defRPr>
          </a:pPr>
          <a:endParaRPr lang="en-US"/>
        </a:p>
      </c:txPr>
    </c:legend>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018226888305631E-2"/>
          <c:y val="3.2512725682017019E-2"/>
          <c:w val="0.90646325459317589"/>
          <c:h val="0.82693589437683923"/>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Pre-Med</c:v>
                </c:pt>
                <c:pt idx="1">
                  <c:v>Pre-Law</c:v>
                </c:pt>
              </c:strCache>
            </c:strRef>
          </c:cat>
          <c:val>
            <c:numRef>
              <c:f>Sheet1!$B$2:$B$3</c:f>
              <c:numCache>
                <c:formatCode>0.00%</c:formatCode>
                <c:ptCount val="2"/>
                <c:pt idx="0">
                  <c:v>0.25</c:v>
                </c:pt>
                <c:pt idx="1">
                  <c:v>3.6999999999999998E-2</c:v>
                </c:pt>
              </c:numCache>
            </c:numRef>
          </c:val>
          <c:extLst xmlns:c16r2="http://schemas.microsoft.com/office/drawing/2015/06/chart">
            <c:ext xmlns:c16="http://schemas.microsoft.com/office/drawing/2014/chart" uri="{C3380CC4-5D6E-409C-BE32-E72D297353CC}">
              <c16:uniqueId val="{00000000-9F44-43B8-8FFD-0321CA352D9C}"/>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200" b="1" baseline="0">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Pre-Med</c:v>
                </c:pt>
                <c:pt idx="1">
                  <c:v>Pre-Law</c:v>
                </c:pt>
              </c:strCache>
            </c:strRef>
          </c:cat>
          <c:val>
            <c:numRef>
              <c:f>Sheet1!$C$2:$C$3</c:f>
              <c:numCache>
                <c:formatCode>0.00%</c:formatCode>
                <c:ptCount val="2"/>
                <c:pt idx="0">
                  <c:v>0.28000000000000003</c:v>
                </c:pt>
                <c:pt idx="1">
                  <c:v>5.8999999999999997E-2</c:v>
                </c:pt>
              </c:numCache>
            </c:numRef>
          </c:val>
          <c:extLst xmlns:c16r2="http://schemas.microsoft.com/office/drawing/2015/06/chart">
            <c:ext xmlns:c16="http://schemas.microsoft.com/office/drawing/2014/chart" uri="{C3380CC4-5D6E-409C-BE32-E72D297353CC}">
              <c16:uniqueId val="{00000001-9F44-43B8-8FFD-0321CA352D9C}"/>
            </c:ext>
          </c:extLst>
        </c:ser>
        <c:dLbls>
          <c:showLegendKey val="0"/>
          <c:showVal val="1"/>
          <c:showCatName val="0"/>
          <c:showSerName val="0"/>
          <c:showPercent val="0"/>
          <c:showBubbleSize val="0"/>
        </c:dLbls>
        <c:gapWidth val="75"/>
        <c:overlap val="-25"/>
        <c:axId val="46296576"/>
        <c:axId val="42434560"/>
      </c:barChart>
      <c:catAx>
        <c:axId val="46296576"/>
        <c:scaling>
          <c:orientation val="minMax"/>
        </c:scaling>
        <c:delete val="0"/>
        <c:axPos val="b"/>
        <c:majorGridlines>
          <c:spPr>
            <a:ln>
              <a:solidFill>
                <a:schemeClr val="accent3"/>
              </a:solidFill>
            </a:ln>
          </c:spPr>
        </c:majorGridlines>
        <c:numFmt formatCode="General" sourceLinked="0"/>
        <c:majorTickMark val="none"/>
        <c:minorTickMark val="none"/>
        <c:tickLblPos val="nextTo"/>
        <c:spPr>
          <a:ln>
            <a:solidFill>
              <a:schemeClr val="tx2"/>
            </a:solidFill>
          </a:ln>
        </c:spPr>
        <c:txPr>
          <a:bodyPr/>
          <a:lstStyle/>
          <a:p>
            <a:pPr>
              <a:defRPr sz="1400" baseline="0">
                <a:solidFill>
                  <a:srgbClr val="202945"/>
                </a:solidFill>
              </a:defRPr>
            </a:pPr>
            <a:endParaRPr lang="en-US"/>
          </a:p>
        </c:txPr>
        <c:crossAx val="42434560"/>
        <c:crosses val="autoZero"/>
        <c:auto val="1"/>
        <c:lblAlgn val="ctr"/>
        <c:lblOffset val="100"/>
        <c:noMultiLvlLbl val="0"/>
      </c:catAx>
      <c:valAx>
        <c:axId val="42434560"/>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6296576"/>
        <c:crosses val="autoZero"/>
        <c:crossBetween val="between"/>
      </c:valAx>
    </c:plotArea>
    <c:legend>
      <c:legendPos val="b"/>
      <c:layout>
        <c:manualLayout>
          <c:xMode val="edge"/>
          <c:yMode val="edge"/>
          <c:x val="0.35094901331778"/>
          <c:y val="0.94857333174262304"/>
          <c:w val="0.35365740740740698"/>
          <c:h val="4.89014157321243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Sheet1!$B$2:$B$8</c:f>
              <c:numCache>
                <c:formatCode>0.00%</c:formatCode>
                <c:ptCount val="7"/>
                <c:pt idx="0">
                  <c:v>1E-3</c:v>
                </c:pt>
                <c:pt idx="1">
                  <c:v>1.4E-2</c:v>
                </c:pt>
                <c:pt idx="2">
                  <c:v>3.1E-2</c:v>
                </c:pt>
                <c:pt idx="3">
                  <c:v>0.79400000000000004</c:v>
                </c:pt>
                <c:pt idx="4">
                  <c:v>8.6999999999999994E-2</c:v>
                </c:pt>
                <c:pt idx="5">
                  <c:v>4.5999999999999999E-2</c:v>
                </c:pt>
                <c:pt idx="6">
                  <c:v>2.9000000000000001E-2</c:v>
                </c:pt>
              </c:numCache>
            </c:numRef>
          </c:val>
          <c:extLst xmlns:c16r2="http://schemas.microsoft.com/office/drawing/2015/06/chart">
            <c:ext xmlns:c16="http://schemas.microsoft.com/office/drawing/2014/chart" uri="{C3380CC4-5D6E-409C-BE32-E72D297353CC}">
              <c16:uniqueId val="{00000000-E885-4808-96E7-99E46BD9A25B}"/>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Sheet1!$C$2:$C$8</c:f>
              <c:numCache>
                <c:formatCode>0.00%</c:formatCode>
                <c:ptCount val="7"/>
                <c:pt idx="0">
                  <c:v>1E-3</c:v>
                </c:pt>
                <c:pt idx="1">
                  <c:v>8.9999999999999993E-3</c:v>
                </c:pt>
                <c:pt idx="2">
                  <c:v>0.03</c:v>
                </c:pt>
                <c:pt idx="3">
                  <c:v>0.80300000000000005</c:v>
                </c:pt>
                <c:pt idx="4">
                  <c:v>9.2999999999999999E-2</c:v>
                </c:pt>
                <c:pt idx="5">
                  <c:v>4.3999999999999997E-2</c:v>
                </c:pt>
                <c:pt idx="6">
                  <c:v>2.1000000000000001E-2</c:v>
                </c:pt>
              </c:numCache>
            </c:numRef>
          </c:val>
          <c:extLst xmlns:c16r2="http://schemas.microsoft.com/office/drawing/2015/06/chart">
            <c:ext xmlns:c16="http://schemas.microsoft.com/office/drawing/2014/chart" uri="{C3380CC4-5D6E-409C-BE32-E72D297353CC}">
              <c16:uniqueId val="{00000001-E885-4808-96E7-99E46BD9A25B}"/>
            </c:ext>
          </c:extLst>
        </c:ser>
        <c:dLbls>
          <c:showLegendKey val="0"/>
          <c:showVal val="1"/>
          <c:showCatName val="0"/>
          <c:showSerName val="0"/>
          <c:showPercent val="0"/>
          <c:showBubbleSize val="0"/>
        </c:dLbls>
        <c:gapWidth val="75"/>
        <c:overlap val="-25"/>
        <c:axId val="47412736"/>
        <c:axId val="42437440"/>
      </c:barChart>
      <c:catAx>
        <c:axId val="47412736"/>
        <c:scaling>
          <c:orientation val="minMax"/>
        </c:scaling>
        <c:delete val="0"/>
        <c:axPos val="b"/>
        <c:majorGridlines>
          <c:spPr>
            <a:ln>
              <a:solidFill>
                <a:schemeClr val="tx2"/>
              </a:solidFill>
            </a:ln>
          </c:spPr>
        </c:majorGridlines>
        <c:numFmt formatCode="General" sourceLinked="1"/>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2437440"/>
        <c:crosses val="autoZero"/>
        <c:auto val="1"/>
        <c:lblAlgn val="ctr"/>
        <c:lblOffset val="100"/>
        <c:noMultiLvlLbl val="0"/>
      </c:catAx>
      <c:valAx>
        <c:axId val="42437440"/>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47412736"/>
        <c:crosses val="autoZero"/>
        <c:crossBetween val="between"/>
      </c:valAx>
    </c:plotArea>
    <c:legend>
      <c:legendPos val="b"/>
      <c:layout>
        <c:manualLayout>
          <c:xMode val="edge"/>
          <c:yMode val="edge"/>
          <c:x val="0.35567385598539297"/>
          <c:y val="0.94114743809197898"/>
          <c:w val="0.33213043478260901"/>
          <c:h val="4.67752672220319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Sheet1!$B$2:$B$11</c:f>
              <c:numCache>
                <c:formatCode>0.00%</c:formatCode>
                <c:ptCount val="10"/>
                <c:pt idx="0">
                  <c:v>3.0000000000000001E-3</c:v>
                </c:pt>
                <c:pt idx="1">
                  <c:v>2E-3</c:v>
                </c:pt>
                <c:pt idx="2">
                  <c:v>7.0000000000000001E-3</c:v>
                </c:pt>
                <c:pt idx="3">
                  <c:v>0.307</c:v>
                </c:pt>
                <c:pt idx="4">
                  <c:v>0.39</c:v>
                </c:pt>
                <c:pt idx="5">
                  <c:v>2.3E-2</c:v>
                </c:pt>
                <c:pt idx="6">
                  <c:v>0.11700000000000001</c:v>
                </c:pt>
                <c:pt idx="7">
                  <c:v>8.8999999999999996E-2</c:v>
                </c:pt>
                <c:pt idx="8">
                  <c:v>5.3999999999999999E-2</c:v>
                </c:pt>
                <c:pt idx="9">
                  <c:v>7.0000000000000001E-3</c:v>
                </c:pt>
              </c:numCache>
            </c:numRef>
          </c:val>
          <c:extLst xmlns:c16r2="http://schemas.microsoft.com/office/drawing/2015/06/chart">
            <c:ext xmlns:c16="http://schemas.microsoft.com/office/drawing/2014/chart" uri="{C3380CC4-5D6E-409C-BE32-E72D297353CC}">
              <c16:uniqueId val="{00000000-DFDC-4BD2-A8CB-394F34B2F919}"/>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Sheet1!$C$2:$C$11</c:f>
              <c:numCache>
                <c:formatCode>0.00%</c:formatCode>
                <c:ptCount val="10"/>
                <c:pt idx="0">
                  <c:v>4.0000000000000001E-3</c:v>
                </c:pt>
                <c:pt idx="1">
                  <c:v>1E-3</c:v>
                </c:pt>
                <c:pt idx="2">
                  <c:v>7.0000000000000001E-3</c:v>
                </c:pt>
                <c:pt idx="3">
                  <c:v>0.25800000000000001</c:v>
                </c:pt>
                <c:pt idx="4">
                  <c:v>0.375</c:v>
                </c:pt>
                <c:pt idx="5">
                  <c:v>3.1E-2</c:v>
                </c:pt>
                <c:pt idx="6">
                  <c:v>0.13900000000000001</c:v>
                </c:pt>
                <c:pt idx="7">
                  <c:v>0.11700000000000001</c:v>
                </c:pt>
                <c:pt idx="8">
                  <c:v>6.2E-2</c:v>
                </c:pt>
                <c:pt idx="9">
                  <c:v>6.0000000000000001E-3</c:v>
                </c:pt>
              </c:numCache>
            </c:numRef>
          </c:val>
          <c:extLst xmlns:c16r2="http://schemas.microsoft.com/office/drawing/2015/06/chart">
            <c:ext xmlns:c16="http://schemas.microsoft.com/office/drawing/2014/chart" uri="{C3380CC4-5D6E-409C-BE32-E72D297353CC}">
              <c16:uniqueId val="{00000001-DFDC-4BD2-A8CB-394F34B2F919}"/>
            </c:ext>
          </c:extLst>
        </c:ser>
        <c:dLbls>
          <c:showLegendKey val="0"/>
          <c:showVal val="1"/>
          <c:showCatName val="0"/>
          <c:showSerName val="0"/>
          <c:showPercent val="0"/>
          <c:showBubbleSize val="0"/>
        </c:dLbls>
        <c:gapWidth val="75"/>
        <c:overlap val="-25"/>
        <c:axId val="47552000"/>
        <c:axId val="42439744"/>
      </c:barChart>
      <c:catAx>
        <c:axId val="47552000"/>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tx2"/>
            </a:solidFill>
          </a:ln>
        </c:spPr>
        <c:txPr>
          <a:bodyPr rot="0"/>
          <a:lstStyle/>
          <a:p>
            <a:pPr>
              <a:defRPr sz="1300" baseline="0">
                <a:solidFill>
                  <a:srgbClr val="202945"/>
                </a:solidFill>
              </a:defRPr>
            </a:pPr>
            <a:endParaRPr lang="en-US"/>
          </a:p>
        </c:txPr>
        <c:crossAx val="42439744"/>
        <c:crosses val="autoZero"/>
        <c:auto val="1"/>
        <c:lblAlgn val="ctr"/>
        <c:lblOffset val="100"/>
        <c:noMultiLvlLbl val="0"/>
      </c:catAx>
      <c:valAx>
        <c:axId val="42439744"/>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7552000"/>
        <c:crosses val="autoZero"/>
        <c:crossBetween val="between"/>
      </c:valAx>
    </c:plotArea>
    <c:legend>
      <c:legendPos val="b"/>
      <c:layout>
        <c:manualLayout>
          <c:xMode val="edge"/>
          <c:yMode val="edge"/>
          <c:x val="0.34016611986001799"/>
          <c:y val="0.95454234593915199"/>
          <c:w val="0.31966776027996502"/>
          <c:h val="4.5457654060848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Some Chance</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421E-435C-A1A0-BF025BAF9D71}"/>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421E-435C-A1A0-BF025BAF9D71}"/>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421E-435C-A1A0-BF025BAF9D71}"/>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421E-435C-A1A0-BF025BAF9D71}"/>
              </c:ext>
            </c:extLst>
          </c:dPt>
          <c:dPt>
            <c:idx val="4"/>
            <c:invertIfNegative val="0"/>
            <c:bubble3D val="0"/>
            <c:extLst xmlns:c16r2="http://schemas.microsoft.com/office/drawing/2015/06/chart">
              <c:ext xmlns:c16="http://schemas.microsoft.com/office/drawing/2014/chart" uri="{C3380CC4-5D6E-409C-BE32-E72D297353CC}">
                <c16:uniqueId val="{00000009-421E-435C-A1A0-BF025BAF9D71}"/>
              </c:ext>
            </c:extLst>
          </c:dPt>
          <c:dPt>
            <c:idx val="5"/>
            <c:invertIfNegative val="0"/>
            <c:bubble3D val="0"/>
            <c:spPr>
              <a:solidFill>
                <a:srgbClr val="E74C39"/>
              </a:solidFill>
              <a:ln w="9525">
                <a:solidFill>
                  <a:schemeClr val="bg2"/>
                </a:solidFill>
              </a:ln>
              <a:effectLst/>
            </c:spPr>
            <c:extLst xmlns:c16r2="http://schemas.microsoft.com/office/drawing/2015/06/char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0.44400000000000001</c:v>
                </c:pt>
                <c:pt idx="1">
                  <c:v>0.42199999999999999</c:v>
                </c:pt>
                <c:pt idx="2">
                  <c:v>0.30199999999999999</c:v>
                </c:pt>
                <c:pt idx="3">
                  <c:v>0.32100000000000001</c:v>
                </c:pt>
              </c:numCache>
            </c:numRef>
          </c:val>
          <c:extLst xmlns:c16r2="http://schemas.microsoft.com/office/drawing/2015/06/chart">
            <c:ext xmlns:c16="http://schemas.microsoft.com/office/drawing/2014/chart" uri="{C3380CC4-5D6E-409C-BE32-E72D297353CC}">
              <c16:uniqueId val="{0000000C-421E-435C-A1A0-BF025BAF9D71}"/>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E-421E-435C-A1A0-BF025BAF9D71}"/>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0-421E-435C-A1A0-BF025BAF9D71}"/>
              </c:ext>
            </c:extLst>
          </c:dPt>
          <c:dPt>
            <c:idx val="2"/>
            <c:invertIfNegative val="0"/>
            <c:bubble3D val="0"/>
            <c:extLst xmlns:c16r2="http://schemas.microsoft.com/office/drawing/2015/06/chart">
              <c:ext xmlns:c16="http://schemas.microsoft.com/office/drawing/2014/chart" uri="{C3380CC4-5D6E-409C-BE32-E72D297353CC}">
                <c16:uniqueId val="{00000012-421E-435C-A1A0-BF025BAF9D71}"/>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421E-435C-A1A0-BF025BAF9D71}"/>
              </c:ext>
            </c:extLst>
          </c:dPt>
          <c:dPt>
            <c:idx val="4"/>
            <c:invertIfNegative val="0"/>
            <c:bubble3D val="0"/>
            <c:extLst xmlns:c16r2="http://schemas.microsoft.com/office/drawing/2015/06/chart">
              <c:ext xmlns:c16="http://schemas.microsoft.com/office/drawing/2014/chart" uri="{C3380CC4-5D6E-409C-BE32-E72D297353CC}">
                <c16:uniqueId val="{00000016-421E-435C-A1A0-BF025BAF9D71}"/>
              </c:ext>
            </c:extLst>
          </c:dPt>
          <c:dPt>
            <c:idx val="5"/>
            <c:invertIfNegative val="0"/>
            <c:bubble3D val="0"/>
            <c:extLst xmlns:c16r2="http://schemas.microsoft.com/office/drawing/2015/06/char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0.27</c:v>
                </c:pt>
                <c:pt idx="1">
                  <c:v>0.35199999999999998</c:v>
                </c:pt>
                <c:pt idx="2">
                  <c:v>0.14799999999999999</c:v>
                </c:pt>
                <c:pt idx="3">
                  <c:v>0.22900000000000001</c:v>
                </c:pt>
              </c:numCache>
            </c:numRef>
          </c:val>
          <c:extLst xmlns:c16r2="http://schemas.microsoft.com/office/drawing/2015/06/char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47771136"/>
        <c:axId val="40837696"/>
      </c:barChart>
      <c:catAx>
        <c:axId val="47771136"/>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40837696"/>
        <c:crosses val="autoZero"/>
        <c:auto val="1"/>
        <c:lblAlgn val="ctr"/>
        <c:lblOffset val="100"/>
        <c:tickLblSkip val="2"/>
        <c:tickMarkSkip val="2"/>
        <c:noMultiLvlLbl val="0"/>
      </c:catAx>
      <c:valAx>
        <c:axId val="40837696"/>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777113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rgbClr val="202945"/>
            </a:solidFill>
            <a:ln>
              <a:solidFill>
                <a:schemeClr val="bg2"/>
              </a:solidFill>
            </a:ln>
            <a:effectLst/>
          </c:spPr>
          <c:invertIfNegative val="0"/>
          <c:dPt>
            <c:idx val="0"/>
            <c:invertIfNegative val="0"/>
            <c:bubble3D val="0"/>
            <c:spPr>
              <a:solidFill>
                <a:schemeClr val="accent1">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1-B8FA-411D-B1EF-CAC36B7CE6F6}"/>
              </c:ext>
            </c:extLst>
          </c:dPt>
          <c:dPt>
            <c:idx val="1"/>
            <c:invertIfNegative val="0"/>
            <c:bubble3D val="0"/>
            <c:spPr>
              <a:solidFill>
                <a:schemeClr val="bg2">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3-B8FA-411D-B1EF-CAC36B7CE6F6}"/>
              </c:ext>
            </c:extLst>
          </c:dPt>
          <c:dPt>
            <c:idx val="2"/>
            <c:invertIfNegative val="0"/>
            <c:bubble3D val="0"/>
            <c:spPr>
              <a:solidFill>
                <a:schemeClr val="accent1">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5-B8FA-411D-B1EF-CAC36B7CE6F6}"/>
              </c:ext>
            </c:extLst>
          </c:dPt>
          <c:dPt>
            <c:idx val="3"/>
            <c:invertIfNegative val="0"/>
            <c:bubble3D val="0"/>
            <c:spPr>
              <a:solidFill>
                <a:schemeClr val="bg2">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7-B8FA-411D-B1EF-CAC36B7CE6F6}"/>
              </c:ext>
            </c:extLst>
          </c:dPt>
          <c:dPt>
            <c:idx val="4"/>
            <c:invertIfNegative val="0"/>
            <c:bubble3D val="0"/>
            <c:spPr>
              <a:solidFill>
                <a:schemeClr val="accent1">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9-B8FA-411D-B1EF-CAC36B7CE6F6}"/>
              </c:ext>
            </c:extLst>
          </c:dPt>
          <c:dPt>
            <c:idx val="5"/>
            <c:invertIfNegative val="0"/>
            <c:bubble3D val="0"/>
            <c:spPr>
              <a:solidFill>
                <a:schemeClr val="bg2">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B-B8FA-411D-B1EF-CAC36B7CE6F6}"/>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0.50600000000000001</c:v>
                </c:pt>
                <c:pt idx="1">
                  <c:v>0.45600000000000002</c:v>
                </c:pt>
                <c:pt idx="2">
                  <c:v>0.26800000000000002</c:v>
                </c:pt>
                <c:pt idx="3">
                  <c:v>0.28100000000000003</c:v>
                </c:pt>
                <c:pt idx="4">
                  <c:v>0.41799999999999998</c:v>
                </c:pt>
                <c:pt idx="5">
                  <c:v>0.42399999999999999</c:v>
                </c:pt>
              </c:numCache>
            </c:numRef>
          </c:val>
          <c:extLst xmlns:c16r2="http://schemas.microsoft.com/office/drawing/2015/06/chart">
            <c:ext xmlns:c16="http://schemas.microsoft.com/office/drawing/2014/chart" uri="{C3380CC4-5D6E-409C-BE32-E72D297353CC}">
              <c16:uniqueId val="{0000000C-B8FA-411D-B1EF-CAC36B7CE6F6}"/>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E-B8FA-411D-B1EF-CAC36B7CE6F6}"/>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0-B8FA-411D-B1EF-CAC36B7CE6F6}"/>
              </c:ext>
            </c:extLst>
          </c:dPt>
          <c:dPt>
            <c:idx val="2"/>
            <c:invertIfNegative val="0"/>
            <c:bubble3D val="0"/>
            <c:extLst xmlns:c16r2="http://schemas.microsoft.com/office/drawing/2015/06/chart">
              <c:ext xmlns:c16="http://schemas.microsoft.com/office/drawing/2014/chart" uri="{C3380CC4-5D6E-409C-BE32-E72D297353CC}">
                <c16:uniqueId val="{00000012-B8FA-411D-B1EF-CAC36B7CE6F6}"/>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B8FA-411D-B1EF-CAC36B7CE6F6}"/>
              </c:ext>
            </c:extLst>
          </c:dPt>
          <c:dPt>
            <c:idx val="4"/>
            <c:invertIfNegative val="0"/>
            <c:bubble3D val="0"/>
            <c:extLst xmlns:c16r2="http://schemas.microsoft.com/office/drawing/2015/06/chart">
              <c:ext xmlns:c16="http://schemas.microsoft.com/office/drawing/2014/chart" uri="{C3380CC4-5D6E-409C-BE32-E72D297353CC}">
                <c16:uniqueId val="{00000016-B8FA-411D-B1EF-CAC36B7CE6F6}"/>
              </c:ext>
            </c:extLst>
          </c:dPt>
          <c:dPt>
            <c:idx val="5"/>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8-B8FA-411D-B1EF-CAC36B7CE6F6}"/>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0.38100000000000001</c:v>
                </c:pt>
                <c:pt idx="1">
                  <c:v>0.44400000000000001</c:v>
                </c:pt>
                <c:pt idx="2">
                  <c:v>6.3E-2</c:v>
                </c:pt>
                <c:pt idx="3">
                  <c:v>7.1999999999999995E-2</c:v>
                </c:pt>
                <c:pt idx="4">
                  <c:v>0.14199999999999999</c:v>
                </c:pt>
                <c:pt idx="5">
                  <c:v>0.20899999999999999</c:v>
                </c:pt>
              </c:numCache>
            </c:numRef>
          </c:val>
          <c:extLst xmlns:c16r2="http://schemas.microsoft.com/office/drawing/2015/06/chart">
            <c:ext xmlns:c16="http://schemas.microsoft.com/office/drawing/2014/chart" uri="{C3380CC4-5D6E-409C-BE32-E72D297353CC}">
              <c16:uniqueId val="{00000019-B8FA-411D-B1EF-CAC36B7CE6F6}"/>
            </c:ext>
          </c:extLst>
        </c:ser>
        <c:dLbls>
          <c:showLegendKey val="0"/>
          <c:showVal val="0"/>
          <c:showCatName val="0"/>
          <c:showSerName val="0"/>
          <c:showPercent val="0"/>
          <c:showBubbleSize val="0"/>
        </c:dLbls>
        <c:gapWidth val="74"/>
        <c:overlap val="100"/>
        <c:axId val="68543488"/>
        <c:axId val="40840000"/>
      </c:barChart>
      <c:catAx>
        <c:axId val="68543488"/>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40840000"/>
        <c:crosses val="autoZero"/>
        <c:auto val="1"/>
        <c:lblAlgn val="ctr"/>
        <c:lblOffset val="100"/>
        <c:tickLblSkip val="2"/>
        <c:tickMarkSkip val="2"/>
        <c:noMultiLvlLbl val="0"/>
      </c:catAx>
      <c:valAx>
        <c:axId val="4084000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6854348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6.4788478886997097E-2"/>
          <c:y val="2.15165010111441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chemeClr val="accent1">
                <a:lumMod val="60000"/>
                <a:lumOff val="40000"/>
              </a:schemeClr>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D73E-4F58-9C42-C5E9C98F263F}"/>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D73E-4F58-9C42-C5E9C98F263F}"/>
              </c:ext>
            </c:extLst>
          </c:dPt>
          <c:dPt>
            <c:idx val="2"/>
            <c:invertIfNegative val="0"/>
            <c:bubble3D val="0"/>
            <c:extLst xmlns:c16r2="http://schemas.microsoft.com/office/drawing/2015/06/chart">
              <c:ext xmlns:c16="http://schemas.microsoft.com/office/drawing/2014/chart" uri="{C3380CC4-5D6E-409C-BE32-E72D297353CC}">
                <c16:uniqueId val="{00000005-D73E-4F58-9C42-C5E9C98F263F}"/>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D73E-4F58-9C42-C5E9C98F263F}"/>
              </c:ext>
            </c:extLst>
          </c:dPt>
          <c:dPt>
            <c:idx val="4"/>
            <c:invertIfNegative val="0"/>
            <c:bubble3D val="0"/>
            <c:extLst xmlns:c16r2="http://schemas.microsoft.com/office/drawing/2015/06/chart">
              <c:ext xmlns:c16="http://schemas.microsoft.com/office/drawing/2014/chart" uri="{C3380CC4-5D6E-409C-BE32-E72D297353CC}">
                <c16:uniqueId val="{00000009-D73E-4F58-9C42-C5E9C98F263F}"/>
              </c:ext>
            </c:extLst>
          </c:dPt>
          <c:dPt>
            <c:idx val="5"/>
            <c:invertIfNegative val="0"/>
            <c:bubble3D val="0"/>
            <c:extLst xmlns:c16r2="http://schemas.microsoft.com/office/drawing/2015/06/chart">
              <c:ext xmlns:c16="http://schemas.microsoft.com/office/drawing/2014/chart" uri="{C3380CC4-5D6E-409C-BE32-E72D297353CC}">
                <c16:uniqueId val="{0000000B-D73E-4F58-9C42-C5E9C98F263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5.2999999999999999E-2</c:v>
                </c:pt>
                <c:pt idx="1">
                  <c:v>5.5E-2</c:v>
                </c:pt>
                <c:pt idx="2">
                  <c:v>0.20200000000000001</c:v>
                </c:pt>
                <c:pt idx="3">
                  <c:v>0.19500000000000001</c:v>
                </c:pt>
              </c:numCache>
            </c:numRef>
          </c:val>
          <c:extLst xmlns:c16r2="http://schemas.microsoft.com/office/drawing/2015/06/chart">
            <c:ext xmlns:c16="http://schemas.microsoft.com/office/drawing/2014/chart" uri="{C3380CC4-5D6E-409C-BE32-E72D297353CC}">
              <c16:uniqueId val="{0000000C-D73E-4F58-9C42-C5E9C98F263F}"/>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E-D73E-4F58-9C42-C5E9C98F263F}"/>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0-D73E-4F58-9C42-C5E9C98F263F}"/>
              </c:ext>
            </c:extLst>
          </c:dPt>
          <c:dPt>
            <c:idx val="2"/>
            <c:invertIfNegative val="0"/>
            <c:bubble3D val="0"/>
            <c:extLst xmlns:c16r2="http://schemas.microsoft.com/office/drawing/2015/06/chart">
              <c:ext xmlns:c16="http://schemas.microsoft.com/office/drawing/2014/chart" uri="{C3380CC4-5D6E-409C-BE32-E72D297353CC}">
                <c16:uniqueId val="{00000012-D73E-4F58-9C42-C5E9C98F263F}"/>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D73E-4F58-9C42-C5E9C98F263F}"/>
              </c:ext>
            </c:extLst>
          </c:dPt>
          <c:dPt>
            <c:idx val="4"/>
            <c:invertIfNegative val="0"/>
            <c:bubble3D val="0"/>
            <c:extLst xmlns:c16r2="http://schemas.microsoft.com/office/drawing/2015/06/chart">
              <c:ext xmlns:c16="http://schemas.microsoft.com/office/drawing/2014/chart" uri="{C3380CC4-5D6E-409C-BE32-E72D297353CC}">
                <c16:uniqueId val="{00000016-D73E-4F58-9C42-C5E9C98F263F}"/>
              </c:ext>
            </c:extLst>
          </c:dPt>
          <c:dPt>
            <c:idx val="5"/>
            <c:invertIfNegative val="0"/>
            <c:bubble3D val="0"/>
            <c:extLst xmlns:c16r2="http://schemas.microsoft.com/office/drawing/2015/06/chart">
              <c:ext xmlns:c16="http://schemas.microsoft.com/office/drawing/2014/chart" uri="{C3380CC4-5D6E-409C-BE32-E72D297353CC}">
                <c16:uniqueId val="{00000018-D73E-4F58-9C42-C5E9C98F263F}"/>
              </c:ext>
            </c:extLst>
          </c:dPt>
          <c:dLbls>
            <c:dLbl>
              <c:idx val="0"/>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dLbl>
            <c:dLbl>
              <c:idx val="2"/>
              <c:layout/>
              <c:tx>
                <c:rich>
                  <a:bodyPr/>
                  <a:lstStyle/>
                  <a:p>
                    <a:fld id="{B0515FD9-E255-4C4E-A241-C07D23A06B70}" type="VALUE">
                      <a:rPr lang="en-US">
                        <a:solidFill>
                          <a:schemeClr val="tx1"/>
                        </a:solidFill>
                      </a:rPr>
                      <a:pPr/>
                      <a:t>[VALUE]</a:t>
                    </a:fld>
                    <a:endParaRPr lang="en-US"/>
                  </a:p>
                </c:rich>
              </c:tx>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12-D73E-4F58-9C42-C5E9C98F263F}"/>
                </c:ext>
              </c:extLst>
            </c:dLbl>
            <c:dLbl>
              <c:idx val="3"/>
              <c:layout/>
              <c:tx>
                <c:rich>
                  <a:bodyPr/>
                  <a:lstStyle/>
                  <a:p>
                    <a:fld id="{2846A9EE-542B-4CA5-BB10-3E85AACBC655}" type="VALUE">
                      <a:rPr lang="en-US">
                        <a:solidFill>
                          <a:schemeClr val="tx1"/>
                        </a:solidFill>
                      </a:rPr>
                      <a:pPr/>
                      <a:t>[VALUE]</a:t>
                    </a:fld>
                    <a:endParaRPr lang="en-US"/>
                  </a:p>
                </c:rich>
              </c:tx>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14-D73E-4F58-9C42-C5E9C98F263F}"/>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1.0999999999999999E-2</c:v>
                </c:pt>
                <c:pt idx="1">
                  <c:v>1.6E-2</c:v>
                </c:pt>
                <c:pt idx="2">
                  <c:v>7.0000000000000007E-2</c:v>
                </c:pt>
                <c:pt idx="3">
                  <c:v>6.9000000000000006E-2</c:v>
                </c:pt>
              </c:numCache>
            </c:numRef>
          </c:val>
          <c:extLst xmlns:c16r2="http://schemas.microsoft.com/office/drawing/2015/06/chart">
            <c:ext xmlns:c16="http://schemas.microsoft.com/office/drawing/2014/chart" uri="{C3380CC4-5D6E-409C-BE32-E72D297353CC}">
              <c16:uniqueId val="{00000019-D73E-4F58-9C42-C5E9C98F263F}"/>
            </c:ext>
          </c:extLst>
        </c:ser>
        <c:dLbls>
          <c:showLegendKey val="0"/>
          <c:showVal val="0"/>
          <c:showCatName val="0"/>
          <c:showSerName val="0"/>
          <c:showPercent val="0"/>
          <c:showBubbleSize val="0"/>
        </c:dLbls>
        <c:gapWidth val="74"/>
        <c:overlap val="100"/>
        <c:axId val="83015168"/>
        <c:axId val="40842304"/>
      </c:barChart>
      <c:catAx>
        <c:axId val="83015168"/>
        <c:scaling>
          <c:orientation val="minMax"/>
        </c:scaling>
        <c:delete val="0"/>
        <c:axPos val="b"/>
        <c:majorGridlines/>
        <c:numFmt formatCode="General" sourceLinked="0"/>
        <c:majorTickMark val="none"/>
        <c:minorTickMark val="none"/>
        <c:tickLblPos val="none"/>
        <c:crossAx val="40842304"/>
        <c:crosses val="autoZero"/>
        <c:auto val="1"/>
        <c:lblAlgn val="ctr"/>
        <c:lblOffset val="100"/>
        <c:tickLblSkip val="2"/>
        <c:tickMarkSkip val="2"/>
        <c:noMultiLvlLbl val="0"/>
      </c:catAx>
      <c:valAx>
        <c:axId val="40842304"/>
        <c:scaling>
          <c:orientation val="minMax"/>
          <c:max val="1"/>
          <c:min val="0"/>
        </c:scaling>
        <c:delete val="0"/>
        <c:axPos val="l"/>
        <c:numFmt formatCode="0%" sourceLinked="0"/>
        <c:majorTickMark val="none"/>
        <c:minorTickMark val="none"/>
        <c:tickLblPos val="nextTo"/>
        <c:txPr>
          <a:bodyPr rot="0" vert="horz"/>
          <a:lstStyle/>
          <a:p>
            <a:pPr>
              <a:defRPr sz="1400" b="1" baseline="0">
                <a:solidFill>
                  <a:srgbClr val="202945"/>
                </a:solidFill>
              </a:defRPr>
            </a:pPr>
            <a:endParaRPr lang="en-US"/>
          </a:p>
        </c:txPr>
        <c:crossAx val="83015168"/>
        <c:crosses val="autoZero"/>
        <c:crossBetween val="between"/>
        <c:majorUnit val="0.1"/>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849834742879496E-2"/>
          <c:y val="3.2309301181102403E-2"/>
          <c:w val="0.91042590162340997"/>
          <c:h val="0.81083907480314998"/>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dLbl>
              <c:idx val="4"/>
              <c:layout>
                <c:manualLayout>
                  <c:x val="-9.7087378640776708E-3"/>
                  <c:y val="-2.7894370388917801E-3"/>
                </c:manualLayout>
              </c:layout>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EB4-4C4C-9C50-CE50F65CAD3A}"/>
                </c:ext>
              </c:extLst>
            </c:dLbl>
            <c:numFmt formatCode="0.0%" sourceLinked="0"/>
            <c:spPr>
              <a:noFill/>
              <a:ln>
                <a:noFill/>
              </a:ln>
              <a:effectLst/>
            </c:spPr>
            <c:txPr>
              <a:bodyPr/>
              <a:lstStyle/>
              <a:p>
                <a:pPr>
                  <a:defRPr sz="1000" b="1" baseline="0">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Sheet1!$B$2:$B$7</c:f>
              <c:numCache>
                <c:formatCode>0.00%</c:formatCode>
                <c:ptCount val="6"/>
                <c:pt idx="0">
                  <c:v>7.2999999999999995E-2</c:v>
                </c:pt>
                <c:pt idx="1">
                  <c:v>0.16500000000000001</c:v>
                </c:pt>
                <c:pt idx="2">
                  <c:v>0.61699999999999999</c:v>
                </c:pt>
                <c:pt idx="3">
                  <c:v>8.6999999999999994E-2</c:v>
                </c:pt>
                <c:pt idx="4">
                  <c:v>5.1999999999999998E-2</c:v>
                </c:pt>
                <c:pt idx="5">
                  <c:v>6.0000000000000001E-3</c:v>
                </c:pt>
              </c:numCache>
            </c:numRef>
          </c:val>
          <c:extLst xmlns:c16r2="http://schemas.microsoft.com/office/drawing/2015/06/chart">
            <c:ext xmlns:c16="http://schemas.microsoft.com/office/drawing/2014/chart" uri="{C3380CC4-5D6E-409C-BE32-E72D297353CC}">
              <c16:uniqueId val="{00000000-6891-4472-B5F6-7BE2D59D5B95}"/>
            </c:ext>
          </c:extLst>
        </c:ser>
        <c:ser>
          <c:idx val="1"/>
          <c:order val="1"/>
          <c:tx>
            <c:strRef>
              <c:f>Sheet1!$C$1</c:f>
              <c:strCache>
                <c:ptCount val="1"/>
                <c:pt idx="0">
                  <c:v>Comparison Group</c:v>
                </c:pt>
              </c:strCache>
            </c:strRef>
          </c:tx>
          <c:spPr>
            <a:solidFill>
              <a:schemeClr val="bg1"/>
            </a:solidFill>
            <a:ln w="3175">
              <a:solidFill>
                <a:schemeClr val="bg2"/>
              </a:solidFill>
            </a:ln>
          </c:spPr>
          <c:invertIfNegative val="0"/>
          <c:dLbls>
            <c:numFmt formatCode="0.0%" sourceLinked="0"/>
            <c:spPr>
              <a:noFill/>
              <a:ln>
                <a:noFill/>
              </a:ln>
              <a:effectLst/>
            </c:spPr>
            <c:txPr>
              <a:bodyPr/>
              <a:lstStyle/>
              <a:p>
                <a:pPr>
                  <a:defRPr sz="1000" b="1" baseline="0">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Sheet1!$C$2:$C$7</c:f>
              <c:numCache>
                <c:formatCode>0.00%</c:formatCode>
                <c:ptCount val="6"/>
                <c:pt idx="0">
                  <c:v>7.0999999999999994E-2</c:v>
                </c:pt>
                <c:pt idx="1">
                  <c:v>0.121</c:v>
                </c:pt>
                <c:pt idx="2">
                  <c:v>0.47499999999999998</c:v>
                </c:pt>
                <c:pt idx="3">
                  <c:v>0.13600000000000001</c:v>
                </c:pt>
                <c:pt idx="4">
                  <c:v>0.159</c:v>
                </c:pt>
                <c:pt idx="5">
                  <c:v>3.9E-2</c:v>
                </c:pt>
              </c:numCache>
            </c:numRef>
          </c:val>
          <c:extLst xmlns:c16r2="http://schemas.microsoft.com/office/drawing/2015/06/chart">
            <c:ext xmlns:c16="http://schemas.microsoft.com/office/drawing/2014/chart" uri="{C3380CC4-5D6E-409C-BE32-E72D297353CC}">
              <c16:uniqueId val="{00000001-6891-4472-B5F6-7BE2D59D5B95}"/>
            </c:ext>
          </c:extLst>
        </c:ser>
        <c:dLbls>
          <c:showLegendKey val="0"/>
          <c:showVal val="1"/>
          <c:showCatName val="0"/>
          <c:showSerName val="0"/>
          <c:showPercent val="0"/>
          <c:showBubbleSize val="0"/>
        </c:dLbls>
        <c:gapWidth val="150"/>
        <c:axId val="39877632"/>
        <c:axId val="40851072"/>
      </c:barChart>
      <c:catAx>
        <c:axId val="39877632"/>
        <c:scaling>
          <c:orientation val="minMax"/>
        </c:scaling>
        <c:delete val="0"/>
        <c:axPos val="b"/>
        <c:numFmt formatCode="General" sourceLinked="0"/>
        <c:majorTickMark val="out"/>
        <c:minorTickMark val="none"/>
        <c:tickLblPos val="nextTo"/>
        <c:spPr>
          <a:ln>
            <a:solidFill>
              <a:schemeClr val="tx2"/>
            </a:solidFill>
          </a:ln>
        </c:spPr>
        <c:txPr>
          <a:bodyPr/>
          <a:lstStyle/>
          <a:p>
            <a:pPr>
              <a:defRPr sz="1400" b="0" baseline="0">
                <a:solidFill>
                  <a:srgbClr val="202945"/>
                </a:solidFill>
                <a:latin typeface="+mn-lt"/>
                <a:ea typeface="Al Tarikh" charset="-78"/>
                <a:cs typeface="Al Tarikh" charset="-78"/>
              </a:defRPr>
            </a:pPr>
            <a:endParaRPr lang="en-US"/>
          </a:p>
        </c:txPr>
        <c:crossAx val="40851072"/>
        <c:crosses val="autoZero"/>
        <c:auto val="1"/>
        <c:lblAlgn val="ctr"/>
        <c:lblOffset val="100"/>
        <c:noMultiLvlLbl val="0"/>
      </c:catAx>
      <c:valAx>
        <c:axId val="40851072"/>
        <c:scaling>
          <c:orientation val="minMax"/>
          <c:max val="1"/>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latin typeface="Garamond" charset="0"/>
              </a:defRPr>
            </a:pPr>
            <a:endParaRPr lang="en-US"/>
          </a:p>
        </c:txPr>
        <c:crossAx val="39877632"/>
        <c:crosses val="autoZero"/>
        <c:crossBetween val="between"/>
      </c:valAx>
    </c:plotArea>
    <c:legend>
      <c:legendPos val="r"/>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1509587343248802"/>
          <c:y val="0.90461511646981596"/>
          <c:w val="0.41654855643044603"/>
          <c:h val="9.2473343175853207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1</c:v>
                </c:pt>
                <c:pt idx="2">
                  <c:v>2</c:v>
                </c:pt>
                <c:pt idx="3">
                  <c:v>3</c:v>
                </c:pt>
                <c:pt idx="4">
                  <c:v>4</c:v>
                </c:pt>
                <c:pt idx="5">
                  <c:v>5</c:v>
                </c:pt>
                <c:pt idx="6">
                  <c:v>6</c:v>
                </c:pt>
                <c:pt idx="7">
                  <c:v>7 - 8</c:v>
                </c:pt>
                <c:pt idx="8">
                  <c:v>9 - 10</c:v>
                </c:pt>
                <c:pt idx="9">
                  <c:v>11 or more</c:v>
                </c:pt>
              </c:strCache>
            </c:strRef>
          </c:cat>
          <c:val>
            <c:numRef>
              <c:f>Sheet1!$B$2:$B$11</c:f>
              <c:numCache>
                <c:formatCode>0.00%</c:formatCode>
                <c:ptCount val="10"/>
                <c:pt idx="0">
                  <c:v>0.153</c:v>
                </c:pt>
                <c:pt idx="1">
                  <c:v>0.157</c:v>
                </c:pt>
                <c:pt idx="2">
                  <c:v>0.193</c:v>
                </c:pt>
                <c:pt idx="3">
                  <c:v>0.20399999999999999</c:v>
                </c:pt>
                <c:pt idx="4">
                  <c:v>0.11600000000000001</c:v>
                </c:pt>
                <c:pt idx="5">
                  <c:v>6.8000000000000005E-2</c:v>
                </c:pt>
                <c:pt idx="6">
                  <c:v>4.4999999999999998E-2</c:v>
                </c:pt>
                <c:pt idx="7">
                  <c:v>0.04</c:v>
                </c:pt>
                <c:pt idx="8">
                  <c:v>1.4999999999999999E-2</c:v>
                </c:pt>
                <c:pt idx="9" formatCode="General">
                  <c:v>1.0999999999999999E-2</c:v>
                </c:pt>
              </c:numCache>
            </c:numRef>
          </c:val>
          <c:extLst xmlns:c16r2="http://schemas.microsoft.com/office/drawing/2015/06/chart">
            <c:ext xmlns:c16="http://schemas.microsoft.com/office/drawing/2014/chart" uri="{C3380CC4-5D6E-409C-BE32-E72D297353CC}">
              <c16:uniqueId val="{00000000-06B6-4BEA-82E3-0DEB996C8A42}"/>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1</c:v>
                </c:pt>
                <c:pt idx="2">
                  <c:v>2</c:v>
                </c:pt>
                <c:pt idx="3">
                  <c:v>3</c:v>
                </c:pt>
                <c:pt idx="4">
                  <c:v>4</c:v>
                </c:pt>
                <c:pt idx="5">
                  <c:v>5</c:v>
                </c:pt>
                <c:pt idx="6">
                  <c:v>6</c:v>
                </c:pt>
                <c:pt idx="7">
                  <c:v>7 - 8</c:v>
                </c:pt>
                <c:pt idx="8">
                  <c:v>9 - 10</c:v>
                </c:pt>
                <c:pt idx="9">
                  <c:v>11 or more</c:v>
                </c:pt>
              </c:strCache>
            </c:strRef>
          </c:cat>
          <c:val>
            <c:numRef>
              <c:f>Sheet1!$C$2:$C$11</c:f>
              <c:numCache>
                <c:formatCode>0.00%</c:formatCode>
                <c:ptCount val="10"/>
                <c:pt idx="0">
                  <c:v>0.125</c:v>
                </c:pt>
                <c:pt idx="1">
                  <c:v>0.11</c:v>
                </c:pt>
                <c:pt idx="2">
                  <c:v>0.13600000000000001</c:v>
                </c:pt>
                <c:pt idx="3">
                  <c:v>0.16600000000000001</c:v>
                </c:pt>
                <c:pt idx="4">
                  <c:v>0.11</c:v>
                </c:pt>
                <c:pt idx="5">
                  <c:v>8.6999999999999994E-2</c:v>
                </c:pt>
                <c:pt idx="6">
                  <c:v>6.6000000000000003E-2</c:v>
                </c:pt>
                <c:pt idx="7">
                  <c:v>0.11</c:v>
                </c:pt>
                <c:pt idx="8">
                  <c:v>4.9000000000000002E-2</c:v>
                </c:pt>
                <c:pt idx="9" formatCode="General">
                  <c:v>4.1000000000000002E-2</c:v>
                </c:pt>
              </c:numCache>
            </c:numRef>
          </c:val>
          <c:extLst xmlns:c16r2="http://schemas.microsoft.com/office/drawing/2015/06/chart">
            <c:ext xmlns:c16="http://schemas.microsoft.com/office/drawing/2014/chart" uri="{C3380CC4-5D6E-409C-BE32-E72D297353CC}">
              <c16:uniqueId val="{00000001-06B6-4BEA-82E3-0DEB996C8A42}"/>
            </c:ext>
          </c:extLst>
        </c:ser>
        <c:dLbls>
          <c:showLegendKey val="0"/>
          <c:showVal val="1"/>
          <c:showCatName val="0"/>
          <c:showSerName val="0"/>
          <c:showPercent val="0"/>
          <c:showBubbleSize val="0"/>
        </c:dLbls>
        <c:gapWidth val="75"/>
        <c:overlap val="-25"/>
        <c:axId val="40535552"/>
        <c:axId val="42001536"/>
      </c:barChart>
      <c:catAx>
        <c:axId val="40535552"/>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tx2"/>
            </a:solidFill>
          </a:ln>
        </c:spPr>
        <c:txPr>
          <a:bodyPr/>
          <a:lstStyle/>
          <a:p>
            <a:pPr>
              <a:defRPr sz="1400" b="1">
                <a:solidFill>
                  <a:srgbClr val="202945"/>
                </a:solidFill>
                <a:latin typeface="+mn-lt"/>
                <a:ea typeface="Al Tarikh" charset="-78"/>
                <a:cs typeface="Al Tarikh" charset="-78"/>
              </a:defRPr>
            </a:pPr>
            <a:endParaRPr lang="en-US"/>
          </a:p>
        </c:txPr>
        <c:crossAx val="42001536"/>
        <c:crosses val="autoZero"/>
        <c:auto val="1"/>
        <c:lblAlgn val="ctr"/>
        <c:lblOffset val="100"/>
        <c:noMultiLvlLbl val="0"/>
      </c:catAx>
      <c:valAx>
        <c:axId val="42001536"/>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latin typeface="Garamond" panose="02020404030301010803" pitchFamily="18" charset="0"/>
              </a:defRPr>
            </a:pPr>
            <a:endParaRPr lang="en-US"/>
          </a:p>
        </c:txPr>
        <c:crossAx val="40535552"/>
        <c:crosses val="autoZero"/>
        <c:crossBetween val="between"/>
      </c:valAx>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0487226596675399"/>
          <c:y val="0.93684588254593204"/>
          <c:w val="0.39884722222222202"/>
          <c:h val="5.04295849737533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1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First Choice</c:v>
                </c:pt>
                <c:pt idx="1">
                  <c:v>Second Choice</c:v>
                </c:pt>
                <c:pt idx="2">
                  <c:v>Third Choice</c:v>
                </c:pt>
                <c:pt idx="3">
                  <c:v>Less than Third Choice</c:v>
                </c:pt>
              </c:strCache>
            </c:strRef>
          </c:cat>
          <c:val>
            <c:numRef>
              <c:f>Sheet1!$B$2:$B$5</c:f>
              <c:numCache>
                <c:formatCode>0.00%</c:formatCode>
                <c:ptCount val="4"/>
                <c:pt idx="0">
                  <c:v>0.66800000000000004</c:v>
                </c:pt>
                <c:pt idx="1">
                  <c:v>0.27400000000000002</c:v>
                </c:pt>
                <c:pt idx="2">
                  <c:v>0.04</c:v>
                </c:pt>
                <c:pt idx="3">
                  <c:v>1.7999999999999999E-2</c:v>
                </c:pt>
              </c:numCache>
            </c:numRef>
          </c:val>
          <c:extLst xmlns:c16r2="http://schemas.microsoft.com/office/drawing/2015/06/chart">
            <c:ext xmlns:c16="http://schemas.microsoft.com/office/drawing/2014/chart" uri="{C3380CC4-5D6E-409C-BE32-E72D297353CC}">
              <c16:uniqueId val="{00000000-B88D-49C9-BEE2-AD01B934E4A2}"/>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First Choice</c:v>
                </c:pt>
                <c:pt idx="1">
                  <c:v>Second Choice</c:v>
                </c:pt>
                <c:pt idx="2">
                  <c:v>Third Choice</c:v>
                </c:pt>
                <c:pt idx="3">
                  <c:v>Less than Third Choice</c:v>
                </c:pt>
              </c:strCache>
            </c:strRef>
          </c:cat>
          <c:val>
            <c:numRef>
              <c:f>Sheet1!$C$2:$C$5</c:f>
              <c:numCache>
                <c:formatCode>0.00%</c:formatCode>
                <c:ptCount val="4"/>
                <c:pt idx="0">
                  <c:v>0.56599999999999995</c:v>
                </c:pt>
                <c:pt idx="1">
                  <c:v>0.28100000000000003</c:v>
                </c:pt>
                <c:pt idx="2">
                  <c:v>9.8000000000000004E-2</c:v>
                </c:pt>
                <c:pt idx="3">
                  <c:v>5.6000000000000001E-2</c:v>
                </c:pt>
              </c:numCache>
            </c:numRef>
          </c:val>
          <c:extLst xmlns:c16r2="http://schemas.microsoft.com/office/drawing/2015/06/chart">
            <c:ext xmlns:c16="http://schemas.microsoft.com/office/drawing/2014/chart" uri="{C3380CC4-5D6E-409C-BE32-E72D297353CC}">
              <c16:uniqueId val="{00000001-B88D-49C9-BEE2-AD01B934E4A2}"/>
            </c:ext>
          </c:extLst>
        </c:ser>
        <c:dLbls>
          <c:showLegendKey val="0"/>
          <c:showVal val="1"/>
          <c:showCatName val="0"/>
          <c:showSerName val="0"/>
          <c:showPercent val="0"/>
          <c:showBubbleSize val="0"/>
        </c:dLbls>
        <c:gapWidth val="75"/>
        <c:overlap val="-25"/>
        <c:axId val="40808960"/>
        <c:axId val="42004416"/>
      </c:barChart>
      <c:catAx>
        <c:axId val="40808960"/>
        <c:scaling>
          <c:orientation val="minMax"/>
        </c:scaling>
        <c:delete val="0"/>
        <c:axPos val="b"/>
        <c:majorGridlines/>
        <c:numFmt formatCode="General"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2004416"/>
        <c:crosses val="autoZero"/>
        <c:auto val="1"/>
        <c:lblAlgn val="ctr"/>
        <c:lblOffset val="100"/>
        <c:noMultiLvlLbl val="0"/>
      </c:catAx>
      <c:valAx>
        <c:axId val="42004416"/>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40808960"/>
        <c:crosses val="autoZero"/>
        <c:crossBetween val="between"/>
      </c:valAx>
      <c:spPr>
        <a:ln>
          <a:solidFill>
            <a:schemeClr val="tx2"/>
          </a:solidFill>
        </a:ln>
      </c:spPr>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19246668030132599"/>
          <c:y val="0.94128481335666403"/>
          <c:w val="0.67783720216791099"/>
          <c:h val="4.4826297754447401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rgbClr val="E74C39"/>
                </a:solidFill>
              </a:defRPr>
            </a:pPr>
            <a:r>
              <a:rPr lang="en-US" dirty="0">
                <a:solidFill>
                  <a:srgbClr val="E74C39"/>
                </a:solidFill>
                <a:latin typeface="Franklin Gothic Book" panose="020B0503020102020204" pitchFamily="34" charset="0"/>
              </a:rPr>
              <a:t>Were you accepted by your first choice college?</a:t>
            </a:r>
          </a:p>
        </c:rich>
      </c:tx>
      <c:layout>
        <c:manualLayout>
          <c:xMode val="edge"/>
          <c:yMode val="edge"/>
          <c:x val="4.7249927092446797E-2"/>
          <c:y val="9.6774193548387094E-2"/>
        </c:manualLayout>
      </c:layout>
      <c:overlay val="0"/>
    </c:title>
    <c:autoTitleDeleted val="0"/>
    <c:plotArea>
      <c:layout/>
      <c:pieChart>
        <c:varyColors val="1"/>
        <c:ser>
          <c:idx val="0"/>
          <c:order val="0"/>
          <c:tx>
            <c:strRef>
              <c:f>Sheet1!$B$1</c:f>
              <c:strCache>
                <c:ptCount val="1"/>
                <c:pt idx="0">
                  <c:v>Accepted by first choice</c:v>
                </c:pt>
              </c:strCache>
            </c:strRef>
          </c:tx>
          <c:spPr>
            <a:solidFill>
              <a:srgbClr val="202945"/>
            </a:solidFill>
            <a:ln w="3175">
              <a:solidFill>
                <a:srgbClr val="7680AC">
                  <a:alpha val="50000"/>
                </a:srgbClr>
              </a:solidFill>
            </a:ln>
          </c:spPr>
          <c:dPt>
            <c:idx val="0"/>
            <c:bubble3D val="0"/>
            <c:spPr>
              <a:solidFill>
                <a:schemeClr val="accent1"/>
              </a:solidFill>
              <a:ln w="9525">
                <a:solidFill>
                  <a:schemeClr val="bg2"/>
                </a:solidFill>
              </a:ln>
            </c:spPr>
            <c:extLst xmlns:c16r2="http://schemas.microsoft.com/office/drawing/2015/06/chart">
              <c:ext xmlns:c16="http://schemas.microsoft.com/office/drawing/2014/chart" uri="{C3380CC4-5D6E-409C-BE32-E72D297353CC}">
                <c16:uniqueId val="{00000000-D09C-4578-9C95-7C9AEE355AEF}"/>
              </c:ext>
            </c:extLst>
          </c:dPt>
          <c:dPt>
            <c:idx val="1"/>
            <c:bubble3D val="0"/>
            <c:spPr>
              <a:solidFill>
                <a:schemeClr val="accent1">
                  <a:lumMod val="60000"/>
                  <a:lumOff val="40000"/>
                </a:schemeClr>
              </a:solidFill>
              <a:ln w="9525">
                <a:solidFill>
                  <a:schemeClr val="bg2"/>
                </a:solidFill>
              </a:ln>
            </c:spPr>
            <c:extLst xmlns:c16r2="http://schemas.microsoft.com/office/drawing/2015/06/chart">
              <c:ext xmlns:c16="http://schemas.microsoft.com/office/drawing/2014/chart" uri="{C3380CC4-5D6E-409C-BE32-E72D297353CC}">
                <c16:uniqueId val="{00000002-D09C-4578-9C95-7C9AEE355AEF}"/>
              </c:ext>
            </c:extLst>
          </c:dPt>
          <c:dLbls>
            <c:dLbl>
              <c:idx val="0"/>
              <c:layout>
                <c:manualLayout>
                  <c:x val="-0.18925328083989501"/>
                  <c:y val="-0.120186902040471"/>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09C-4578-9C95-7C9AEE355AEF}"/>
                </c:ext>
              </c:extLst>
            </c:dLbl>
            <c:spPr>
              <a:noFill/>
              <a:ln>
                <a:noFill/>
              </a:ln>
              <a:effectLst/>
            </c:spPr>
            <c:txPr>
              <a:bodyPr/>
              <a:lstStyle/>
              <a:p>
                <a:pPr>
                  <a:defRPr sz="1400" b="1" i="0" baseline="0">
                    <a:solidFill>
                      <a:schemeClr val="bg2"/>
                    </a:solidFill>
                  </a:defRPr>
                </a:pPr>
                <a:endParaRPr lang="en-US"/>
              </a:p>
            </c:txPr>
            <c:dLblPos val="bestFit"/>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Yes</c:v>
                </c:pt>
                <c:pt idx="1">
                  <c:v>No</c:v>
                </c:pt>
              </c:strCache>
            </c:strRef>
          </c:cat>
          <c:val>
            <c:numRef>
              <c:f>Sheet1!$B$2:$B$3</c:f>
              <c:numCache>
                <c:formatCode>0.0%</c:formatCode>
                <c:ptCount val="2"/>
                <c:pt idx="0">
                  <c:v>0.91600000000000004</c:v>
                </c:pt>
                <c:pt idx="1">
                  <c:v>8.4000000000000005E-2</c:v>
                </c:pt>
              </c:numCache>
            </c:numRef>
          </c:val>
          <c:extLst xmlns:c16r2="http://schemas.microsoft.com/office/drawing/2015/06/chart">
            <c:ext xmlns:c16="http://schemas.microsoft.com/office/drawing/2014/chart" uri="{C3380CC4-5D6E-409C-BE32-E72D297353CC}">
              <c16:uniqueId val="{00000003-D09C-4578-9C95-7C9AEE355AEF}"/>
            </c:ext>
          </c:extLst>
        </c:ser>
        <c:dLbls>
          <c:showLegendKey val="0"/>
          <c:showVal val="1"/>
          <c:showCatName val="0"/>
          <c:showSerName val="0"/>
          <c:showPercent val="0"/>
          <c:showBubbleSize val="0"/>
          <c:showLeaderLines val="1"/>
        </c:dLbls>
        <c:firstSliceAng val="0"/>
      </c:pieChart>
    </c:plotArea>
    <c:legend>
      <c:legendPos val="r"/>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19724059492563401"/>
          <c:y val="0.90440754381508803"/>
          <c:w val="0.41757421988918197"/>
          <c:h val="9.5592456184912994E-2"/>
        </c:manualLayout>
      </c:layout>
      <c:overlay val="0"/>
      <c:txPr>
        <a:bodyPr/>
        <a:lstStyle/>
        <a:p>
          <a:pPr>
            <a:defRPr sz="1200" baseline="0">
              <a:solidFill>
                <a:srgbClr val="202945"/>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0.20833</cdr:x>
      <cdr:y>0.04762</cdr:y>
    </cdr:from>
    <cdr:to>
      <cdr:x>0.8125</cdr:x>
      <cdr:y>0.11111</cdr:y>
    </cdr:to>
    <cdr:sp macro="" textlink="">
      <cdr:nvSpPr>
        <cdr:cNvPr id="2" name="TextBox 1"/>
        <cdr:cNvSpPr txBox="1"/>
      </cdr:nvSpPr>
      <cdr:spPr>
        <a:xfrm xmlns:a="http://schemas.openxmlformats.org/drawingml/2006/main">
          <a:off x="762000" y="228600"/>
          <a:ext cx="2209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solidFill>
                <a:schemeClr val="bg1"/>
              </a:solidFill>
              <a:latin typeface="Franklin Gothic Book" charset="0"/>
              <a:ea typeface="Franklin Gothic Book" charset="0"/>
              <a:cs typeface="Franklin Gothic Book" charset="0"/>
            </a:rPr>
            <a:t>Your Institution</a:t>
          </a:r>
        </a:p>
      </cdr:txBody>
    </cdr:sp>
  </cdr:relSizeAnchor>
</c:userShapes>
</file>

<file path=ppt/drawings/drawing10.xml><?xml version="1.0" encoding="utf-8"?>
<c:userShapes xmlns:c="http://schemas.openxmlformats.org/drawingml/2006/chart">
  <cdr:relSizeAnchor xmlns:cdr="http://schemas.openxmlformats.org/drawingml/2006/chartDrawing">
    <cdr:from>
      <cdr:x>0.08714</cdr:x>
      <cdr:y>0.81967</cdr:y>
    </cdr:from>
    <cdr:to>
      <cdr:x>0.35726</cdr:x>
      <cdr:y>1</cdr:y>
    </cdr:to>
    <cdr:sp macro="" textlink="">
      <cdr:nvSpPr>
        <cdr:cNvPr id="2" name="TextBox 1"/>
        <cdr:cNvSpPr txBox="1"/>
      </cdr:nvSpPr>
      <cdr:spPr>
        <a:xfrm xmlns:a="http://schemas.openxmlformats.org/drawingml/2006/main">
          <a:off x="762000" y="381000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Understand scientific concepts</a:t>
          </a:r>
        </a:p>
      </cdr:txBody>
    </cdr:sp>
  </cdr:relSizeAnchor>
  <cdr:relSizeAnchor xmlns:cdr="http://schemas.openxmlformats.org/drawingml/2006/chartDrawing">
    <cdr:from>
      <cdr:x>0.3834</cdr:x>
      <cdr:y>0.81967</cdr:y>
    </cdr:from>
    <cdr:to>
      <cdr:x>0.67095</cdr:x>
      <cdr:y>0.953</cdr:y>
    </cdr:to>
    <cdr:sp macro="" textlink="">
      <cdr:nvSpPr>
        <cdr:cNvPr id="3" name="TextBox 1"/>
        <cdr:cNvSpPr txBox="1"/>
      </cdr:nvSpPr>
      <cdr:spPr>
        <a:xfrm xmlns:a="http://schemas.openxmlformats.org/drawingml/2006/main">
          <a:off x="3352800" y="3810000"/>
          <a:ext cx="2514601"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Use technical science skills (use of tools, instruments, and/or techniques</a:t>
          </a:r>
        </a:p>
      </cdr:txBody>
    </cdr:sp>
  </cdr:relSizeAnchor>
  <cdr:relSizeAnchor xmlns:cdr="http://schemas.openxmlformats.org/drawingml/2006/chartDrawing">
    <cdr:from>
      <cdr:x>0.69709</cdr:x>
      <cdr:y>0.81967</cdr:y>
    </cdr:from>
    <cdr:to>
      <cdr:x>0.98464</cdr:x>
      <cdr:y>0.96966</cdr:y>
    </cdr:to>
    <cdr:sp macro="" textlink="">
      <cdr:nvSpPr>
        <cdr:cNvPr id="4" name="TextBox 1"/>
        <cdr:cNvSpPr txBox="1"/>
      </cdr:nvSpPr>
      <cdr:spPr>
        <a:xfrm xmlns:a="http://schemas.openxmlformats.org/drawingml/2006/main">
          <a:off x="6096000" y="3810000"/>
          <a:ext cx="2514601"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Explain the results of a study</a:t>
          </a:r>
        </a:p>
      </cdr:txBody>
    </cdr:sp>
  </cdr:relSizeAnchor>
</c:userShapes>
</file>

<file path=ppt/drawings/drawing11.xml><?xml version="1.0" encoding="utf-8"?>
<c:userShapes xmlns:c="http://schemas.openxmlformats.org/drawingml/2006/chart">
  <cdr:relSizeAnchor xmlns:cdr="http://schemas.openxmlformats.org/drawingml/2006/chartDrawing">
    <cdr:from>
      <cdr:x>0.15685</cdr:x>
      <cdr:y>0.81967</cdr:y>
    </cdr:from>
    <cdr:to>
      <cdr:x>0.42697</cdr:x>
      <cdr:y>1</cdr:y>
    </cdr:to>
    <cdr:sp macro="" textlink="">
      <cdr:nvSpPr>
        <cdr:cNvPr id="2" name="TextBox 1"/>
        <cdr:cNvSpPr txBox="1"/>
      </cdr:nvSpPr>
      <cdr:spPr>
        <a:xfrm xmlns:a="http://schemas.openxmlformats.org/drawingml/2006/main">
          <a:off x="1371600" y="380999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Participate in volunteer or community service work</a:t>
          </a:r>
        </a:p>
      </cdr:txBody>
    </cdr:sp>
  </cdr:relSizeAnchor>
  <cdr:relSizeAnchor xmlns:cdr="http://schemas.openxmlformats.org/drawingml/2006/chartDrawing">
    <cdr:from>
      <cdr:x>0.62738</cdr:x>
      <cdr:y>0.81118</cdr:y>
    </cdr:from>
    <cdr:to>
      <cdr:x>0.91493</cdr:x>
      <cdr:y>0.94451</cdr:y>
    </cdr:to>
    <cdr:sp macro="" textlink="">
      <cdr:nvSpPr>
        <cdr:cNvPr id="3" name="TextBox 1"/>
        <cdr:cNvSpPr txBox="1"/>
      </cdr:nvSpPr>
      <cdr:spPr>
        <a:xfrm xmlns:a="http://schemas.openxmlformats.org/drawingml/2006/main">
          <a:off x="5486400" y="3770538"/>
          <a:ext cx="2514601" cy="6197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Participate in a study abroad program</a:t>
          </a:r>
        </a:p>
      </cdr:txBody>
    </cdr:sp>
  </cdr:relSizeAnchor>
</c:userShapes>
</file>

<file path=ppt/drawings/drawing12.xml><?xml version="1.0" encoding="utf-8"?>
<c:userShapes xmlns:c="http://schemas.openxmlformats.org/drawingml/2006/chart">
  <cdr:relSizeAnchor xmlns:cdr="http://schemas.openxmlformats.org/drawingml/2006/chartDrawing">
    <cdr:from>
      <cdr:x>0.08714</cdr:x>
      <cdr:y>0.83929</cdr:y>
    </cdr:from>
    <cdr:to>
      <cdr:x>0.36597</cdr:x>
      <cdr:y>0.9869</cdr:y>
    </cdr:to>
    <cdr:sp macro="" textlink="">
      <cdr:nvSpPr>
        <cdr:cNvPr id="2" name="TextBox 1"/>
        <cdr:cNvSpPr txBox="1"/>
      </cdr:nvSpPr>
      <cdr:spPr>
        <a:xfrm xmlns:a="http://schemas.openxmlformats.org/drawingml/2006/main">
          <a:off x="762032" y="3965142"/>
          <a:ext cx="2438368" cy="697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Communicate regularly with your professors</a:t>
          </a:r>
        </a:p>
      </cdr:txBody>
    </cdr:sp>
  </cdr:relSizeAnchor>
  <cdr:relSizeAnchor xmlns:cdr="http://schemas.openxmlformats.org/drawingml/2006/chartDrawing">
    <cdr:from>
      <cdr:x>0.3834</cdr:x>
      <cdr:y>0.83871</cdr:y>
    </cdr:from>
    <cdr:to>
      <cdr:x>0.68838</cdr:x>
      <cdr:y>0.97204</cdr:y>
    </cdr:to>
    <cdr:sp macro="" textlink="">
      <cdr:nvSpPr>
        <cdr:cNvPr id="3" name="TextBox 1"/>
        <cdr:cNvSpPr txBox="1"/>
      </cdr:nvSpPr>
      <cdr:spPr>
        <a:xfrm xmlns:a="http://schemas.openxmlformats.org/drawingml/2006/main">
          <a:off x="3352800" y="3962400"/>
          <a:ext cx="2667000" cy="6299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course exclusively online</a:t>
          </a:r>
        </a:p>
      </cdr:txBody>
    </cdr:sp>
  </cdr:relSizeAnchor>
  <cdr:relSizeAnchor xmlns:cdr="http://schemas.openxmlformats.org/drawingml/2006/chartDrawing">
    <cdr:from>
      <cdr:x>0.69709</cdr:x>
      <cdr:y>0.83871</cdr:y>
    </cdr:from>
    <cdr:to>
      <cdr:x>0.98464</cdr:x>
      <cdr:y>0.9887</cdr:y>
    </cdr:to>
    <cdr:sp macro="" textlink="">
      <cdr:nvSpPr>
        <cdr:cNvPr id="4" name="TextBox 1"/>
        <cdr:cNvSpPr txBox="1"/>
      </cdr:nvSpPr>
      <cdr:spPr>
        <a:xfrm xmlns:a="http://schemas.openxmlformats.org/drawingml/2006/main">
          <a:off x="6096000" y="3962400"/>
          <a:ext cx="2514600" cy="70861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Work on a professor’s research project</a:t>
          </a:r>
        </a:p>
      </cdr:txBody>
    </cdr:sp>
  </cdr:relSizeAnchor>
</c:userShapes>
</file>

<file path=ppt/drawings/drawing13.xml><?xml version="1.0" encoding="utf-8"?>
<c:userShapes xmlns:c="http://schemas.openxmlformats.org/drawingml/2006/chart">
  <cdr:relSizeAnchor xmlns:cdr="http://schemas.openxmlformats.org/drawingml/2006/chartDrawing">
    <cdr:from>
      <cdr:x>0.1307</cdr:x>
      <cdr:y>0.83245</cdr:y>
    </cdr:from>
    <cdr:to>
      <cdr:x>0.43568</cdr:x>
      <cdr:y>0.96578</cdr:y>
    </cdr:to>
    <cdr:sp macro="" textlink="">
      <cdr:nvSpPr>
        <cdr:cNvPr id="3" name="TextBox 1"/>
        <cdr:cNvSpPr txBox="1"/>
      </cdr:nvSpPr>
      <cdr:spPr>
        <a:xfrm xmlns:a="http://schemas.openxmlformats.org/drawingml/2006/main">
          <a:off x="1143000" y="3869397"/>
          <a:ext cx="2667025"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leave of absence from this college temporarily</a:t>
          </a:r>
        </a:p>
      </cdr:txBody>
    </cdr:sp>
  </cdr:relSizeAnchor>
  <cdr:relSizeAnchor xmlns:cdr="http://schemas.openxmlformats.org/drawingml/2006/chartDrawing">
    <cdr:from>
      <cdr:x>0.62738</cdr:x>
      <cdr:y>0.83219</cdr:y>
    </cdr:from>
    <cdr:to>
      <cdr:x>0.92364</cdr:x>
      <cdr:y>0.98218</cdr:y>
    </cdr:to>
    <cdr:sp macro="" textlink="">
      <cdr:nvSpPr>
        <cdr:cNvPr id="4" name="TextBox 1"/>
        <cdr:cNvSpPr txBox="1"/>
      </cdr:nvSpPr>
      <cdr:spPr>
        <a:xfrm xmlns:a="http://schemas.openxmlformats.org/drawingml/2006/main">
          <a:off x="5486400" y="3868197"/>
          <a:ext cx="2590769"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Transfer to another college before graduating</a:t>
          </a:r>
        </a:p>
      </cdr:txBody>
    </cdr:sp>
  </cdr:relSizeAnchor>
</c:userShapes>
</file>

<file path=ppt/drawings/drawing2.xml><?xml version="1.0" encoding="utf-8"?>
<c:userShapes xmlns:c="http://schemas.openxmlformats.org/drawingml/2006/chart">
  <cdr:relSizeAnchor xmlns:cdr="http://schemas.openxmlformats.org/drawingml/2006/chartDrawing">
    <cdr:from>
      <cdr:x>0.18868</cdr:x>
      <cdr:y>0</cdr:y>
    </cdr:from>
    <cdr:to>
      <cdr:x>0.90566</cdr:x>
      <cdr:y>0.11864</cdr:y>
    </cdr:to>
    <cdr:sp macro="" textlink="">
      <cdr:nvSpPr>
        <cdr:cNvPr id="2" name="TextBox 1"/>
        <cdr:cNvSpPr txBox="1"/>
      </cdr:nvSpPr>
      <cdr:spPr>
        <a:xfrm xmlns:a="http://schemas.openxmlformats.org/drawingml/2006/main">
          <a:off x="762000" y="0"/>
          <a:ext cx="2895595" cy="5333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solidFill>
                <a:schemeClr val="bg1"/>
              </a:solidFill>
              <a:latin typeface="Franklin Gothic Book" charset="0"/>
              <a:ea typeface="Franklin Gothic Book" charset="0"/>
              <a:cs typeface="Franklin Gothic Book" charset="0"/>
            </a:rPr>
            <a:t>Comparison Group</a:t>
          </a:r>
        </a:p>
      </cdr:txBody>
    </cdr:sp>
  </cdr:relSizeAnchor>
</c:userShapes>
</file>

<file path=ppt/drawings/drawing3.xml><?xml version="1.0" encoding="utf-8"?>
<c:userShapes xmlns:c="http://schemas.openxmlformats.org/drawingml/2006/chart">
  <cdr:relSizeAnchor xmlns:cdr="http://schemas.openxmlformats.org/drawingml/2006/chartDrawing">
    <cdr:from>
      <cdr:x>0.06971</cdr:x>
      <cdr:y>0.83333</cdr:y>
    </cdr:from>
    <cdr:to>
      <cdr:x>0.28755</cdr:x>
      <cdr:y>0.95</cdr:y>
    </cdr:to>
    <cdr:sp macro="" textlink="">
      <cdr:nvSpPr>
        <cdr:cNvPr id="2" name="TextBox 1"/>
        <cdr:cNvSpPr txBox="1"/>
      </cdr:nvSpPr>
      <cdr:spPr>
        <a:xfrm xmlns:a="http://schemas.openxmlformats.org/drawingml/2006/main">
          <a:off x="609608" y="3809984"/>
          <a:ext cx="1904993" cy="533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To be able to get a better job</a:t>
          </a:r>
        </a:p>
      </cdr:txBody>
    </cdr:sp>
  </cdr:relSizeAnchor>
  <cdr:relSizeAnchor xmlns:cdr="http://schemas.openxmlformats.org/drawingml/2006/chartDrawing">
    <cdr:from>
      <cdr:x>0.30498</cdr:x>
      <cdr:y>0.83333</cdr:y>
    </cdr:from>
    <cdr:to>
      <cdr:x>0.52282</cdr:x>
      <cdr:y>0.93502</cdr:y>
    </cdr:to>
    <cdr:sp macro="" textlink="">
      <cdr:nvSpPr>
        <cdr:cNvPr id="3" name="TextBox 1"/>
        <cdr:cNvSpPr txBox="1"/>
      </cdr:nvSpPr>
      <cdr:spPr>
        <a:xfrm xmlns:a="http://schemas.openxmlformats.org/drawingml/2006/main">
          <a:off x="26670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gain a general education and appreciation of ideas</a:t>
          </a:r>
        </a:p>
      </cdr:txBody>
    </cdr:sp>
  </cdr:relSizeAnchor>
  <cdr:relSizeAnchor xmlns:cdr="http://schemas.openxmlformats.org/drawingml/2006/chartDrawing">
    <cdr:from>
      <cdr:x>0.54025</cdr:x>
      <cdr:y>0.83333</cdr:y>
    </cdr:from>
    <cdr:to>
      <cdr:x>0.75809</cdr:x>
      <cdr:y>0.93502</cdr:y>
    </cdr:to>
    <cdr:sp macro="" textlink="">
      <cdr:nvSpPr>
        <cdr:cNvPr id="4" name="TextBox 1"/>
        <cdr:cNvSpPr txBox="1"/>
      </cdr:nvSpPr>
      <cdr:spPr>
        <a:xfrm xmlns:a="http://schemas.openxmlformats.org/drawingml/2006/main">
          <a:off x="47244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make me a more cultured person</a:t>
          </a:r>
        </a:p>
      </cdr:txBody>
    </cdr:sp>
  </cdr:relSizeAnchor>
  <cdr:relSizeAnchor xmlns:cdr="http://schemas.openxmlformats.org/drawingml/2006/chartDrawing">
    <cdr:from>
      <cdr:x>0.77551</cdr:x>
      <cdr:y>0.83333</cdr:y>
    </cdr:from>
    <cdr:to>
      <cdr:x>0.98464</cdr:x>
      <cdr:y>0.93502</cdr:y>
    </cdr:to>
    <cdr:sp macro="" textlink="">
      <cdr:nvSpPr>
        <cdr:cNvPr id="5" name="TextBox 1"/>
        <cdr:cNvSpPr txBox="1"/>
      </cdr:nvSpPr>
      <cdr:spPr>
        <a:xfrm xmlns:a="http://schemas.openxmlformats.org/drawingml/2006/main">
          <a:off x="6781800" y="3810000"/>
          <a:ext cx="1828825" cy="46492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be able to make more money</a:t>
          </a:r>
        </a:p>
      </cdr:txBody>
    </cdr:sp>
  </cdr:relSizeAnchor>
</c:userShapes>
</file>

<file path=ppt/drawings/drawing4.xml><?xml version="1.0" encoding="utf-8"?>
<c:userShapes xmlns:c="http://schemas.openxmlformats.org/drawingml/2006/chart">
  <cdr:relSizeAnchor xmlns:cdr="http://schemas.openxmlformats.org/drawingml/2006/chartDrawing">
    <cdr:from>
      <cdr:x>0.06971</cdr:x>
      <cdr:y>0.83333</cdr:y>
    </cdr:from>
    <cdr:to>
      <cdr:x>0.35726</cdr:x>
      <cdr:y>0.93502</cdr:y>
    </cdr:to>
    <cdr:sp macro="" textlink="">
      <cdr:nvSpPr>
        <cdr:cNvPr id="6" name="TextBox 1"/>
        <cdr:cNvSpPr txBox="1"/>
      </cdr:nvSpPr>
      <cdr:spPr>
        <a:xfrm xmlns:a="http://schemas.openxmlformats.org/drawingml/2006/main">
          <a:off x="6096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learn more about things that interest me</a:t>
          </a:r>
        </a:p>
      </cdr:txBody>
    </cdr:sp>
  </cdr:relSizeAnchor>
  <cdr:relSizeAnchor xmlns:cdr="http://schemas.openxmlformats.org/drawingml/2006/chartDrawing">
    <cdr:from>
      <cdr:x>0.3834</cdr:x>
      <cdr:y>0.83333</cdr:y>
    </cdr:from>
    <cdr:to>
      <cdr:x>0.67095</cdr:x>
      <cdr:y>0.93502</cdr:y>
    </cdr:to>
    <cdr:sp macro="" textlink="">
      <cdr:nvSpPr>
        <cdr:cNvPr id="7" name="TextBox 1"/>
        <cdr:cNvSpPr txBox="1"/>
      </cdr:nvSpPr>
      <cdr:spPr>
        <a:xfrm xmlns:a="http://schemas.openxmlformats.org/drawingml/2006/main">
          <a:off x="33528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get training for a specific career</a:t>
          </a:r>
        </a:p>
      </cdr:txBody>
    </cdr:sp>
  </cdr:relSizeAnchor>
  <cdr:relSizeAnchor xmlns:cdr="http://schemas.openxmlformats.org/drawingml/2006/chartDrawing">
    <cdr:from>
      <cdr:x>0.69709</cdr:x>
      <cdr:y>0.83333</cdr:y>
    </cdr:from>
    <cdr:to>
      <cdr:x>0.97593</cdr:x>
      <cdr:y>0.93502</cdr:y>
    </cdr:to>
    <cdr:sp macro="" textlink="">
      <cdr:nvSpPr>
        <cdr:cNvPr id="8" name="TextBox 1"/>
        <cdr:cNvSpPr txBox="1"/>
      </cdr:nvSpPr>
      <cdr:spPr>
        <a:xfrm xmlns:a="http://schemas.openxmlformats.org/drawingml/2006/main">
          <a:off x="6096000" y="3810000"/>
          <a:ext cx="24384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prepare myself for graduate or professional school</a:t>
          </a:r>
        </a:p>
      </cdr:txBody>
    </cdr:sp>
  </cdr:relSizeAnchor>
</c:userShapes>
</file>

<file path=ppt/drawings/drawing5.xml><?xml version="1.0" encoding="utf-8"?>
<c:userShapes xmlns:c="http://schemas.openxmlformats.org/drawingml/2006/chart">
  <cdr:relSizeAnchor xmlns:cdr="http://schemas.openxmlformats.org/drawingml/2006/chartDrawing">
    <cdr:from>
      <cdr:x>0.08714</cdr:x>
      <cdr:y>0.81667</cdr:y>
    </cdr:from>
    <cdr:to>
      <cdr:x>0.27678</cdr:x>
      <cdr:y>1</cdr:y>
    </cdr:to>
    <cdr:sp macro="" textlink="">
      <cdr:nvSpPr>
        <cdr:cNvPr id="2" name="TextBox 1"/>
        <cdr:cNvSpPr txBox="1"/>
      </cdr:nvSpPr>
      <cdr:spPr>
        <a:xfrm xmlns:a="http://schemas.openxmlformats.org/drawingml/2006/main">
          <a:off x="762000" y="3920506"/>
          <a:ext cx="1658386" cy="8800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b="1" dirty="0">
              <a:solidFill>
                <a:srgbClr val="202945"/>
              </a:solidFill>
            </a:rPr>
            <a:t>This college has a very good academic reputation</a:t>
          </a:r>
        </a:p>
      </cdr:txBody>
    </cdr:sp>
  </cdr:relSizeAnchor>
  <cdr:relSizeAnchor xmlns:cdr="http://schemas.openxmlformats.org/drawingml/2006/chartDrawing">
    <cdr:from>
      <cdr:x>0.30498</cdr:x>
      <cdr:y>0.8254</cdr:y>
    </cdr:from>
    <cdr:to>
      <cdr:x>0.52282</cdr:x>
      <cdr:y>0.96111</cdr:y>
    </cdr:to>
    <cdr:sp macro="" textlink="">
      <cdr:nvSpPr>
        <cdr:cNvPr id="3" name="TextBox 1"/>
        <cdr:cNvSpPr txBox="1"/>
      </cdr:nvSpPr>
      <cdr:spPr>
        <a:xfrm xmlns:a="http://schemas.openxmlformats.org/drawingml/2006/main">
          <a:off x="2667000" y="3962415"/>
          <a:ext cx="1905000" cy="6514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make a difference in the world</a:t>
          </a:r>
        </a:p>
      </cdr:txBody>
    </cdr:sp>
  </cdr:relSizeAnchor>
  <cdr:relSizeAnchor xmlns:cdr="http://schemas.openxmlformats.org/drawingml/2006/chartDrawing">
    <cdr:from>
      <cdr:x>0.53727</cdr:x>
      <cdr:y>0.8254</cdr:y>
    </cdr:from>
    <cdr:to>
      <cdr:x>0.75809</cdr:x>
      <cdr:y>0.94489</cdr:y>
    </cdr:to>
    <cdr:sp macro="" textlink="">
      <cdr:nvSpPr>
        <cdr:cNvPr id="4" name="TextBox 1"/>
        <cdr:cNvSpPr txBox="1"/>
      </cdr:nvSpPr>
      <cdr:spPr>
        <a:xfrm xmlns:a="http://schemas.openxmlformats.org/drawingml/2006/main">
          <a:off x="4698380" y="3962415"/>
          <a:ext cx="1931019" cy="5736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gain admission to top graduate/professional schools</a:t>
          </a:r>
        </a:p>
      </cdr:txBody>
    </cdr:sp>
  </cdr:relSizeAnchor>
  <cdr:relSizeAnchor xmlns:cdr="http://schemas.openxmlformats.org/drawingml/2006/chartDrawing">
    <cdr:from>
      <cdr:x>0.79294</cdr:x>
      <cdr:y>0.8254</cdr:y>
    </cdr:from>
    <cdr:to>
      <cdr:x>0.97593</cdr:x>
      <cdr:y>0.92709</cdr:y>
    </cdr:to>
    <cdr:sp macro="" textlink="">
      <cdr:nvSpPr>
        <cdr:cNvPr id="5" name="TextBox 1"/>
        <cdr:cNvSpPr txBox="1"/>
      </cdr:nvSpPr>
      <cdr:spPr>
        <a:xfrm xmlns:a="http://schemas.openxmlformats.org/drawingml/2006/main">
          <a:off x="6934200" y="3962400"/>
          <a:ext cx="1600233" cy="48817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get good jobs</a:t>
          </a:r>
        </a:p>
      </cdr:txBody>
    </cdr:sp>
  </cdr:relSizeAnchor>
  <cdr:relSizeAnchor xmlns:cdr="http://schemas.openxmlformats.org/drawingml/2006/chartDrawing">
    <cdr:from>
      <cdr:x>0.81908</cdr:x>
      <cdr:y>0.81667</cdr:y>
    </cdr:from>
    <cdr:to>
      <cdr:x>0.99335</cdr:x>
      <cdr:y>0.95</cdr:y>
    </cdr:to>
    <cdr:sp macro="" textlink="">
      <cdr:nvSpPr>
        <cdr:cNvPr id="6" name="TextBox 1"/>
        <cdr:cNvSpPr txBox="1"/>
      </cdr:nvSpPr>
      <cdr:spPr>
        <a:xfrm xmlns:a="http://schemas.openxmlformats.org/drawingml/2006/main">
          <a:off x="7162800" y="3733800"/>
          <a:ext cx="1524000" cy="609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endParaRPr lang="en-US" sz="1250" dirty="0">
            <a:solidFill>
              <a:schemeClr val="tx2"/>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I was offered financial assistance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The cost of attending this college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Not offered aid by first choice</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Could not afford first choice</a:t>
          </a:r>
        </a:p>
      </cdr:txBody>
    </cdr:sp>
  </cdr:relSizeAnchor>
</c:userShapes>
</file>

<file path=ppt/drawings/drawing7.xml><?xml version="1.0" encoding="utf-8"?>
<c:userShapes xmlns:c="http://schemas.openxmlformats.org/drawingml/2006/chart">
  <cdr:relSizeAnchor xmlns:cdr="http://schemas.openxmlformats.org/drawingml/2006/chartDrawing">
    <cdr:from>
      <cdr:x>0.08714</cdr:x>
      <cdr:y>0.83929</cdr:y>
    </cdr:from>
    <cdr:to>
      <cdr:x>0.27678</cdr:x>
      <cdr:y>1</cdr:y>
    </cdr:to>
    <cdr:sp macro="" textlink="">
      <cdr:nvSpPr>
        <cdr:cNvPr id="2" name="TextBox 1"/>
        <cdr:cNvSpPr txBox="1"/>
      </cdr:nvSpPr>
      <cdr:spPr>
        <a:xfrm xmlns:a="http://schemas.openxmlformats.org/drawingml/2006/main">
          <a:off x="762032" y="3773280"/>
          <a:ext cx="1658387" cy="7225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My parents/relatives wanted me to come here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I wanted to live near home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Rankings in national magazines</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A visit to </a:t>
          </a:r>
          <a:r>
            <a:rPr lang="en-US" sz="1400" b="1" dirty="0" smtClean="0">
              <a:solidFill>
                <a:srgbClr val="202945"/>
              </a:solidFill>
            </a:rPr>
            <a:t>this </a:t>
          </a:r>
          <a:r>
            <a:rPr lang="en-US" sz="1400" b="1" dirty="0">
              <a:solidFill>
                <a:srgbClr val="202945"/>
              </a:solidFill>
            </a:rPr>
            <a:t>campus</a:t>
          </a:r>
        </a:p>
      </cdr:txBody>
    </cdr:sp>
  </cdr:relSizeAnchor>
</c:userShapes>
</file>

<file path=ppt/drawings/drawing8.xml><?xml version="1.0" encoding="utf-8"?>
<c:userShapes xmlns:c="http://schemas.openxmlformats.org/drawingml/2006/chart">
  <cdr:relSizeAnchor xmlns:cdr="http://schemas.openxmlformats.org/drawingml/2006/chartDrawing">
    <cdr:from>
      <cdr:x>0.23077</cdr:x>
      <cdr:y>0.88333</cdr:y>
    </cdr:from>
    <cdr:to>
      <cdr:x>0.42756</cdr:x>
      <cdr:y>0.97546</cdr:y>
    </cdr:to>
    <cdr:sp macro="" textlink="">
      <cdr:nvSpPr>
        <cdr:cNvPr id="2" name="TextBox 1"/>
        <cdr:cNvSpPr txBox="1"/>
      </cdr:nvSpPr>
      <cdr:spPr>
        <a:xfrm xmlns:a="http://schemas.openxmlformats.org/drawingml/2006/main">
          <a:off x="1828799" y="4038600"/>
          <a:ext cx="1559534" cy="42121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solidFill>
                <a:srgbClr val="202945"/>
              </a:solidFill>
            </a:rPr>
            <a:t>Probability and Statistics</a:t>
          </a:r>
          <a:endParaRPr lang="en-US" sz="1000" dirty="0">
            <a:solidFill>
              <a:srgbClr val="202945"/>
            </a:solidFill>
          </a:endParaRPr>
        </a:p>
      </cdr:txBody>
    </cdr:sp>
  </cdr:relSizeAnchor>
  <cdr:relSizeAnchor xmlns:cdr="http://schemas.openxmlformats.org/drawingml/2006/chartDrawing">
    <cdr:from>
      <cdr:x>0.51923</cdr:x>
      <cdr:y>0.88333</cdr:y>
    </cdr:from>
    <cdr:to>
      <cdr:x>0.70192</cdr:x>
      <cdr:y>0.95</cdr:y>
    </cdr:to>
    <cdr:sp macro="" textlink="">
      <cdr:nvSpPr>
        <cdr:cNvPr id="7" name="TextBox 6"/>
        <cdr:cNvSpPr txBox="1"/>
      </cdr:nvSpPr>
      <cdr:spPr>
        <a:xfrm xmlns:a="http://schemas.openxmlformats.org/drawingml/2006/main">
          <a:off x="4114799" y="4038600"/>
          <a:ext cx="1447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dirty="0" smtClean="0">
              <a:solidFill>
                <a:schemeClr val="bg2"/>
              </a:solidFill>
            </a:rPr>
            <a:t>AP Probability and Statistics</a:t>
          </a:r>
          <a:endParaRPr lang="en-US" sz="900" dirty="0">
            <a:solidFill>
              <a:schemeClr val="bg2"/>
            </a:solidFill>
          </a:endParaRPr>
        </a:p>
      </cdr:txBody>
    </cdr:sp>
  </cdr:relSizeAnchor>
  <cdr:relSizeAnchor xmlns:cdr="http://schemas.openxmlformats.org/drawingml/2006/chartDrawing">
    <cdr:from>
      <cdr:x>0.85577</cdr:x>
      <cdr:y>0.9</cdr:y>
    </cdr:from>
    <cdr:to>
      <cdr:x>0.98077</cdr:x>
      <cdr:y>0.93333</cdr:y>
    </cdr:to>
    <cdr:sp macro="" textlink="">
      <cdr:nvSpPr>
        <cdr:cNvPr id="8" name="TextBox 7"/>
        <cdr:cNvSpPr txBox="1"/>
      </cdr:nvSpPr>
      <cdr:spPr>
        <a:xfrm xmlns:a="http://schemas.openxmlformats.org/drawingml/2006/main">
          <a:off x="6781799" y="4114800"/>
          <a:ext cx="990600" cy="152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0.83269</cdr:x>
      <cdr:y>0.88333</cdr:y>
    </cdr:from>
    <cdr:to>
      <cdr:x>1</cdr:x>
      <cdr:y>0.91667</cdr:y>
    </cdr:to>
    <cdr:sp macro="" textlink="">
      <cdr:nvSpPr>
        <cdr:cNvPr id="9" name="TextBox 8"/>
        <cdr:cNvSpPr txBox="1"/>
      </cdr:nvSpPr>
      <cdr:spPr>
        <a:xfrm xmlns:a="http://schemas.openxmlformats.org/drawingml/2006/main">
          <a:off x="6598902" y="4038599"/>
          <a:ext cx="1325898" cy="152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dirty="0" smtClean="0">
              <a:solidFill>
                <a:schemeClr val="bg2"/>
              </a:solidFill>
            </a:rPr>
            <a:t>AP Computer Science A</a:t>
          </a:r>
          <a:endParaRPr lang="en-US" sz="900" dirty="0">
            <a:solidFill>
              <a:schemeClr val="bg2"/>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0.66379</cdr:x>
      <cdr:y>0.19236</cdr:y>
    </cdr:from>
    <cdr:to>
      <cdr:x>0.97484</cdr:x>
      <cdr:y>0.87128</cdr:y>
    </cdr:to>
    <cdr:sp macro="" textlink="">
      <cdr:nvSpPr>
        <cdr:cNvPr id="2" name="TextBox 1"/>
        <cdr:cNvSpPr txBox="1"/>
      </cdr:nvSpPr>
      <cdr:spPr>
        <a:xfrm xmlns:a="http://schemas.openxmlformats.org/drawingml/2006/main">
          <a:off x="5867400" y="863591"/>
          <a:ext cx="2749406" cy="30479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i="0" u="sng" dirty="0" smtClean="0">
              <a:solidFill>
                <a:srgbClr val="202945"/>
              </a:solidFill>
              <a:latin typeface="Franklin Gothic Book" panose="020B0503020102020204" pitchFamily="34" charset="0"/>
            </a:rPr>
            <a:t>Construct Items</a:t>
          </a:r>
        </a:p>
        <a:p xmlns:a="http://schemas.openxmlformats.org/drawingml/2006/main">
          <a:pPr algn="ctr"/>
          <a:endParaRPr lang="en-US" sz="1200" b="1" i="0" u="sng" dirty="0" smtClean="0">
            <a:solidFill>
              <a:srgbClr val="202945"/>
            </a:solidFill>
            <a:latin typeface="Franklin Gothic Book" panose="020B0503020102020204" pitchFamily="34" charset="0"/>
          </a:endParaRPr>
        </a:p>
        <a:p xmlns:a="http://schemas.openxmlformats.org/drawingml/2006/main">
          <a:pPr marL="285750" indent="-285750" algn="l" rtl="0" eaLnBrk="0" fontAlgn="base" hangingPunct="0">
            <a:spcBef>
              <a:spcPct val="0"/>
            </a:spcBef>
            <a:spcAft>
              <a:spcPct val="0"/>
            </a:spcAft>
            <a:buFont typeface="Arial" charset="0"/>
            <a:buChar char="•"/>
            <a:defRPr/>
          </a:pPr>
          <a:r>
            <a:rPr lang="en-US" sz="1400" b="1" dirty="0" smtClean="0">
              <a:solidFill>
                <a:srgbClr val="202945"/>
              </a:solidFill>
              <a:latin typeface="Franklin Gothic Book" panose="020B0503020102020204" pitchFamily="34" charset="0"/>
            </a:rPr>
            <a:t> </a:t>
          </a:r>
          <a:r>
            <a:rPr lang="en-US" sz="1400" b="1" kern="1200" dirty="0">
              <a:solidFill>
                <a:srgbClr val="202945"/>
              </a:solidFill>
              <a:latin typeface="Franklin Gothic Book"/>
            </a:rPr>
            <a:t>Publicly communicated your opinion</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about a cause</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Demonstrated for a cause</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Keeping up to date with political</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affairs</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Influencing social values</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Helped raise money for a cause or</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campaign</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Performed volunteer work</a:t>
          </a:r>
        </a:p>
        <a:p xmlns:a="http://schemas.openxmlformats.org/drawingml/2006/main">
          <a:pPr algn="l">
            <a:buFont typeface="Arial" pitchFamily="34" charset="0"/>
            <a:buChar char="•"/>
          </a:pPr>
          <a:endParaRPr lang="en-US" sz="1200" i="0" dirty="0">
            <a:solidFill>
              <a:schemeClr val="bg1"/>
            </a:solidFill>
            <a:latin typeface="Franklin Gothic Book" panose="020B05030201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3" name="Rectangle 3"/>
          <p:cNvSpPr>
            <a:spLocks noGrp="1" noChangeArrowheads="1"/>
          </p:cNvSpPr>
          <p:nvPr>
            <p:ph type="dt" sz="quarter"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138244" name="Rectangle 4"/>
          <p:cNvSpPr>
            <a:spLocks noGrp="1" noChangeArrowheads="1"/>
          </p:cNvSpPr>
          <p:nvPr>
            <p:ph type="ftr" sz="quarter" idx="2"/>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5" name="Rectangle 5"/>
          <p:cNvSpPr>
            <a:spLocks noGrp="1" noChangeArrowheads="1"/>
          </p:cNvSpPr>
          <p:nvPr>
            <p:ph type="sldNum" sz="quarter" idx="3"/>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19FF38C5-ACE5-4937-A170-948AD3ABE99F}" type="slidenum">
              <a:rPr lang="en-US"/>
              <a:pPr>
                <a:defRPr/>
              </a:pPr>
              <a:t>‹#›</a:t>
            </a:fld>
            <a:endParaRPr lang="en-US" dirty="0"/>
          </a:p>
        </p:txBody>
      </p:sp>
    </p:spTree>
    <p:extLst>
      <p:ext uri="{BB962C8B-B14F-4D97-AF65-F5344CB8AC3E}">
        <p14:creationId xmlns:p14="http://schemas.microsoft.com/office/powerpoint/2010/main" val="2963867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5" name="Rectangle 3"/>
          <p:cNvSpPr>
            <a:spLocks noGrp="1" noChangeArrowheads="1"/>
          </p:cNvSpPr>
          <p:nvPr>
            <p:ph type="dt"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51204"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9" name="Rectangle 7"/>
          <p:cNvSpPr>
            <a:spLocks noGrp="1" noChangeArrowheads="1"/>
          </p:cNvSpPr>
          <p:nvPr>
            <p:ph type="sldNum" sz="quarter" idx="5"/>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A1D06932-2941-4706-8EB7-77E0AEEA829D}" type="slidenum">
              <a:rPr lang="en-US"/>
              <a:pPr>
                <a:defRPr/>
              </a:pPr>
              <a:t>‹#›</a:t>
            </a:fld>
            <a:endParaRPr lang="en-US" dirty="0"/>
          </a:p>
        </p:txBody>
      </p:sp>
    </p:spTree>
    <p:extLst>
      <p:ext uri="{BB962C8B-B14F-4D97-AF65-F5344CB8AC3E}">
        <p14:creationId xmlns:p14="http://schemas.microsoft.com/office/powerpoint/2010/main" val="290798721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a:p>
        </p:txBody>
      </p:sp>
      <p:sp>
        <p:nvSpPr>
          <p:cNvPr id="52228" name="Slide Number Placeholder 3"/>
          <p:cNvSpPr>
            <a:spLocks noGrp="1"/>
          </p:cNvSpPr>
          <p:nvPr>
            <p:ph type="sldNum" sz="quarter" idx="5"/>
          </p:nvPr>
        </p:nvSpPr>
        <p:spPr>
          <a:noFill/>
        </p:spPr>
        <p:txBody>
          <a:bodyPr/>
          <a:lstStyle/>
          <a:p>
            <a:fld id="{EFA15FE3-B184-40D2-923A-08391F04AE7E}" type="slidenum">
              <a:rPr lang="en-US" smtClean="0"/>
              <a:pPr/>
              <a:t>1</a:t>
            </a:fld>
            <a:endParaRPr lang="en-US" dirty="0"/>
          </a:p>
        </p:txBody>
      </p:sp>
    </p:spTree>
    <p:extLst>
      <p:ext uri="{BB962C8B-B14F-4D97-AF65-F5344CB8AC3E}">
        <p14:creationId xmlns:p14="http://schemas.microsoft.com/office/powerpoint/2010/main" val="2522683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E6E768B-8DE0-46B7-BEB3-0E40D458C0BE}" type="slidenum">
              <a:rPr lang="en-US" sz="1200">
                <a:latin typeface="Arial" charset="0"/>
              </a:rPr>
              <a:pPr algn="r" defTabSz="903004" eaLnBrk="1" hangingPunct="1"/>
              <a:t>10</a:t>
            </a:fld>
            <a:endParaRPr lang="en-US" sz="1200"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10</a:t>
            </a:fld>
            <a:endParaRPr lang="en-US" dirty="0"/>
          </a:p>
        </p:txBody>
      </p:sp>
    </p:spTree>
    <p:extLst>
      <p:ext uri="{BB962C8B-B14F-4D97-AF65-F5344CB8AC3E}">
        <p14:creationId xmlns:p14="http://schemas.microsoft.com/office/powerpoint/2010/main" val="1527985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11</a:t>
            </a:fld>
            <a:endParaRPr lang="en-US" dirty="0"/>
          </a:p>
        </p:txBody>
      </p:sp>
    </p:spTree>
    <p:extLst>
      <p:ext uri="{BB962C8B-B14F-4D97-AF65-F5344CB8AC3E}">
        <p14:creationId xmlns:p14="http://schemas.microsoft.com/office/powerpoint/2010/main" val="1905363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12</a:t>
            </a:fld>
            <a:endParaRPr lang="en-US" dirty="0"/>
          </a:p>
        </p:txBody>
      </p:sp>
    </p:spTree>
    <p:extLst>
      <p:ext uri="{BB962C8B-B14F-4D97-AF65-F5344CB8AC3E}">
        <p14:creationId xmlns:p14="http://schemas.microsoft.com/office/powerpoint/2010/main" val="3977830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13</a:t>
            </a:fld>
            <a:endParaRPr lang="en-US" dirty="0"/>
          </a:p>
        </p:txBody>
      </p:sp>
    </p:spTree>
    <p:extLst>
      <p:ext uri="{BB962C8B-B14F-4D97-AF65-F5344CB8AC3E}">
        <p14:creationId xmlns:p14="http://schemas.microsoft.com/office/powerpoint/2010/main" val="1449471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14</a:t>
            </a:fld>
            <a:endParaRPr lang="en-US" dirty="0"/>
          </a:p>
        </p:txBody>
      </p:sp>
    </p:spTree>
    <p:extLst>
      <p:ext uri="{BB962C8B-B14F-4D97-AF65-F5344CB8AC3E}">
        <p14:creationId xmlns:p14="http://schemas.microsoft.com/office/powerpoint/2010/main" val="4106517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15</a:t>
            </a:fld>
            <a:endParaRPr lang="en-US" dirty="0"/>
          </a:p>
        </p:txBody>
      </p:sp>
    </p:spTree>
    <p:extLst>
      <p:ext uri="{BB962C8B-B14F-4D97-AF65-F5344CB8AC3E}">
        <p14:creationId xmlns:p14="http://schemas.microsoft.com/office/powerpoint/2010/main" val="11337909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dirty="0"/>
              <a:t>This section highlights the </a:t>
            </a:r>
            <a:r>
              <a:rPr lang="en-US" baseline="0" dirty="0" smtClean="0"/>
              <a:t>sources </a:t>
            </a:r>
            <a:r>
              <a:rPr lang="en-US" baseline="0" dirty="0"/>
              <a:t>used to cover first year educational </a:t>
            </a:r>
            <a:r>
              <a:rPr lang="en-US" baseline="0" dirty="0" smtClean="0"/>
              <a:t>expenses, types of financial aid, </a:t>
            </a:r>
            <a:r>
              <a:rPr lang="en-US" baseline="0" dirty="0"/>
              <a:t>and students’ concerns about financing college.</a:t>
            </a:r>
            <a:endParaRPr lang="en-US" dirty="0"/>
          </a:p>
          <a:p>
            <a:endParaRPr lang="en-US" b="1" dirty="0"/>
          </a:p>
        </p:txBody>
      </p:sp>
      <p:sp>
        <p:nvSpPr>
          <p:cNvPr id="63492" name="Slide Number Placeholder 3"/>
          <p:cNvSpPr>
            <a:spLocks noGrp="1"/>
          </p:cNvSpPr>
          <p:nvPr>
            <p:ph type="sldNum" sz="quarter" idx="5"/>
          </p:nvPr>
        </p:nvSpPr>
        <p:spPr>
          <a:noFill/>
        </p:spPr>
        <p:txBody>
          <a:bodyPr/>
          <a:lstStyle/>
          <a:p>
            <a:fld id="{48365B1C-FE36-4780-B9A9-59C2E0ACF697}" type="slidenum">
              <a:rPr lang="en-US" smtClean="0"/>
              <a:pPr/>
              <a:t>16</a:t>
            </a:fld>
            <a:endParaRPr lang="en-US" dirty="0"/>
          </a:p>
        </p:txBody>
      </p:sp>
    </p:spTree>
    <p:extLst>
      <p:ext uri="{BB962C8B-B14F-4D97-AF65-F5344CB8AC3E}">
        <p14:creationId xmlns:p14="http://schemas.microsoft.com/office/powerpoint/2010/main" val="17256645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dirty="0">
                <a:solidFill>
                  <a:srgbClr val="000000"/>
                </a:solidFill>
              </a:rPr>
              <a:t>The full stem for this item is: “How much of your first year’s educational expenses (room, board, tuition, and fees) do you expect to cover from </a:t>
            </a:r>
            <a:r>
              <a:rPr lang="en-US" u="sng" dirty="0">
                <a:solidFill>
                  <a:srgbClr val="000000"/>
                </a:solidFill>
              </a:rPr>
              <a:t>each</a:t>
            </a:r>
            <a:r>
              <a:rPr lang="en-US" u="none" dirty="0">
                <a:solidFill>
                  <a:srgbClr val="000000"/>
                </a:solidFill>
              </a:rPr>
              <a:t> of the sources</a:t>
            </a:r>
            <a:r>
              <a:rPr lang="en-US" u="none" baseline="0" dirty="0">
                <a:solidFill>
                  <a:srgbClr val="000000"/>
                </a:solidFill>
              </a:rPr>
              <a:t> listed</a:t>
            </a:r>
            <a:r>
              <a:rPr lang="en-US" dirty="0">
                <a:solidFill>
                  <a:srgbClr val="000000"/>
                </a:solidFill>
              </a:rPr>
              <a:t>?”</a:t>
            </a:r>
          </a:p>
          <a:p>
            <a:endParaRPr lang="en-US" dirty="0">
              <a:solidFill>
                <a:srgbClr val="000000"/>
              </a:solidFill>
            </a:endParaRPr>
          </a:p>
          <a:p>
            <a:r>
              <a:rPr lang="en-US" dirty="0">
                <a:solidFill>
                  <a:srgbClr val="000000"/>
                </a:solidFill>
              </a:rPr>
              <a:t>Item response options include “None,” “$1 to $2,999,” “$3,000 to $5,999,” “$6,000 to $9,999,” “$10,000 to $14,999” and “$15,000 or more.” Results shown here reflect all responses indicating any amount (i.e., all but “None”).</a:t>
            </a:r>
          </a:p>
        </p:txBody>
      </p:sp>
      <p:sp>
        <p:nvSpPr>
          <p:cNvPr id="67588" name="Slide Number Placeholder 3"/>
          <p:cNvSpPr>
            <a:spLocks noGrp="1"/>
          </p:cNvSpPr>
          <p:nvPr>
            <p:ph type="sldNum" sz="quarter" idx="5"/>
          </p:nvPr>
        </p:nvSpPr>
        <p:spPr>
          <a:noFill/>
        </p:spPr>
        <p:txBody>
          <a:bodyPr/>
          <a:lstStyle/>
          <a:p>
            <a:pPr defTabSz="903189"/>
            <a:fld id="{CEA5B297-A434-4A76-A39B-9A295AC795EF}" type="slidenum">
              <a:rPr lang="en-US" smtClean="0"/>
              <a:pPr defTabSz="903189"/>
              <a:t>17</a:t>
            </a:fld>
            <a:endParaRPr lang="en-US" dirty="0"/>
          </a:p>
        </p:txBody>
      </p:sp>
    </p:spTree>
    <p:extLst>
      <p:ext uri="{BB962C8B-B14F-4D97-AF65-F5344CB8AC3E}">
        <p14:creationId xmlns:p14="http://schemas.microsoft.com/office/powerpoint/2010/main" val="1844139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18</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19</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dirty="0"/>
          </a:p>
        </p:txBody>
      </p:sp>
      <p:sp>
        <p:nvSpPr>
          <p:cNvPr id="53252" name="Slide Number Placeholder 3"/>
          <p:cNvSpPr>
            <a:spLocks noGrp="1"/>
          </p:cNvSpPr>
          <p:nvPr>
            <p:ph type="sldNum" sz="quarter" idx="5"/>
          </p:nvPr>
        </p:nvSpPr>
        <p:spPr>
          <a:noFill/>
        </p:spPr>
        <p:txBody>
          <a:bodyPr/>
          <a:lstStyle/>
          <a:p>
            <a:fld id="{C09D7807-A486-4504-BBAB-BC222AE5641F}" type="slidenum">
              <a:rPr lang="en-US" smtClean="0"/>
              <a:pPr/>
              <a:t>2</a:t>
            </a:fld>
            <a:endParaRPr lang="en-US" dirty="0"/>
          </a:p>
        </p:txBody>
      </p:sp>
    </p:spTree>
    <p:extLst>
      <p:ext uri="{BB962C8B-B14F-4D97-AF65-F5344CB8AC3E}">
        <p14:creationId xmlns:p14="http://schemas.microsoft.com/office/powerpoint/2010/main" val="1704432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r>
              <a:rPr lang="en-US" dirty="0"/>
              <a:t>High School Experiences is measured by the Habits of Mind,</a:t>
            </a:r>
            <a:r>
              <a:rPr lang="en-US" baseline="0" dirty="0"/>
              <a:t> Pluralistic Orientation, Academic Self-Concept and Civic Engagement Constructs.  Additional items examine academic preparation and health and wellness.  </a:t>
            </a:r>
            <a:endParaRPr lang="en-US" dirty="0"/>
          </a:p>
          <a:p>
            <a:endParaRPr lang="en-US" b="1" dirty="0"/>
          </a:p>
        </p:txBody>
      </p:sp>
      <p:sp>
        <p:nvSpPr>
          <p:cNvPr id="77828" name="Slide Number Placeholder 3"/>
          <p:cNvSpPr>
            <a:spLocks noGrp="1"/>
          </p:cNvSpPr>
          <p:nvPr>
            <p:ph type="sldNum" sz="quarter" idx="5"/>
          </p:nvPr>
        </p:nvSpPr>
        <p:spPr>
          <a:noFill/>
        </p:spPr>
        <p:txBody>
          <a:bodyPr/>
          <a:lstStyle/>
          <a:p>
            <a:fld id="{92C36E95-78BF-427F-BD19-BB0B58F947DA}" type="slidenum">
              <a:rPr lang="en-US" smtClean="0"/>
              <a:pPr/>
              <a:t>20</a:t>
            </a:fld>
            <a:endParaRPr lang="en-US" dirty="0"/>
          </a:p>
        </p:txBody>
      </p:sp>
    </p:spTree>
    <p:extLst>
      <p:ext uri="{BB962C8B-B14F-4D97-AF65-F5344CB8AC3E}">
        <p14:creationId xmlns:p14="http://schemas.microsoft.com/office/powerpoint/2010/main" val="1705893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Results shown</a:t>
            </a:r>
            <a:r>
              <a:rPr lang="en-US" baseline="0" dirty="0"/>
              <a:t> here reflect the percentage of respondents indicating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21</a:t>
            </a:fld>
            <a:endParaRPr lang="en-US" dirty="0"/>
          </a:p>
        </p:txBody>
      </p:sp>
    </p:spTree>
    <p:extLst>
      <p:ext uri="{BB962C8B-B14F-4D97-AF65-F5344CB8AC3E}">
        <p14:creationId xmlns:p14="http://schemas.microsoft.com/office/powerpoint/2010/main" val="6931880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3DD99313-A168-4364-9291-51DAB6B1F833}" type="slidenum">
              <a:rPr lang="en-US" sz="1200">
                <a:latin typeface="Arial" charset="0"/>
              </a:rPr>
              <a:pPr algn="r" defTabSz="903004" eaLnBrk="1" hangingPunct="1"/>
              <a:t>22</a:t>
            </a:fld>
            <a:endParaRPr lang="en-US" sz="1200" dirty="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22</a:t>
            </a:fld>
            <a:endParaRPr lang="en-US" dirty="0"/>
          </a:p>
        </p:txBody>
      </p:sp>
    </p:spTree>
    <p:extLst>
      <p:ext uri="{BB962C8B-B14F-4D97-AF65-F5344CB8AC3E}">
        <p14:creationId xmlns:p14="http://schemas.microsoft.com/office/powerpoint/2010/main" val="5936106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141CCF23-8DFB-408C-A8A6-9B57DFEDDB40}" type="slidenum">
              <a:rPr lang="en-US" sz="1200">
                <a:latin typeface="Arial" charset="0"/>
              </a:rPr>
              <a:pPr algn="r" defTabSz="903004" eaLnBrk="1" hangingPunct="1"/>
              <a:t>23</a:t>
            </a:fld>
            <a:endParaRPr lang="en-US" sz="1200" dirty="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23</a:t>
            </a:fld>
            <a:endParaRPr lang="en-US" dirty="0"/>
          </a:p>
        </p:txBody>
      </p:sp>
    </p:spTree>
    <p:extLst>
      <p:ext uri="{BB962C8B-B14F-4D97-AF65-F5344CB8AC3E}">
        <p14:creationId xmlns:p14="http://schemas.microsoft.com/office/powerpoint/2010/main" val="42180122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C4532F2-39B8-4BE3-B6EF-4A0B1BF12A53}" type="slidenum">
              <a:rPr lang="en-US" sz="1200">
                <a:latin typeface="Arial" charset="0"/>
              </a:rPr>
              <a:pPr algn="r" defTabSz="903004" eaLnBrk="1" hangingPunct="1"/>
              <a:t>24</a:t>
            </a:fld>
            <a:endParaRPr lang="en-US" sz="1200" dirty="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24</a:t>
            </a:fld>
            <a:endParaRPr lang="en-US" dirty="0"/>
          </a:p>
        </p:txBody>
      </p:sp>
    </p:spTree>
    <p:extLst>
      <p:ext uri="{BB962C8B-B14F-4D97-AF65-F5344CB8AC3E}">
        <p14:creationId xmlns:p14="http://schemas.microsoft.com/office/powerpoint/2010/main" val="17967910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B88A5161-1C39-4739-ADDF-830898676999}" type="slidenum">
              <a:rPr lang="en-US" sz="1200">
                <a:latin typeface="Arial" charset="0"/>
              </a:rPr>
              <a:pPr algn="r" defTabSz="903004" eaLnBrk="1" hangingPunct="1"/>
              <a:t>25</a:t>
            </a:fld>
            <a:endParaRPr lang="en-US" sz="1200" dirty="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25</a:t>
            </a:fld>
            <a:endParaRPr lang="en-US" dirty="0"/>
          </a:p>
        </p:txBody>
      </p:sp>
    </p:spTree>
    <p:extLst>
      <p:ext uri="{BB962C8B-B14F-4D97-AF65-F5344CB8AC3E}">
        <p14:creationId xmlns:p14="http://schemas.microsoft.com/office/powerpoint/2010/main" val="27640845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r>
              <a:rPr lang="en-US" dirty="0"/>
              <a:t>The response options for these items include: “Frequently,” “Occasionally,” and “Not at All” (not shown here).</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27</a:t>
            </a:fld>
            <a:endParaRPr lang="en-US" dirty="0"/>
          </a:p>
        </p:txBody>
      </p:sp>
    </p:spTree>
    <p:extLst>
      <p:ext uri="{BB962C8B-B14F-4D97-AF65-F5344CB8AC3E}">
        <p14:creationId xmlns:p14="http://schemas.microsoft.com/office/powerpoint/2010/main" val="41141998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28</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response options include: “Absolutely”, “Very,” “Moderately,” “Somewhat,” “Not at All.” Only the first two responses are shown here.</a:t>
            </a:r>
          </a:p>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29</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a:p>
        </p:txBody>
      </p:sp>
      <p:sp>
        <p:nvSpPr>
          <p:cNvPr id="54276" name="Slide Number Placeholder 3"/>
          <p:cNvSpPr>
            <a:spLocks noGrp="1"/>
          </p:cNvSpPr>
          <p:nvPr>
            <p:ph type="sldNum" sz="quarter" idx="5"/>
          </p:nvPr>
        </p:nvSpPr>
        <p:spPr>
          <a:noFill/>
        </p:spPr>
        <p:txBody>
          <a:bodyPr/>
          <a:lstStyle/>
          <a:p>
            <a:fld id="{79F4AD94-66D3-43CC-BC6E-B2A10336ABE6}" type="slidenum">
              <a:rPr lang="en-US" smtClean="0"/>
              <a:pPr/>
              <a:t>3</a:t>
            </a:fld>
            <a:endParaRPr lang="en-US" dirty="0"/>
          </a:p>
        </p:txBody>
      </p:sp>
    </p:spTree>
    <p:extLst>
      <p:ext uri="{BB962C8B-B14F-4D97-AF65-F5344CB8AC3E}">
        <p14:creationId xmlns:p14="http://schemas.microsoft.com/office/powerpoint/2010/main" val="26119622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Question is originally “</a:t>
            </a:r>
            <a:r>
              <a:rPr lang="en-US" sz="1200" b="0" i="0" u="none" strike="noStrike" kern="1200" baseline="0" dirty="0" smtClean="0">
                <a:solidFill>
                  <a:schemeClr val="tx1"/>
                </a:solidFill>
                <a:latin typeface="Arial" charset="0"/>
                <a:ea typeface="+mn-ea"/>
                <a:cs typeface="+mn-cs"/>
              </a:rPr>
              <a:t>Have you had, or do you feel you will need, remedial work in any of the following subjects?”</a:t>
            </a:r>
          </a:p>
          <a:p>
            <a:endParaRPr lang="en-US" sz="1200" b="0" i="0" u="none" strike="noStrike" kern="1200" baseline="0" dirty="0" smtClean="0">
              <a:solidFill>
                <a:schemeClr val="tx1"/>
              </a:solidFill>
              <a:latin typeface="Arial" charset="0"/>
              <a:ea typeface="+mn-ea"/>
              <a:cs typeface="+mn-cs"/>
            </a:endParaRPr>
          </a:p>
          <a:p>
            <a:r>
              <a:rPr lang="en-US" dirty="0" smtClean="0"/>
              <a:t>The response is</a:t>
            </a:r>
            <a:r>
              <a:rPr lang="en-US" baseline="0" dirty="0" smtClean="0"/>
              <a:t> 2=marked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30</a:t>
            </a:fld>
            <a:endParaRPr lang="en-US" dirty="0"/>
          </a:p>
        </p:txBody>
      </p:sp>
    </p:spTree>
    <p:extLst>
      <p:ext uri="{BB962C8B-B14F-4D97-AF65-F5344CB8AC3E}">
        <p14:creationId xmlns:p14="http://schemas.microsoft.com/office/powerpoint/2010/main" val="29267721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This section summarizes students’ expected major, planned career, whether following a Pre-Med or Pre-Law track or not, and degree</a:t>
            </a:r>
            <a:r>
              <a:rPr lang="en-US" baseline="0" dirty="0"/>
              <a:t> aspirations. </a:t>
            </a:r>
            <a:endParaRPr lang="en-US" dirty="0"/>
          </a:p>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31</a:t>
            </a:fld>
            <a:endParaRPr lang="en-US" dirty="0"/>
          </a:p>
        </p:txBody>
      </p:sp>
    </p:spTree>
    <p:extLst>
      <p:ext uri="{BB962C8B-B14F-4D97-AF65-F5344CB8AC3E}">
        <p14:creationId xmlns:p14="http://schemas.microsoft.com/office/powerpoint/2010/main" val="36547441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32</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r>
              <a:rPr lang="en-US" dirty="0"/>
              <a:t>The major variable</a:t>
            </a:r>
            <a:r>
              <a:rPr lang="en-US" baseline="0" dirty="0"/>
              <a:t> displayed here is “MAJORA.”  </a:t>
            </a:r>
          </a:p>
          <a:p>
            <a:r>
              <a:rPr lang="en-US" baseline="0" dirty="0"/>
              <a:t>This variable aggregates the 90 majors listed on the questionnaire into 17 categories.  </a:t>
            </a:r>
            <a:endParaRPr lang="en-US" dirty="0"/>
          </a:p>
        </p:txBody>
      </p:sp>
    </p:spTree>
    <p:extLst>
      <p:ext uri="{BB962C8B-B14F-4D97-AF65-F5344CB8AC3E}">
        <p14:creationId xmlns:p14="http://schemas.microsoft.com/office/powerpoint/2010/main" val="41715937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Item 22.  Do you consider yourself: Pre-Med or Pre-Law</a:t>
            </a:r>
          </a:p>
          <a:p>
            <a:r>
              <a:rPr lang="en-US" dirty="0"/>
              <a:t>Options are </a:t>
            </a:r>
            <a:r>
              <a:rPr lang="en-US" dirty="0" smtClean="0"/>
              <a:t>Yes/NO.  Report</a:t>
            </a:r>
            <a:r>
              <a:rPr lang="en-US" baseline="0" dirty="0" smtClean="0"/>
              <a:t> shows only “Yes” responses.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33</a:t>
            </a:fld>
            <a:endParaRPr lang="en-US" dirty="0"/>
          </a:p>
        </p:txBody>
      </p:sp>
    </p:spTree>
    <p:extLst>
      <p:ext uri="{BB962C8B-B14F-4D97-AF65-F5344CB8AC3E}">
        <p14:creationId xmlns:p14="http://schemas.microsoft.com/office/powerpoint/2010/main" val="16395947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34</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a:t>The career variable displayed</a:t>
            </a:r>
            <a:r>
              <a:rPr lang="en-US" baseline="0" dirty="0"/>
              <a:t> here is “SCAREERA.”</a:t>
            </a:r>
          </a:p>
          <a:p>
            <a:pPr eaLnBrk="1" hangingPunct="1"/>
            <a:r>
              <a:rPr lang="en-US" baseline="0" dirty="0"/>
              <a:t>This variable aggregates the 47 career options on the questionnaire into </a:t>
            </a:r>
            <a:r>
              <a:rPr lang="en-US" baseline="0"/>
              <a:t>23 </a:t>
            </a:r>
            <a:r>
              <a:rPr lang="en-US" baseline="0" smtClean="0"/>
              <a:t>categories  </a:t>
            </a:r>
            <a:r>
              <a:rPr lang="en-US" baseline="0" dirty="0" smtClean="0"/>
              <a:t>(“Undecided” is not displayed).</a:t>
            </a:r>
            <a:endParaRPr lang="en-US" dirty="0"/>
          </a:p>
        </p:txBody>
      </p:sp>
    </p:spTree>
    <p:extLst>
      <p:ext uri="{BB962C8B-B14F-4D97-AF65-F5344CB8AC3E}">
        <p14:creationId xmlns:p14="http://schemas.microsoft.com/office/powerpoint/2010/main" val="41188556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35</a:t>
            </a:fld>
            <a:endParaRPr lang="en-US" dirty="0"/>
          </a:p>
        </p:txBody>
      </p:sp>
    </p:spTree>
    <p:extLst>
      <p:ext uri="{BB962C8B-B14F-4D97-AF65-F5344CB8AC3E}">
        <p14:creationId xmlns:p14="http://schemas.microsoft.com/office/powerpoint/2010/main" val="2685200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36</a:t>
            </a:fld>
            <a:endParaRPr lang="en-US" dirty="0"/>
          </a:p>
        </p:txBody>
      </p:sp>
    </p:spTree>
    <p:extLst>
      <p:ext uri="{BB962C8B-B14F-4D97-AF65-F5344CB8AC3E}">
        <p14:creationId xmlns:p14="http://schemas.microsoft.com/office/powerpoint/2010/main" val="33665543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Items</a:t>
            </a:r>
            <a:r>
              <a:rPr lang="en-US" baseline="0" dirty="0"/>
              <a:t> in this section ask students how likely they are to participate in specific activities and practices while in college. </a:t>
            </a:r>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37</a:t>
            </a:fld>
            <a:endParaRPr lang="en-US" dirty="0"/>
          </a:p>
        </p:txBody>
      </p:sp>
    </p:spTree>
    <p:extLst>
      <p:ext uri="{BB962C8B-B14F-4D97-AF65-F5344CB8AC3E}">
        <p14:creationId xmlns:p14="http://schemas.microsoft.com/office/powerpoint/2010/main" val="24332932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38</a:t>
            </a:fld>
            <a:endParaRPr lang="en-US" dirty="0"/>
          </a:p>
        </p:txBody>
      </p:sp>
    </p:spTree>
    <p:extLst>
      <p:ext uri="{BB962C8B-B14F-4D97-AF65-F5344CB8AC3E}">
        <p14:creationId xmlns:p14="http://schemas.microsoft.com/office/powerpoint/2010/main" val="28188278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39</a:t>
            </a:fld>
            <a:endParaRPr lang="en-US" dirty="0"/>
          </a:p>
        </p:txBody>
      </p:sp>
    </p:spTree>
    <p:extLst>
      <p:ext uri="{BB962C8B-B14F-4D97-AF65-F5344CB8AC3E}">
        <p14:creationId xmlns:p14="http://schemas.microsoft.com/office/powerpoint/2010/main" val="1730119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algn="l"/>
            <a:r>
              <a:rPr lang="en-US" sz="1000" dirty="0"/>
              <a:t>The TFS Power Point shows individual items relevant</a:t>
            </a:r>
            <a:r>
              <a:rPr lang="en-US" sz="1000" baseline="0" dirty="0"/>
              <a:t> to each category.  Responses shown for your institution and your comparison group.  Where appropriate, items are aggregated into Constructs. </a:t>
            </a:r>
            <a:endParaRPr lang="en-US" sz="1000" dirty="0"/>
          </a:p>
          <a:p>
            <a:pPr algn="l"/>
            <a:endParaRPr lang="en-US" sz="1000" dirty="0"/>
          </a:p>
          <a:p>
            <a:pPr algn="l"/>
            <a:r>
              <a:rPr lang="en-US" sz="1000" dirty="0"/>
              <a:t>Constructs are reported for all first-time, full-time students, denoted as “All FTFT,” and are also broken out by “Men” and “Women.” Bar graphs depicting mean scores are shown for your institution and comparison group. CIRP Constructs have been scaled to a population mean of 50 with a standard deviation of 10.  More detailed information on constructs can be found at http://www.heri.ucla.edu/PDFs/constructs/technicalreport.pdf.</a:t>
            </a:r>
          </a:p>
          <a:p>
            <a:endParaRPr lang="en-US" sz="1000" dirty="0"/>
          </a:p>
          <a:p>
            <a:r>
              <a:rPr lang="en-US" sz="1000" dirty="0"/>
              <a:t> </a:t>
            </a:r>
          </a:p>
          <a:p>
            <a:endParaRPr lang="en-US" sz="1000" dirty="0">
              <a:solidFill>
                <a:srgbClr val="FF0000"/>
              </a:solidFill>
            </a:endParaRPr>
          </a:p>
        </p:txBody>
      </p:sp>
      <p:sp>
        <p:nvSpPr>
          <p:cNvPr id="55300" name="Slide Number Placeholder 3"/>
          <p:cNvSpPr>
            <a:spLocks noGrp="1"/>
          </p:cNvSpPr>
          <p:nvPr>
            <p:ph type="sldNum" sz="quarter" idx="5"/>
          </p:nvPr>
        </p:nvSpPr>
        <p:spPr>
          <a:noFill/>
        </p:spPr>
        <p:txBody>
          <a:bodyPr/>
          <a:lstStyle/>
          <a:p>
            <a:fld id="{BB8C5F55-7FC7-4C4D-8818-950D6D31DC28}" type="slidenum">
              <a:rPr lang="en-US" smtClean="0"/>
              <a:pPr/>
              <a:t>4</a:t>
            </a:fld>
            <a:endParaRPr lang="en-US" dirty="0"/>
          </a:p>
        </p:txBody>
      </p:sp>
    </p:spTree>
    <p:extLst>
      <p:ext uri="{BB962C8B-B14F-4D97-AF65-F5344CB8AC3E}">
        <p14:creationId xmlns:p14="http://schemas.microsoft.com/office/powerpoint/2010/main" val="12006552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40</a:t>
            </a:fld>
            <a:endParaRPr lang="en-US" dirty="0"/>
          </a:p>
        </p:txBody>
      </p:sp>
    </p:spTree>
    <p:extLst>
      <p:ext uri="{BB962C8B-B14F-4D97-AF65-F5344CB8AC3E}">
        <p14:creationId xmlns:p14="http://schemas.microsoft.com/office/powerpoint/2010/main" val="28259306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8B696DFB-D642-4705-907D-255BE78D9C0C}" type="slidenum">
              <a:rPr lang="en-US" smtClean="0"/>
              <a:pPr/>
              <a:t>41</a:t>
            </a:fld>
            <a:endParaRPr lang="en-US" dirty="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31865" y="4408492"/>
            <a:ext cx="5133975" cy="4179887"/>
          </a:xfrm>
          <a:noFill/>
          <a:ln/>
        </p:spPr>
        <p:txBody>
          <a:bodyPr/>
          <a:lstStyle/>
          <a:p>
            <a:pPr eaLnBrk="1" hangingPunct="1"/>
            <a:endParaRPr lang="en-US" dirty="0"/>
          </a:p>
        </p:txBody>
      </p:sp>
    </p:spTree>
    <p:extLst>
      <p:ext uri="{BB962C8B-B14F-4D97-AF65-F5344CB8AC3E}">
        <p14:creationId xmlns:p14="http://schemas.microsoft.com/office/powerpoint/2010/main" val="734263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5</a:t>
            </a:fld>
            <a:endParaRPr lang="en-US" sz="1200" u="none" dirty="0">
              <a:latin typeface="Arial" panose="020B0604020202020204" pitchFamily="34" charset="0"/>
            </a:endParaRPr>
          </a:p>
        </p:txBody>
      </p:sp>
    </p:spTree>
    <p:extLst>
      <p:ext uri="{BB962C8B-B14F-4D97-AF65-F5344CB8AC3E}">
        <p14:creationId xmlns:p14="http://schemas.microsoft.com/office/powerpoint/2010/main" val="2030119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6</a:t>
            </a:fld>
            <a:endParaRPr lang="en-US" sz="1200" u="none" dirty="0">
              <a:latin typeface="Arial" panose="020B0604020202020204" pitchFamily="34" charset="0"/>
            </a:endParaRPr>
          </a:p>
        </p:txBody>
      </p:sp>
    </p:spTree>
    <p:extLst>
      <p:ext uri="{BB962C8B-B14F-4D97-AF65-F5344CB8AC3E}">
        <p14:creationId xmlns:p14="http://schemas.microsoft.com/office/powerpoint/2010/main" val="785475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7</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a:t>The College Admissions Decisions section provides information on the numbers of applications and acceptances received, whether or not students were accepted and are attending their first choice college as well as their reasons for going to college </a:t>
            </a:r>
            <a:r>
              <a:rPr lang="en-US" i="1" u="sng" dirty="0"/>
              <a:t>in general</a:t>
            </a:r>
            <a:r>
              <a:rPr lang="en-US" dirty="0"/>
              <a:t>, and </a:t>
            </a:r>
            <a:r>
              <a:rPr lang="en-US" b="0" i="1" u="sng" dirty="0"/>
              <a:t>your</a:t>
            </a:r>
            <a:r>
              <a:rPr lang="en-US" b="0" i="1" u="none" dirty="0"/>
              <a:t> </a:t>
            </a:r>
            <a:r>
              <a:rPr lang="en-US" u="none" dirty="0"/>
              <a:t>institution in specific.</a:t>
            </a:r>
            <a:endParaRPr lang="en-US" dirty="0"/>
          </a:p>
          <a:p>
            <a:endParaRPr lang="en-US" b="1" dirty="0"/>
          </a:p>
        </p:txBody>
      </p:sp>
      <p:sp>
        <p:nvSpPr>
          <p:cNvPr id="58372" name="Slide Number Placeholder 3"/>
          <p:cNvSpPr>
            <a:spLocks noGrp="1"/>
          </p:cNvSpPr>
          <p:nvPr>
            <p:ph type="sldNum" sz="quarter" idx="5"/>
          </p:nvPr>
        </p:nvSpPr>
        <p:spPr>
          <a:noFill/>
        </p:spPr>
        <p:txBody>
          <a:bodyPr/>
          <a:lstStyle/>
          <a:p>
            <a:fld id="{B7868D08-0A52-4EFD-88F2-F5FC81D99C53}" type="slidenum">
              <a:rPr lang="en-US" smtClean="0"/>
              <a:pPr/>
              <a:t>8</a:t>
            </a:fld>
            <a:endParaRPr lang="en-US" dirty="0"/>
          </a:p>
        </p:txBody>
      </p:sp>
    </p:spTree>
    <p:extLst>
      <p:ext uri="{BB962C8B-B14F-4D97-AF65-F5344CB8AC3E}">
        <p14:creationId xmlns:p14="http://schemas.microsoft.com/office/powerpoint/2010/main" val="370372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9</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a:solidFill>
                  <a:srgbClr val="202945"/>
                </a:solidFill>
              </a:defRPr>
            </a:lvl1pPr>
          </a:lstStyle>
          <a:p>
            <a:pPr>
              <a:defRPr/>
            </a:pPr>
            <a:r>
              <a:rPr lang="en-US" dirty="0" smtClean="0"/>
              <a:t>2017 CIRP Freshman Survey</a:t>
            </a:r>
            <a:endParaRPr lang="en-US" dirty="0"/>
          </a:p>
        </p:txBody>
      </p:sp>
      <p:sp>
        <p:nvSpPr>
          <p:cNvPr id="5"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dirty="0"/>
              <a:t>2013 CIRP Freshman Survey</a:t>
            </a:r>
          </a:p>
        </p:txBody>
      </p:sp>
      <p:sp>
        <p:nvSpPr>
          <p:cNvPr id="6" name="Rectangle 22"/>
          <p:cNvSpPr>
            <a:spLocks noGrp="1" noChangeArrowheads="1"/>
          </p:cNvSpPr>
          <p:nvPr>
            <p:ph type="sldNum" sz="quarter" idx="12"/>
          </p:nvPr>
        </p:nvSpPr>
        <p:spPr>
          <a:xfrm>
            <a:off x="6553200" y="6248400"/>
            <a:ext cx="2133600" cy="457200"/>
          </a:xfrm>
        </p:spPr>
        <p:txBody>
          <a:bodyPr/>
          <a:lstStyle>
            <a:lvl1pPr>
              <a:defRPr/>
            </a:lvl1pPr>
          </a:lstStyle>
          <a:p>
            <a:pPr>
              <a:defRPr/>
            </a:pPr>
            <a:fld id="{EF17A807-E1D3-4187-B2A6-9807B3B5DCE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008280CC-C707-4261-B7EB-22EC2F85ACB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FFC155BC-05A1-4687-BAE2-8810AE51390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6"/>
          <p:cNvSpPr>
            <a:spLocks noGrp="1" noChangeArrowheads="1"/>
          </p:cNvSpPr>
          <p:nvPr>
            <p:ph type="sldNum" sz="quarter" idx="10"/>
          </p:nvPr>
        </p:nvSpPr>
        <p:spPr>
          <a:ln/>
        </p:spPr>
        <p:txBody>
          <a:bodyPr/>
          <a:lstStyle>
            <a:lvl1pPr>
              <a:defRPr/>
            </a:lvl1pPr>
          </a:lstStyle>
          <a:p>
            <a:pPr>
              <a:defRPr/>
            </a:pPr>
            <a:fld id="{72268F59-6084-4BE4-BB73-07AECDF695B3}" type="slidenum">
              <a:rPr lang="en-US"/>
              <a:pPr>
                <a:defRPr/>
              </a:pPr>
              <a:t>‹#›</a:t>
            </a:fld>
            <a:endParaRPr lang="en-US" dirty="0"/>
          </a:p>
        </p:txBody>
      </p:sp>
      <p:sp>
        <p:nvSpPr>
          <p:cNvPr id="7"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0" y="227013"/>
            <a:ext cx="9140825"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ln/>
        </p:spPr>
        <p:txBody>
          <a:bodyPr/>
          <a:lstStyle>
            <a:lvl1pPr>
              <a:defRPr/>
            </a:lvl1pPr>
          </a:lstStyle>
          <a:p>
            <a:pPr>
              <a:defRPr/>
            </a:pPr>
            <a:fld id="{1023D46C-05A6-442A-BC82-41165210AE9F}"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6D0828C8-A5ED-44E3-A3F9-277C9651E203}"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6"/>
          <p:cNvSpPr>
            <a:spLocks noGrp="1" noChangeArrowheads="1"/>
          </p:cNvSpPr>
          <p:nvPr>
            <p:ph type="sldNum" sz="quarter" idx="10"/>
          </p:nvPr>
        </p:nvSpPr>
        <p:spPr>
          <a:ln/>
        </p:spPr>
        <p:txBody>
          <a:bodyPr/>
          <a:lstStyle>
            <a:lvl1pPr>
              <a:defRPr/>
            </a:lvl1pPr>
          </a:lstStyle>
          <a:p>
            <a:pPr>
              <a:defRPr/>
            </a:pPr>
            <a:fld id="{06AEA5C9-031F-481F-A369-D23385131985}"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6"/>
          <p:cNvSpPr>
            <a:spLocks noGrp="1" noChangeArrowheads="1"/>
          </p:cNvSpPr>
          <p:nvPr>
            <p:ph type="sldNum" sz="quarter" idx="10"/>
          </p:nvPr>
        </p:nvSpPr>
        <p:spPr>
          <a:ln/>
        </p:spPr>
        <p:txBody>
          <a:bodyPr/>
          <a:lstStyle>
            <a:lvl1pPr>
              <a:defRPr/>
            </a:lvl1pPr>
          </a:lstStyle>
          <a:p>
            <a:pPr>
              <a:defRPr/>
            </a:pPr>
            <a:fld id="{BA429EC7-0979-4C25-A5E7-628E5A77D3D7}"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ln/>
        </p:spPr>
        <p:txBody>
          <a:bodyPr/>
          <a:lstStyle>
            <a:lvl1pPr>
              <a:defRPr/>
            </a:lvl1pPr>
          </a:lstStyle>
          <a:p>
            <a:pPr>
              <a:defRPr/>
            </a:pPr>
            <a:fld id="{54E595F6-D714-4609-A6A9-8CB23CA6D265}"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6"/>
          <p:cNvSpPr>
            <a:spLocks noGrp="1" noChangeArrowheads="1"/>
          </p:cNvSpPr>
          <p:nvPr>
            <p:ph type="sldNum" sz="quarter" idx="10"/>
          </p:nvPr>
        </p:nvSpPr>
        <p:spPr>
          <a:ln/>
        </p:spPr>
        <p:txBody>
          <a:bodyPr/>
          <a:lstStyle>
            <a:lvl1pPr>
              <a:defRPr/>
            </a:lvl1pPr>
          </a:lstStyle>
          <a:p>
            <a:pPr>
              <a:defRPr/>
            </a:pPr>
            <a:fld id="{3D3E1E71-A8DD-48B1-ADD3-436C48AC8274}" type="slidenum">
              <a:rPr lang="en-US"/>
              <a:pPr>
                <a:defRPr/>
              </a:pPr>
              <a:t>‹#›</a:t>
            </a:fld>
            <a:endParaRPr lang="en-US" dirty="0"/>
          </a:p>
        </p:txBody>
      </p:sp>
      <p:sp>
        <p:nvSpPr>
          <p:cNvPr id="4"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sldNum" sz="quarter" idx="10"/>
          </p:nvPr>
        </p:nvSpPr>
        <p:spPr>
          <a:ln/>
        </p:spPr>
        <p:txBody>
          <a:bodyPr/>
          <a:lstStyle>
            <a:lvl1pPr>
              <a:defRPr/>
            </a:lvl1pPr>
          </a:lstStyle>
          <a:p>
            <a:pPr>
              <a:defRPr/>
            </a:pPr>
            <a:fld id="{7F203371-9CB2-4A90-9261-771DC74F61A0}" type="slidenum">
              <a:rPr lang="en-US"/>
              <a:pPr>
                <a:defRPr/>
              </a:pPr>
              <a:t>‹#›</a:t>
            </a:fld>
            <a:endParaRPr lang="en-US" dirty="0"/>
          </a:p>
        </p:txBody>
      </p:sp>
      <p:sp>
        <p:nvSpPr>
          <p:cNvPr id="3"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1E25F94F-5542-4A6C-AED0-672229EB7DD1}"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3CFA94BA-E975-4EDE-9F23-75F47818F364}"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lumMod val="20000"/>
            <a:lumOff val="80000"/>
            <a:alpha val="0"/>
          </a:schemeClr>
        </a:solidFill>
        <a:effectLst/>
      </p:bgPr>
    </p:bg>
    <p:spTree>
      <p:nvGrpSpPr>
        <p:cNvPr id="1" name=""/>
        <p:cNvGrpSpPr/>
        <p:nvPr/>
      </p:nvGrpSpPr>
      <p:grpSpPr>
        <a:xfrm>
          <a:off x="0" y="0"/>
          <a:ext cx="0" cy="0"/>
          <a:chOff x="0" y="0"/>
          <a:chExt cx="0" cy="0"/>
        </a:xfrm>
      </p:grpSpPr>
      <p:sp>
        <p:nvSpPr>
          <p:cNvPr id="79898" name="Rectangle 26"/>
          <p:cNvSpPr>
            <a:spLocks noGrp="1" noChangeArrowheads="1"/>
          </p:cNvSpPr>
          <p:nvPr>
            <p:ph type="sldNum" sz="quarter" idx="4"/>
          </p:nvPr>
        </p:nvSpPr>
        <p:spPr bwMode="auto">
          <a:xfrm>
            <a:off x="8382000" y="6397625"/>
            <a:ext cx="762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399D17B-D3DC-46C4-A2D6-40450C043BFE}" type="slidenum">
              <a:rPr lang="en-US"/>
              <a:pPr>
                <a:defRPr/>
              </a:pPr>
              <a:t>‹#›</a:t>
            </a:fld>
            <a:endParaRPr lang="en-US" dirty="0"/>
          </a:p>
        </p:txBody>
      </p:sp>
      <p:sp>
        <p:nvSpPr>
          <p:cNvPr id="26627"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79892" name="Rectangle 20"/>
          <p:cNvSpPr>
            <a:spLocks noGrp="1" noChangeArrowheads="1"/>
          </p:cNvSpPr>
          <p:nvPr>
            <p:ph type="ftr" sz="quarter" idx="3"/>
          </p:nvPr>
        </p:nvSpPr>
        <p:spPr bwMode="auto">
          <a:xfrm>
            <a:off x="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202945"/>
                </a:solidFill>
              </a:defRPr>
            </a:lvl1pPr>
          </a:lstStyle>
          <a:p>
            <a:pPr>
              <a:defRPr/>
            </a:pPr>
            <a:r>
              <a:rPr lang="en-US" dirty="0" smtClean="0"/>
              <a:t>2017 CIRP Freshman Survey</a:t>
            </a:r>
            <a:endParaRPr lang="en-US" dirty="0"/>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Text Box 24"/>
          <p:cNvSpPr txBox="1">
            <a:spLocks noChangeArrowheads="1"/>
          </p:cNvSpPr>
          <p:nvPr userDrawn="1"/>
        </p:nvSpPr>
        <p:spPr bwMode="auto">
          <a:xfrm>
            <a:off x="7011988" y="6553200"/>
            <a:ext cx="1293812" cy="274638"/>
          </a:xfrm>
          <a:prstGeom prst="rect">
            <a:avLst/>
          </a:prstGeom>
          <a:noFill/>
          <a:ln>
            <a:noFill/>
          </a:ln>
          <a:extLst/>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15" action="ppaction://hlinksldjump"/>
              </a:rPr>
              <a:t>Return to contents</a:t>
            </a:r>
            <a:endParaRPr lang="en-US" sz="1200" dirty="0">
              <a:solidFill>
                <a:srgbClr val="7680AC"/>
              </a:solidFill>
            </a:endParaRPr>
          </a:p>
        </p:txBody>
      </p:sp>
      <p:pic>
        <p:nvPicPr>
          <p:cNvPr id="26631" name="Picture 9" descr="CIRP_square_RGB_33_50_77"/>
          <p:cNvPicPr>
            <a:picLocks noChangeAspect="1" noChangeArrowheads="1"/>
          </p:cNvPicPr>
          <p:nvPr userDrawn="1"/>
        </p:nvPicPr>
        <p:blipFill>
          <a:blip r:embed="rId16" cstate="print"/>
          <a:srcRect/>
          <a:stretch>
            <a:fillRect/>
          </a:stretch>
        </p:blipFill>
        <p:spPr bwMode="auto">
          <a:xfrm>
            <a:off x="0" y="0"/>
            <a:ext cx="914400" cy="90805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4392" r:id="rId1"/>
    <p:sldLayoutId id="2147484380" r:id="rId2"/>
    <p:sldLayoutId id="2147484381" r:id="rId3"/>
    <p:sldLayoutId id="2147484382" r:id="rId4"/>
    <p:sldLayoutId id="2147484383" r:id="rId5"/>
    <p:sldLayoutId id="2147484384" r:id="rId6"/>
    <p:sldLayoutId id="2147484385" r:id="rId7"/>
    <p:sldLayoutId id="2147484386" r:id="rId8"/>
    <p:sldLayoutId id="2147484387" r:id="rId9"/>
    <p:sldLayoutId id="2147484388" r:id="rId10"/>
    <p:sldLayoutId id="2147484389" r:id="rId11"/>
    <p:sldLayoutId id="2147484390" r:id="rId12"/>
    <p:sldLayoutId id="2147484391" r:id="rId13"/>
  </p:sldLayoutIdLst>
  <p:hf hdr="0" ft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2400" b="1">
          <a:solidFill>
            <a:srgbClr val="7680AC"/>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b="1">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6.xml"/><Relationship Id="rId4" Type="http://schemas.openxmlformats.org/officeDocument/2006/relationships/chart" Target="../charts/chart15.xml"/></Relationships>
</file>

<file path=ppt/slides/_rels/slide1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7.xml"/><Relationship Id="rId5" Type="http://schemas.openxmlformats.org/officeDocument/2006/relationships/chart" Target="../charts/chart20.xml"/><Relationship Id="rId4" Type="http://schemas.openxmlformats.org/officeDocument/2006/relationships/chart" Target="../charts/chart1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8.xml"/><Relationship Id="rId5" Type="http://schemas.openxmlformats.org/officeDocument/2006/relationships/chart" Target="../charts/chart22.xml"/><Relationship Id="rId4" Type="http://schemas.openxmlformats.org/officeDocument/2006/relationships/chart" Target="../charts/chart2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ags" Target="../tags/tag9.xml"/><Relationship Id="rId5" Type="http://schemas.openxmlformats.org/officeDocument/2006/relationships/chart" Target="../charts/chart24.xml"/><Relationship Id="rId4" Type="http://schemas.openxmlformats.org/officeDocument/2006/relationships/chart" Target="../charts/chart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10.xml"/><Relationship Id="rId4" Type="http://schemas.openxmlformats.org/officeDocument/2006/relationships/chart" Target="../charts/chart2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chart" Target="../charts/chart2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3" Type="http://schemas.openxmlformats.org/officeDocument/2006/relationships/slide" Target="slide18.xml"/><Relationship Id="rId18" Type="http://schemas.openxmlformats.org/officeDocument/2006/relationships/slide" Target="slide23.xml"/><Relationship Id="rId26" Type="http://schemas.openxmlformats.org/officeDocument/2006/relationships/slide" Target="slide31.xml"/><Relationship Id="rId3" Type="http://schemas.openxmlformats.org/officeDocument/2006/relationships/slide" Target="slide5.xml"/><Relationship Id="rId21" Type="http://schemas.openxmlformats.org/officeDocument/2006/relationships/slide" Target="slide26.xml"/><Relationship Id="rId34" Type="http://schemas.openxmlformats.org/officeDocument/2006/relationships/slide" Target="slide39.xml"/><Relationship Id="rId7" Type="http://schemas.openxmlformats.org/officeDocument/2006/relationships/slide" Target="slide9.xml"/><Relationship Id="rId12" Type="http://schemas.openxmlformats.org/officeDocument/2006/relationships/slide" Target="slide17.xml"/><Relationship Id="rId17" Type="http://schemas.openxmlformats.org/officeDocument/2006/relationships/slide" Target="slide22.xml"/><Relationship Id="rId25" Type="http://schemas.openxmlformats.org/officeDocument/2006/relationships/slide" Target="slide30.xml"/><Relationship Id="rId33" Type="http://schemas.openxmlformats.org/officeDocument/2006/relationships/slide" Target="slide38.xml"/><Relationship Id="rId2" Type="http://schemas.openxmlformats.org/officeDocument/2006/relationships/notesSlide" Target="../notesSlides/notesSlide3.xml"/><Relationship Id="rId16" Type="http://schemas.openxmlformats.org/officeDocument/2006/relationships/slide" Target="slide21.xml"/><Relationship Id="rId20" Type="http://schemas.openxmlformats.org/officeDocument/2006/relationships/slide" Target="slide25.xml"/><Relationship Id="rId29" Type="http://schemas.openxmlformats.org/officeDocument/2006/relationships/slide" Target="slide34.xml"/><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slide" Target="slide16.xml"/><Relationship Id="rId24" Type="http://schemas.openxmlformats.org/officeDocument/2006/relationships/slide" Target="slide29.xml"/><Relationship Id="rId32" Type="http://schemas.openxmlformats.org/officeDocument/2006/relationships/slide" Target="slide37.xml"/><Relationship Id="rId5" Type="http://schemas.openxmlformats.org/officeDocument/2006/relationships/slide" Target="slide7.xml"/><Relationship Id="rId15" Type="http://schemas.openxmlformats.org/officeDocument/2006/relationships/slide" Target="slide20.xml"/><Relationship Id="rId23" Type="http://schemas.openxmlformats.org/officeDocument/2006/relationships/slide" Target="slide28.xml"/><Relationship Id="rId28" Type="http://schemas.openxmlformats.org/officeDocument/2006/relationships/slide" Target="slide33.xml"/><Relationship Id="rId10" Type="http://schemas.openxmlformats.org/officeDocument/2006/relationships/slide" Target="slide13.xml"/><Relationship Id="rId19" Type="http://schemas.openxmlformats.org/officeDocument/2006/relationships/slide" Target="slide24.xml"/><Relationship Id="rId31" Type="http://schemas.openxmlformats.org/officeDocument/2006/relationships/slide" Target="slide36.xml"/><Relationship Id="rId4" Type="http://schemas.openxmlformats.org/officeDocument/2006/relationships/slide" Target="slide6.xml"/><Relationship Id="rId9" Type="http://schemas.openxmlformats.org/officeDocument/2006/relationships/slide" Target="slide11.xml"/><Relationship Id="rId14" Type="http://schemas.openxmlformats.org/officeDocument/2006/relationships/slide" Target="slide19.xml"/><Relationship Id="rId22" Type="http://schemas.openxmlformats.org/officeDocument/2006/relationships/slide" Target="slide27.xml"/><Relationship Id="rId27" Type="http://schemas.openxmlformats.org/officeDocument/2006/relationships/slide" Target="slide32.xml"/><Relationship Id="rId30" Type="http://schemas.openxmlformats.org/officeDocument/2006/relationships/slide" Target="slide35.xml"/><Relationship Id="rId35" Type="http://schemas.openxmlformats.org/officeDocument/2006/relationships/slide" Target="slide40.xml"/><Relationship Id="rId8" Type="http://schemas.openxmlformats.org/officeDocument/2006/relationships/slide" Target="slide10.xml"/></Relationships>
</file>

<file path=ppt/slides/_rels/slide30.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33.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3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2.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chart" Target="../charts/chart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chart" Target="../charts/chart7.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alpha val="0"/>
          </a:srgbClr>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175" y="990600"/>
            <a:ext cx="9140825" cy="1736725"/>
          </a:xfrm>
        </p:spPr>
        <p:txBody>
          <a:bodyPr anchor="ctr"/>
          <a:lstStyle/>
          <a:p>
            <a:pPr eaLnBrk="1" hangingPunct="1">
              <a:defRPr/>
            </a:pPr>
            <a:r>
              <a:rPr lang="en-US" smtClean="0">
                <a:solidFill>
                  <a:srgbClr val="E74C39"/>
                </a:solidFill>
                <a:latin typeface="Franklin Gothic Book"/>
              </a:rPr>
              <a:t>Oakland University</a:t>
            </a:r>
            <a:r>
              <a:rPr lang="en-US" dirty="0">
                <a:solidFill>
                  <a:schemeClr val="tx1"/>
                </a:solidFill>
                <a:latin typeface="frank"/>
              </a:rPr>
              <a:t/>
            </a:r>
            <a:br>
              <a:rPr lang="en-US" dirty="0">
                <a:solidFill>
                  <a:schemeClr val="tx1"/>
                </a:solidFill>
                <a:latin typeface="frank"/>
              </a:rPr>
            </a:br>
            <a:r>
              <a:rPr lang="en-US" dirty="0">
                <a:solidFill>
                  <a:srgbClr val="373D5A"/>
                </a:solidFill>
                <a:latin typeface="Franklin Gothic Book"/>
              </a:rPr>
              <a:t> CIRP </a:t>
            </a:r>
            <a:r>
              <a:rPr lang="en-US" dirty="0">
                <a:solidFill>
                  <a:srgbClr val="202945"/>
                </a:solidFill>
                <a:latin typeface="Franklin Gothic Book"/>
              </a:rPr>
              <a:t>Freshman</a:t>
            </a:r>
            <a:r>
              <a:rPr lang="en-US" dirty="0">
                <a:solidFill>
                  <a:srgbClr val="373D5A"/>
                </a:solidFill>
                <a:latin typeface="Franklin Gothic Book"/>
              </a:rPr>
              <a:t> Survey </a:t>
            </a:r>
            <a:r>
              <a:rPr lang="en-US" dirty="0">
                <a:solidFill>
                  <a:schemeClr val="tx1"/>
                </a:solidFill>
                <a:latin typeface="frank"/>
              </a:rPr>
              <a:t/>
            </a:r>
            <a:br>
              <a:rPr lang="en-US" dirty="0">
                <a:solidFill>
                  <a:schemeClr val="tx1"/>
                </a:solidFill>
                <a:latin typeface="frank"/>
              </a:rPr>
            </a:br>
            <a:r>
              <a:rPr lang="en-US" dirty="0">
                <a:solidFill>
                  <a:srgbClr val="767FAC"/>
                </a:solidFill>
                <a:latin typeface="Franklin Gothic Book"/>
              </a:rPr>
              <a:t> </a:t>
            </a:r>
            <a:r>
              <a:rPr lang="en-US" dirty="0" smtClean="0">
                <a:solidFill>
                  <a:srgbClr val="E74C39"/>
                </a:solidFill>
                <a:latin typeface="Franklin Gothic Book"/>
              </a:rPr>
              <a:t>2017</a:t>
            </a:r>
            <a:r>
              <a:rPr lang="en-US" dirty="0" smtClean="0">
                <a:solidFill>
                  <a:srgbClr val="767FAC"/>
                </a:solidFill>
                <a:latin typeface="Franklin Gothic Book"/>
              </a:rPr>
              <a:t> </a:t>
            </a:r>
            <a:r>
              <a:rPr lang="en-US" dirty="0">
                <a:solidFill>
                  <a:srgbClr val="E74C39"/>
                </a:solidFill>
                <a:latin typeface="Franklin Gothic Book"/>
              </a:rPr>
              <a:t>Results</a:t>
            </a:r>
            <a:endParaRPr lang="en-US" dirty="0">
              <a:solidFill>
                <a:schemeClr val="tx1"/>
              </a:solidFill>
              <a:latin typeface="Franklin Gothic Book"/>
            </a:endParaRPr>
          </a:p>
        </p:txBody>
      </p:sp>
      <p:sp>
        <p:nvSpPr>
          <p:cNvPr id="28675" name="Text Box 5"/>
          <p:cNvSpPr txBox="1">
            <a:spLocks noChangeArrowheads="1"/>
          </p:cNvSpPr>
          <p:nvPr/>
        </p:nvSpPr>
        <p:spPr bwMode="auto">
          <a:xfrm>
            <a:off x="0" y="6169025"/>
            <a:ext cx="9140825" cy="274638"/>
          </a:xfrm>
          <a:prstGeom prst="rect">
            <a:avLst/>
          </a:prstGeom>
          <a:noFill/>
          <a:ln w="9525">
            <a:noFill/>
            <a:miter lim="800000"/>
            <a:headEnd/>
            <a:tailEnd/>
          </a:ln>
        </p:spPr>
        <p:txBody>
          <a:bodyPr wrap="none" anchor="t"/>
          <a:lstStyle/>
          <a:p>
            <a:pPr algn="ctr"/>
            <a:r>
              <a:rPr lang="en-US" sz="1200" i="1" dirty="0">
                <a:solidFill>
                  <a:srgbClr val="E74C39"/>
                </a:solidFill>
                <a:latin typeface="Franklin Gothic Book"/>
              </a:rPr>
              <a:t>Higher</a:t>
            </a:r>
            <a:r>
              <a:rPr lang="en-US" sz="1200" i="1" dirty="0">
                <a:solidFill>
                  <a:srgbClr val="767FAC"/>
                </a:solidFill>
                <a:latin typeface="Franklin Gothic Book"/>
              </a:rPr>
              <a:t> </a:t>
            </a:r>
            <a:r>
              <a:rPr lang="en-US" sz="1200" i="1" dirty="0">
                <a:solidFill>
                  <a:srgbClr val="E74C39"/>
                </a:solidFill>
                <a:latin typeface="Franklin Gothic Book"/>
              </a:rPr>
              <a:t>Education</a:t>
            </a:r>
            <a:r>
              <a:rPr lang="en-US" sz="1200" i="1" dirty="0">
                <a:solidFill>
                  <a:srgbClr val="767FAC"/>
                </a:solidFill>
                <a:latin typeface="Franklin Gothic Book"/>
              </a:rPr>
              <a:t> </a:t>
            </a:r>
            <a:r>
              <a:rPr lang="en-US" sz="1200" i="1" dirty="0">
                <a:solidFill>
                  <a:srgbClr val="E74C39"/>
                </a:solidFill>
                <a:latin typeface="Franklin Gothic Book"/>
              </a:rPr>
              <a:t>Research</a:t>
            </a:r>
            <a:r>
              <a:rPr lang="en-US" sz="1200" i="1" dirty="0">
                <a:solidFill>
                  <a:srgbClr val="767FAC"/>
                </a:solidFill>
                <a:latin typeface="Franklin Gothic Book"/>
              </a:rPr>
              <a:t> </a:t>
            </a:r>
            <a:r>
              <a:rPr lang="en-US" sz="1200" i="1" dirty="0">
                <a:solidFill>
                  <a:srgbClr val="E74C39"/>
                </a:solidFill>
                <a:latin typeface="Franklin Gothic Book"/>
              </a:rPr>
              <a:t>Institute, University</a:t>
            </a:r>
            <a:r>
              <a:rPr lang="en-US" sz="1200" i="1" dirty="0">
                <a:solidFill>
                  <a:srgbClr val="767FAC"/>
                </a:solidFill>
                <a:latin typeface="Franklin Gothic Book"/>
              </a:rPr>
              <a:t> </a:t>
            </a:r>
            <a:r>
              <a:rPr lang="en-US" sz="1200" i="1" dirty="0">
                <a:solidFill>
                  <a:srgbClr val="E74C39"/>
                </a:solidFill>
                <a:latin typeface="Franklin Gothic Book"/>
              </a:rPr>
              <a:t>of</a:t>
            </a:r>
            <a:r>
              <a:rPr lang="en-US" sz="1200" i="1" dirty="0">
                <a:solidFill>
                  <a:srgbClr val="767FAC"/>
                </a:solidFill>
                <a:latin typeface="Franklin Gothic Book"/>
              </a:rPr>
              <a:t> </a:t>
            </a:r>
            <a:r>
              <a:rPr lang="en-US" sz="1200" i="1" dirty="0">
                <a:solidFill>
                  <a:srgbClr val="E74C39"/>
                </a:solidFill>
                <a:latin typeface="Franklin Gothic Book"/>
              </a:rPr>
              <a:t>California</a:t>
            </a:r>
            <a:r>
              <a:rPr lang="en-US" sz="1200" i="1" dirty="0">
                <a:solidFill>
                  <a:srgbClr val="767FAC"/>
                </a:solidFill>
                <a:latin typeface="Franklin Gothic Book"/>
              </a:rPr>
              <a:t> </a:t>
            </a:r>
            <a:r>
              <a:rPr lang="en-US" sz="1200" i="1" dirty="0">
                <a:solidFill>
                  <a:srgbClr val="E74C39"/>
                </a:solidFill>
                <a:latin typeface="Franklin Gothic Book"/>
              </a:rPr>
              <a:t>at</a:t>
            </a:r>
            <a:r>
              <a:rPr lang="en-US" sz="1200" i="1" dirty="0">
                <a:solidFill>
                  <a:srgbClr val="767FAC"/>
                </a:solidFill>
                <a:latin typeface="Franklin Gothic Book"/>
              </a:rPr>
              <a:t> </a:t>
            </a:r>
            <a:r>
              <a:rPr lang="en-US" sz="1200" i="1" dirty="0">
                <a:solidFill>
                  <a:srgbClr val="E74C39"/>
                </a:solidFill>
                <a:latin typeface="Franklin Gothic Book"/>
              </a:rPr>
              <a:t>Los</a:t>
            </a:r>
            <a:r>
              <a:rPr lang="en-US" sz="1200" i="1" dirty="0">
                <a:solidFill>
                  <a:srgbClr val="767FAC"/>
                </a:solidFill>
                <a:latin typeface="Franklin Gothic Book"/>
              </a:rPr>
              <a:t> </a:t>
            </a:r>
            <a:r>
              <a:rPr lang="en-US" sz="1200" i="1" dirty="0">
                <a:solidFill>
                  <a:srgbClr val="E74C39"/>
                </a:solidFill>
                <a:latin typeface="Franklin Gothic Book"/>
              </a:rPr>
              <a:t>Angeles</a:t>
            </a:r>
          </a:p>
        </p:txBody>
      </p:sp>
      <p:sp>
        <p:nvSpPr>
          <p:cNvPr id="2051" name="Rectangle 3"/>
          <p:cNvSpPr>
            <a:spLocks noChangeArrowheads="1"/>
          </p:cNvSpPr>
          <p:nvPr>
            <p:custDataLst>
              <p:tags r:id="rId1"/>
            </p:custDataLst>
          </p:nvPr>
        </p:nvSpPr>
        <p:spPr bwMode="auto">
          <a:xfrm>
            <a:off x="0" y="3429000"/>
            <a:ext cx="9144000" cy="1676400"/>
          </a:xfrm>
          <a:prstGeom prst="rect">
            <a:avLst/>
          </a:prstGeom>
          <a:noFill/>
          <a:ln w="9525">
            <a:noFill/>
            <a:miter lim="800000"/>
            <a:headEnd/>
            <a:tailEnd/>
          </a:ln>
        </p:spPr>
        <p:txBody>
          <a:bodyPr anchor="t"/>
          <a:lstStyle/>
          <a:p>
            <a:pPr algn="ctr" eaLnBrk="1" hangingPunct="1">
              <a:lnSpc>
                <a:spcPct val="80000"/>
              </a:lnSpc>
              <a:spcBef>
                <a:spcPct val="10000"/>
              </a:spcBef>
              <a:buClr>
                <a:schemeClr val="tx2"/>
              </a:buClr>
              <a:defRPr/>
            </a:pPr>
            <a:r>
              <a:rPr lang="en-US" sz="1800" b="1" dirty="0">
                <a:solidFill>
                  <a:schemeClr val="tx2">
                    <a:lumMod val="50000"/>
                  </a:schemeClr>
                </a:solidFill>
                <a:latin typeface="Franklin Gothic Book"/>
              </a:rPr>
              <a:t>First-time, Full-time Freshmen</a:t>
            </a:r>
            <a:endParaRPr lang="en-US" sz="1800" b="1" dirty="0">
              <a:solidFill>
                <a:srgbClr val="373D5A"/>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rgbClr val="202945"/>
                </a:solidFill>
                <a:latin typeface="Franklin Gothic Book"/>
              </a:rPr>
              <a:t>Oakland University</a:t>
            </a:r>
            <a:endParaRPr lang="en-US" sz="2200" b="1" dirty="0">
              <a:solidFill>
                <a:srgbClr val="202945"/>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N=2,118</a:t>
            </a:r>
            <a:endParaRPr lang="en-US" sz="18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chemeClr val="tx2">
                    <a:lumMod val="50000"/>
                  </a:schemeClr>
                </a:solidFill>
                <a:latin typeface="Franklin Gothic Book"/>
              </a:rPr>
              <a:t>Public Universities - low</a:t>
            </a:r>
            <a:endParaRPr lang="en-US" sz="2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N=7,208</a:t>
            </a:r>
            <a:endParaRPr lang="en-US" sz="1800" b="1" dirty="0">
              <a:solidFill>
                <a:schemeClr val="tx2">
                  <a:lumMod val="50000"/>
                </a:schemeClr>
              </a:solidFill>
              <a:latin typeface="Franklin Gothic Book"/>
            </a:endParaRPr>
          </a:p>
        </p:txBody>
      </p:sp>
      <p:sp>
        <p:nvSpPr>
          <p:cNvPr id="10" name="TextBox 9"/>
          <p:cNvSpPr txBox="1"/>
          <p:nvPr/>
        </p:nvSpPr>
        <p:spPr>
          <a:xfrm>
            <a:off x="0" y="0"/>
            <a:ext cx="990600" cy="1016000"/>
          </a:xfrm>
          <a:prstGeom prst="rect">
            <a:avLst/>
          </a:prstGeom>
          <a:solidFill>
            <a:schemeClr val="accent5">
              <a:lumMod val="40000"/>
              <a:lumOff val="60000"/>
            </a:schemeClr>
          </a:solidFill>
          <a:ln>
            <a:noFill/>
          </a:ln>
        </p:spPr>
        <p:txBody>
          <a:bodyPr>
            <a:spAutoFit/>
          </a:bodyPr>
          <a:lstStyle/>
          <a:p>
            <a:pPr>
              <a:defRPr/>
            </a:pPr>
            <a:endParaRPr lang="en-US" dirty="0"/>
          </a:p>
          <a:p>
            <a:pPr>
              <a:defRPr/>
            </a:pPr>
            <a:endParaRPr lang="en-US" dirty="0"/>
          </a:p>
          <a:p>
            <a:pPr>
              <a:defRPr/>
            </a:pPr>
            <a:endParaRPr lang="en-US" dirty="0"/>
          </a:p>
        </p:txBody>
      </p:sp>
      <p:sp>
        <p:nvSpPr>
          <p:cNvPr id="6" name="TextBox 5"/>
          <p:cNvSpPr txBox="1"/>
          <p:nvPr/>
        </p:nvSpPr>
        <p:spPr>
          <a:xfrm>
            <a:off x="7010400" y="5798344"/>
            <a:ext cx="1752600" cy="1016000"/>
          </a:xfrm>
          <a:prstGeom prst="rect">
            <a:avLst/>
          </a:prstGeom>
          <a:solidFill>
            <a:schemeClr val="accent5">
              <a:lumMod val="40000"/>
              <a:lumOff val="60000"/>
            </a:schemeClr>
          </a:solidFill>
        </p:spPr>
        <p:txBody>
          <a:bodyPr wrap="square">
            <a:spAutoFit/>
          </a:bodyPr>
          <a:lstStyle/>
          <a:p>
            <a:pP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val="27911494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idx="4294967295"/>
          </p:nvPr>
        </p:nvSpPr>
        <p:spPr>
          <a:xfrm>
            <a:off x="914400" y="152400"/>
            <a:ext cx="8001000" cy="838200"/>
          </a:xfrm>
        </p:spPr>
        <p:txBody>
          <a:bodyPr/>
          <a:lstStyle/>
          <a:p>
            <a:pPr eaLnBrk="1" hangingPunct="1">
              <a:defRPr/>
            </a:pPr>
            <a:r>
              <a:rPr lang="en-US" dirty="0">
                <a:solidFill>
                  <a:schemeClr val="tx1"/>
                </a:solidFill>
              </a:rPr>
              <a:t/>
            </a:r>
            <a:br>
              <a:rPr lang="en-US" dirty="0">
                <a:solidFill>
                  <a:schemeClr val="tx1"/>
                </a:solidFill>
              </a:rPr>
            </a:br>
            <a:r>
              <a:rPr lang="en-US" dirty="0">
                <a:solidFill>
                  <a:srgbClr val="202945"/>
                </a:solidFill>
                <a:latin typeface="Franklin Gothic Book"/>
              </a:rPr>
              <a:t>College Acceptance</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endParaRPr lang="en-US" sz="1600" dirty="0">
              <a:solidFill>
                <a:schemeClr val="tx1"/>
              </a:solidFill>
            </a:endParaRP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10</a:t>
            </a:fld>
            <a:endParaRPr lang="en-US" dirty="0">
              <a:solidFill>
                <a:srgbClr val="202945"/>
              </a:solidFill>
            </a:endParaRPr>
          </a:p>
        </p:txBody>
      </p:sp>
      <p:graphicFrame>
        <p:nvGraphicFramePr>
          <p:cNvPr id="9" name="First choice"/>
          <p:cNvGraphicFramePr/>
          <p:nvPr>
            <p:extLst>
              <p:ext uri="{D42A27DB-BD31-4B8C-83A1-F6EECF244321}">
                <p14:modId xmlns:p14="http://schemas.microsoft.com/office/powerpoint/2010/main" val="859281437"/>
              </p:ext>
            </p:extLst>
          </p:nvPr>
        </p:nvGraphicFramePr>
        <p:xfrm>
          <a:off x="3276600" y="1048209"/>
          <a:ext cx="5867400" cy="5486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Accepted by first choice"/>
          <p:cNvGraphicFramePr/>
          <p:nvPr>
            <p:extLst>
              <p:ext uri="{D42A27DB-BD31-4B8C-83A1-F6EECF244321}">
                <p14:modId xmlns:p14="http://schemas.microsoft.com/office/powerpoint/2010/main" val="969878795"/>
              </p:ext>
            </p:extLst>
          </p:nvPr>
        </p:nvGraphicFramePr>
        <p:xfrm>
          <a:off x="152400" y="1676400"/>
          <a:ext cx="34290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p:cNvSpPr txBox="1"/>
          <p:nvPr/>
        </p:nvSpPr>
        <p:spPr>
          <a:xfrm>
            <a:off x="4800600" y="762000"/>
            <a:ext cx="3657600" cy="423193"/>
          </a:xfrm>
          <a:prstGeom prst="rect">
            <a:avLst/>
          </a:prstGeom>
          <a:noFill/>
        </p:spPr>
        <p:txBody>
          <a:bodyPr wrap="square" rtlCol="0" anchor="t">
            <a:spAutoFit/>
          </a:bodyPr>
          <a:lstStyle/>
          <a:p>
            <a:r>
              <a:rPr lang="en-US" sz="2150" b="1" dirty="0">
                <a:solidFill>
                  <a:srgbClr val="E74C39"/>
                </a:solidFill>
                <a:latin typeface="Franklin Gothic Book"/>
              </a:rPr>
              <a:t>Is</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this</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college</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your</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677526148"/>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609601"/>
          </a:xfrm>
        </p:spPr>
        <p:txBody>
          <a:bodyPr/>
          <a:lstStyle/>
          <a:p>
            <a:r>
              <a:rPr lang="en-US" dirty="0">
                <a:solidFill>
                  <a:srgbClr val="202945"/>
                </a:solidFill>
                <a:latin typeface="Franklin Gothic Book" panose="020B0503020102020204" pitchFamily="34" charset="0"/>
              </a:rPr>
              <a:t>College Choice</a:t>
            </a:r>
            <a:endParaRPr lang="en-US" sz="2160" dirty="0">
              <a:solidFill>
                <a:srgbClr val="202945"/>
              </a:solidFill>
              <a:latin typeface="Franklin Gothic Book" panose="020B0503020102020204" pitchFamily="34" charset="0"/>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11</a:t>
            </a:fld>
            <a:endParaRPr lang="en-US" dirty="0">
              <a:solidFill>
                <a:srgbClr val="202945"/>
              </a:solidFill>
            </a:endParaRPr>
          </a:p>
        </p:txBody>
      </p:sp>
      <p:sp>
        <p:nvSpPr>
          <p:cNvPr id="5" name="Rectangle 6"/>
          <p:cNvSpPr>
            <a:spLocks noChangeArrowheads="1"/>
          </p:cNvSpPr>
          <p:nvPr/>
        </p:nvSpPr>
        <p:spPr bwMode="auto">
          <a:xfrm>
            <a:off x="2514600" y="6211669"/>
            <a:ext cx="3657600" cy="646331"/>
          </a:xfrm>
          <a:prstGeom prst="rect">
            <a:avLst/>
          </a:prstGeom>
          <a:noFill/>
          <a:ln w="9525">
            <a:noFill/>
            <a:miter lim="800000"/>
            <a:headEnd/>
            <a:tailEnd/>
          </a:ln>
        </p:spPr>
        <p:txBody>
          <a:bodyPr wrap="square">
            <a:spAutoFit/>
          </a:bodyPr>
          <a:lstStyle/>
          <a:p>
            <a:pPr>
              <a:defRPr/>
            </a:pPr>
            <a:r>
              <a:rPr lang="en-US" sz="1200" b="1" dirty="0">
                <a:solidFill>
                  <a:srgbClr val="202945"/>
                </a:solidFill>
                <a:latin typeface="+mn-lt"/>
              </a:rPr>
              <a:t> Your Institution               Comparison Group</a:t>
            </a:r>
          </a:p>
          <a:p>
            <a:pPr>
              <a:defRPr/>
            </a:pPr>
            <a:r>
              <a:rPr lang="en-US" sz="1200" b="1" dirty="0" smtClean="0">
                <a:latin typeface="+mn-lt"/>
              </a:rPr>
              <a:t>     </a:t>
            </a:r>
            <a:r>
              <a:rPr lang="en-US" sz="1200" dirty="0" smtClean="0">
                <a:solidFill>
                  <a:srgbClr val="202945"/>
                </a:solidFill>
                <a:latin typeface="+mn-lt"/>
              </a:rPr>
              <a:t>Very Important                  Very Important</a:t>
            </a:r>
          </a:p>
          <a:p>
            <a:pPr>
              <a:defRPr/>
            </a:pPr>
            <a:r>
              <a:rPr lang="en-US" sz="1200" dirty="0" smtClean="0">
                <a:latin typeface="+mn-lt"/>
              </a:rPr>
              <a:t>     </a:t>
            </a:r>
            <a:r>
              <a:rPr lang="en-US" sz="1200" dirty="0" smtClean="0">
                <a:solidFill>
                  <a:srgbClr val="202945"/>
                </a:solidFill>
                <a:latin typeface="+mn-lt"/>
              </a:rPr>
              <a:t>Somewhat Important         Somewhat Important</a:t>
            </a:r>
            <a:endParaRPr lang="en-US" sz="1200" dirty="0">
              <a:solidFill>
                <a:srgbClr val="202945"/>
              </a:solidFill>
              <a:latin typeface="+mn-lt"/>
            </a:endParaRPr>
          </a:p>
        </p:txBody>
      </p:sp>
      <p:sp>
        <p:nvSpPr>
          <p:cNvPr id="12" name="Rectangle 11"/>
          <p:cNvSpPr/>
          <p:nvPr/>
        </p:nvSpPr>
        <p:spPr bwMode="auto">
          <a:xfrm>
            <a:off x="2667000" y="6682917"/>
            <a:ext cx="76200" cy="76962"/>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667000" y="64770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267200" y="64770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267200" y="6674004"/>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3" name="TextBox 2"/>
          <p:cNvSpPr txBox="1"/>
          <p:nvPr/>
        </p:nvSpPr>
        <p:spPr>
          <a:xfrm>
            <a:off x="1447800" y="990600"/>
            <a:ext cx="6553200" cy="757130"/>
          </a:xfrm>
          <a:prstGeom prst="rect">
            <a:avLst/>
          </a:prstGeom>
          <a:noFill/>
        </p:spPr>
        <p:txBody>
          <a:bodyPr wrap="square" rtlCol="0">
            <a:spAutoFit/>
          </a:bodyPr>
          <a:lstStyle/>
          <a:p>
            <a:pPr algn="ctr"/>
            <a:r>
              <a:rPr lang="en-US" sz="2150" b="1" kern="0" dirty="0">
                <a:solidFill>
                  <a:srgbClr val="E74C39"/>
                </a:solidFill>
                <a:latin typeface="Franklin Gothic Book" panose="020B0503020102020204" pitchFamily="34" charset="0"/>
                <a:ea typeface="+mj-ea"/>
                <a:cs typeface="+mj-cs"/>
              </a:rPr>
              <a:t>In deciding to </a:t>
            </a:r>
            <a:r>
              <a:rPr lang="en-US" sz="2150" b="1" i="1" u="sng" kern="0" dirty="0">
                <a:solidFill>
                  <a:srgbClr val="E74C39"/>
                </a:solidFill>
                <a:latin typeface="Franklin Gothic Book" panose="020B0503020102020204" pitchFamily="34" charset="0"/>
                <a:ea typeface="+mj-ea"/>
                <a:cs typeface="+mj-cs"/>
              </a:rPr>
              <a:t>go to college</a:t>
            </a:r>
            <a:r>
              <a:rPr lang="en-US" sz="2150" b="1" kern="0" dirty="0">
                <a:solidFill>
                  <a:srgbClr val="E74C39"/>
                </a:solidFill>
                <a:latin typeface="Franklin Gothic Book" panose="020B0503020102020204" pitchFamily="34" charset="0"/>
                <a:ea typeface="+mj-ea"/>
                <a:cs typeface="+mj-cs"/>
              </a:rPr>
              <a:t>, how important to </a:t>
            </a:r>
            <a:br>
              <a:rPr lang="en-US" sz="2150" b="1" kern="0" dirty="0">
                <a:solidFill>
                  <a:srgbClr val="E74C39"/>
                </a:solidFill>
                <a:latin typeface="Franklin Gothic Book" panose="020B0503020102020204" pitchFamily="34" charset="0"/>
                <a:ea typeface="+mj-ea"/>
                <a:cs typeface="+mj-cs"/>
              </a:rPr>
            </a:br>
            <a:r>
              <a:rPr lang="en-US" sz="2150" b="1" kern="0" dirty="0">
                <a:solidFill>
                  <a:srgbClr val="E74C39"/>
                </a:solidFill>
                <a:latin typeface="Franklin Gothic Book" panose="020B0503020102020204" pitchFamily="34" charset="0"/>
                <a:ea typeface="+mj-ea"/>
                <a:cs typeface="+mj-cs"/>
              </a:rPr>
              <a:t>you was each of the following reasons?</a:t>
            </a:r>
            <a:endParaRPr lang="en-US" sz="2150" b="1" dirty="0">
              <a:solidFill>
                <a:srgbClr val="E74C39"/>
              </a:solidFill>
              <a:latin typeface="Franklin Gothic Book" panose="020B0503020102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3726831866"/>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533401"/>
          </a:xfrm>
        </p:spPr>
        <p:txBody>
          <a:bodyPr/>
          <a:lstStyle/>
          <a:p>
            <a:r>
              <a:rPr lang="en-US" dirty="0">
                <a:solidFill>
                  <a:schemeClr val="bg2"/>
                </a:solidFill>
                <a:latin typeface="Franklin Gothic Book"/>
              </a:rPr>
              <a:t>College Choice</a:t>
            </a:r>
            <a:endParaRPr lang="en-US" sz="2150" dirty="0">
              <a:solidFill>
                <a:schemeClr val="bg2"/>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12</a:t>
            </a:fld>
            <a:endParaRPr lang="en-US" dirty="0">
              <a:solidFill>
                <a:srgbClr val="202945"/>
              </a:solidFill>
            </a:endParaRPr>
          </a:p>
        </p:txBody>
      </p:sp>
      <p:sp>
        <p:nvSpPr>
          <p:cNvPr id="5" name="Rectangle 6"/>
          <p:cNvSpPr>
            <a:spLocks noChangeArrowheads="1"/>
          </p:cNvSpPr>
          <p:nvPr/>
        </p:nvSpPr>
        <p:spPr bwMode="auto">
          <a:xfrm>
            <a:off x="2438400" y="6019800"/>
            <a:ext cx="3429000" cy="646331"/>
          </a:xfrm>
          <a:prstGeom prst="rect">
            <a:avLst/>
          </a:prstGeom>
          <a:noFill/>
          <a:ln w="9525">
            <a:noFill/>
            <a:miter lim="800000"/>
            <a:headEnd/>
            <a:tailEnd/>
          </a:ln>
        </p:spPr>
        <p:txBody>
          <a:bodyPr wrap="square" anchor="t">
            <a:spAutoFit/>
          </a:bodyPr>
          <a:lstStyle/>
          <a:p>
            <a:pPr>
              <a:defRPr/>
            </a:pPr>
            <a:r>
              <a:rPr lang="en-US" sz="1200" b="1" dirty="0">
                <a:solidFill>
                  <a:schemeClr val="tx1">
                    <a:lumMod val="75000"/>
                  </a:schemeClr>
                </a:solidFill>
              </a:rPr>
              <a:t> </a:t>
            </a:r>
            <a:r>
              <a:rPr lang="en-US" sz="1200" b="1" dirty="0">
                <a:solidFill>
                  <a:srgbClr val="202945"/>
                </a:solidFill>
                <a:latin typeface="+mn-lt"/>
              </a:rPr>
              <a:t>Your Institution               Comparison Group</a:t>
            </a:r>
          </a:p>
          <a:p>
            <a:pPr>
              <a:defRPr/>
            </a:pPr>
            <a:r>
              <a:rPr lang="en-US" sz="1200" b="1" dirty="0">
                <a:latin typeface="+mn-lt"/>
              </a:rPr>
              <a:t>     </a:t>
            </a:r>
            <a:r>
              <a:rPr lang="en-US" sz="1200" dirty="0">
                <a:solidFill>
                  <a:srgbClr val="202945"/>
                </a:solidFill>
                <a:latin typeface="+mn-lt"/>
              </a:rPr>
              <a:t>Very Important                  Very Important</a:t>
            </a:r>
          </a:p>
          <a:p>
            <a:pPr>
              <a:defRPr/>
            </a:pPr>
            <a:r>
              <a:rPr lang="en-US" sz="1200" dirty="0">
                <a:solidFill>
                  <a:srgbClr val="202945"/>
                </a:solidFill>
                <a:latin typeface="+mn-lt"/>
              </a:rPr>
              <a:t>     Somewhat Important         Somewhat Important</a:t>
            </a:r>
          </a:p>
        </p:txBody>
      </p:sp>
      <p:sp>
        <p:nvSpPr>
          <p:cNvPr id="12" name="Rectangle 11"/>
          <p:cNvSpPr/>
          <p:nvPr/>
        </p:nvSpPr>
        <p:spPr bwMode="auto">
          <a:xfrm>
            <a:off x="4191000" y="63246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590800" y="63246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2590800" y="64770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191000" y="64770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3" name="TextBox 2"/>
          <p:cNvSpPr txBox="1"/>
          <p:nvPr/>
        </p:nvSpPr>
        <p:spPr>
          <a:xfrm>
            <a:off x="457200" y="990600"/>
            <a:ext cx="8305800" cy="757130"/>
          </a:xfrm>
          <a:prstGeom prst="rect">
            <a:avLst/>
          </a:prstGeom>
          <a:noFill/>
        </p:spPr>
        <p:txBody>
          <a:bodyPr wrap="square" rtlCol="0" anchor="t">
            <a:spAutoFit/>
          </a:bodyPr>
          <a:lstStyle/>
          <a:p>
            <a:pPr algn="ctr"/>
            <a:r>
              <a:rPr lang="en-US" sz="2150" b="1" kern="0" dirty="0">
                <a:solidFill>
                  <a:srgbClr val="E74C39"/>
                </a:solidFill>
                <a:latin typeface="Franklin Gothic Book" panose="020B0503020102020204" pitchFamily="34" charset="0"/>
                <a:ea typeface="+mj-ea"/>
                <a:cs typeface="+mj-cs"/>
              </a:rPr>
              <a:t>In deciding to </a:t>
            </a:r>
            <a:r>
              <a:rPr lang="en-US" sz="2150" b="1" i="1" u="sng" kern="0" dirty="0">
                <a:solidFill>
                  <a:srgbClr val="E74C39"/>
                </a:solidFill>
                <a:latin typeface="Franklin Gothic Book" panose="020B0503020102020204" pitchFamily="34" charset="0"/>
                <a:ea typeface="+mj-ea"/>
                <a:cs typeface="+mj-cs"/>
              </a:rPr>
              <a:t>go to college</a:t>
            </a:r>
            <a:r>
              <a:rPr lang="en-US" sz="2150" b="1" kern="0" dirty="0">
                <a:solidFill>
                  <a:srgbClr val="E74C39"/>
                </a:solidFill>
                <a:latin typeface="Franklin Gothic Book" panose="020B0503020102020204" pitchFamily="34" charset="0"/>
                <a:ea typeface="+mj-ea"/>
                <a:cs typeface="+mj-cs"/>
              </a:rPr>
              <a:t>, how important to </a:t>
            </a:r>
            <a:r>
              <a:rPr lang="en-US" sz="2160" b="1" kern="0" dirty="0">
                <a:latin typeface="Franklin Gothic Book" panose="020B0503020102020204" pitchFamily="34" charset="0"/>
                <a:ea typeface="+mj-ea"/>
                <a:cs typeface="+mj-cs"/>
              </a:rPr>
              <a:t/>
            </a:r>
            <a:br>
              <a:rPr lang="en-US" sz="2160" b="1" kern="0" dirty="0">
                <a:latin typeface="Franklin Gothic Book" panose="020B0503020102020204" pitchFamily="34" charset="0"/>
                <a:ea typeface="+mj-ea"/>
                <a:cs typeface="+mj-cs"/>
              </a:rPr>
            </a:br>
            <a:r>
              <a:rPr lang="en-US" sz="2150" b="1" kern="0" dirty="0">
                <a:solidFill>
                  <a:srgbClr val="E74C39"/>
                </a:solidFill>
                <a:latin typeface="Franklin Gothic Book" panose="020B0503020102020204" pitchFamily="34" charset="0"/>
                <a:ea typeface="+mj-ea"/>
                <a:cs typeface="+mj-cs"/>
              </a:rPr>
              <a:t>you was each of the following reasons?</a:t>
            </a:r>
            <a:endParaRPr lang="en-US" sz="2150" b="1" dirty="0">
              <a:solidFill>
                <a:srgbClr val="E74C39"/>
              </a:solidFill>
              <a:latin typeface="Franklin Gothic Book" panose="020B05030201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4104672631"/>
              </p:ext>
            </p:extLst>
          </p:nvPr>
        </p:nvGraphicFramePr>
        <p:xfrm>
          <a:off x="152400" y="1295400"/>
          <a:ext cx="8744919"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chemeClr val="tx1">
                    <a:lumMod val="50000"/>
                  </a:schemeClr>
                </a:solidFill>
                <a:latin typeface="Franklin Gothic Book"/>
              </a:rPr>
              <a:t> </a:t>
            </a:r>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150" dirty="0">
                <a:solidFill>
                  <a:srgbClr val="E74C39"/>
                </a:solidFill>
                <a:latin typeface="Franklin Gothic Book"/>
              </a:rPr>
              <a:t>How important was each reason in your decision to attend </a:t>
            </a:r>
            <a:r>
              <a:rPr lang="en-US" sz="2150" i="1" u="sng" dirty="0">
                <a:solidFill>
                  <a:srgbClr val="E74C39"/>
                </a:solidFill>
                <a:latin typeface="Franklin Gothic Book"/>
              </a:rPr>
              <a:t>this college</a:t>
            </a:r>
            <a:r>
              <a:rPr lang="en-US" sz="2150" dirty="0">
                <a:solidFill>
                  <a:srgbClr val="E74C39"/>
                </a:solidFill>
                <a:latin typeface="Franklin Gothic Book"/>
              </a:rPr>
              <a:t>?</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13</a:t>
            </a:fld>
            <a:endParaRPr lang="en-US" dirty="0">
              <a:solidFill>
                <a:srgbClr val="202945"/>
              </a:solidFill>
            </a:endParaRPr>
          </a:p>
        </p:txBody>
      </p:sp>
      <p:sp>
        <p:nvSpPr>
          <p:cNvPr id="5" name="Rectangle 6"/>
          <p:cNvSpPr>
            <a:spLocks noChangeArrowheads="1"/>
          </p:cNvSpPr>
          <p:nvPr/>
        </p:nvSpPr>
        <p:spPr bwMode="auto">
          <a:xfrm>
            <a:off x="2514600" y="6105293"/>
            <a:ext cx="43434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2" name="Rectangle 11"/>
          <p:cNvSpPr/>
          <p:nvPr/>
        </p:nvSpPr>
        <p:spPr bwMode="auto">
          <a:xfrm>
            <a:off x="2667000" y="6410093"/>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667000" y="6562493"/>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267200" y="6410093"/>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267200" y="6562493"/>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2539407568"/>
              </p:ext>
            </p:extLst>
          </p:nvPr>
        </p:nvGraphicFramePr>
        <p:xfrm>
          <a:off x="152400" y="14478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150" dirty="0">
                <a:solidFill>
                  <a:srgbClr val="E74C39"/>
                </a:solidFill>
                <a:latin typeface="Franklin Gothic Book"/>
              </a:rPr>
              <a:t>How important was each reason in your decision to attend </a:t>
            </a:r>
            <a:r>
              <a:rPr lang="en-US" sz="2150" i="1" u="sng" dirty="0">
                <a:solidFill>
                  <a:srgbClr val="E74C39"/>
                </a:solidFill>
                <a:latin typeface="Franklin Gothic Book"/>
              </a:rPr>
              <a:t>this college</a:t>
            </a:r>
            <a:r>
              <a:rPr lang="en-US" sz="2150" dirty="0">
                <a:solidFill>
                  <a:srgbClr val="E74C39"/>
                </a:solidFill>
                <a:latin typeface="Franklin Gothic Book"/>
              </a:rPr>
              <a:t>?</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14</a:t>
            </a:fld>
            <a:endParaRPr lang="en-US" dirty="0">
              <a:solidFill>
                <a:srgbClr val="202945"/>
              </a:solidFill>
            </a:endParaRP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solidFill>
                  <a:srgbClr val="202945"/>
                </a:solidFill>
              </a:rPr>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2" name="Rectangle 11"/>
          <p:cNvSpPr/>
          <p:nvPr/>
        </p:nvSpPr>
        <p:spPr bwMode="auto">
          <a:xfrm>
            <a:off x="3200400" y="64008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32004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876800" y="64008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3240969806"/>
              </p:ext>
            </p:extLst>
          </p:nvPr>
        </p:nvGraphicFramePr>
        <p:xfrm>
          <a:off x="152400" y="15240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1143001"/>
          </a:xfrm>
        </p:spPr>
        <p:txBody>
          <a:bodyPr/>
          <a:lstStyle/>
          <a:p>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150" dirty="0">
                <a:solidFill>
                  <a:srgbClr val="E74C39"/>
                </a:solidFill>
                <a:latin typeface="Franklin Gothic Book"/>
              </a:rPr>
              <a:t>How important was each reason in your decision to attend </a:t>
            </a:r>
            <a:r>
              <a:rPr lang="en-US" sz="2150" i="1" u="sng" dirty="0">
                <a:solidFill>
                  <a:srgbClr val="E74C39"/>
                </a:solidFill>
                <a:latin typeface="Franklin Gothic Book"/>
              </a:rPr>
              <a:t>this college</a:t>
            </a:r>
            <a:r>
              <a:rPr lang="en-US" sz="2150" dirty="0">
                <a:solidFill>
                  <a:srgbClr val="E74C39"/>
                </a:solidFill>
                <a:latin typeface="Franklin Gothic Book"/>
              </a:rPr>
              <a:t>?</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15</a:t>
            </a:fld>
            <a:endParaRPr lang="en-US" dirty="0">
              <a:solidFill>
                <a:srgbClr val="202945"/>
              </a:solidFill>
            </a:endParaRP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a:solidFill>
                  <a:schemeClr val="tx1">
                    <a:lumMod val="75000"/>
                  </a:schemeClr>
                </a:solidFill>
              </a:rPr>
              <a:t> </a:t>
            </a:r>
            <a:r>
              <a:rPr lang="en-US" sz="1200" b="1" dirty="0">
                <a:solidFill>
                  <a:srgbClr val="202945"/>
                </a:solidFill>
              </a:rPr>
              <a:t>Your Institution                 Comparison Group</a:t>
            </a:r>
          </a:p>
          <a:p>
            <a:pPr>
              <a:defRPr/>
            </a:pPr>
            <a:r>
              <a:rPr lang="en-US" sz="1200" b="1" dirty="0">
                <a:solidFill>
                  <a:srgbClr val="202945"/>
                </a:solidFill>
              </a:rPr>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3" name="Rectangle 12"/>
          <p:cNvSpPr/>
          <p:nvPr/>
        </p:nvSpPr>
        <p:spPr bwMode="auto">
          <a:xfrm>
            <a:off x="3200400" y="64008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4008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Subtitle 6"/>
          <p:cNvSpPr>
            <a:spLocks noGrp="1"/>
          </p:cNvSpPr>
          <p:nvPr>
            <p:ph type="subTitle" sz="quarter" idx="1"/>
          </p:nvPr>
        </p:nvSpPr>
        <p:spPr>
          <a:xfrm>
            <a:off x="1371600" y="4419600"/>
            <a:ext cx="6400800" cy="1752600"/>
          </a:xfrm>
        </p:spPr>
        <p:txBody>
          <a:bodyPr/>
          <a:lstStyle/>
          <a:p>
            <a:r>
              <a:rPr lang="en-US" dirty="0">
                <a:solidFill>
                  <a:srgbClr val="E74C39"/>
                </a:solidFill>
                <a:latin typeface="Franklin Gothic Book"/>
              </a:rPr>
              <a:t>Economic factors play an important role in students’ decisions about college.</a:t>
            </a:r>
          </a:p>
          <a:p>
            <a:endParaRPr lang="en-US" sz="1600" dirty="0"/>
          </a:p>
        </p:txBody>
      </p:sp>
      <p:sp>
        <p:nvSpPr>
          <p:cNvPr id="5" name="Rectangle 2"/>
          <p:cNvSpPr txBox="1">
            <a:spLocks noChangeArrowheads="1"/>
          </p:cNvSpPr>
          <p:nvPr/>
        </p:nvSpPr>
        <p:spPr bwMode="auto">
          <a:xfrm>
            <a:off x="0"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smtClean="0">
                <a:solidFill>
                  <a:srgbClr val="202945"/>
                </a:solidFill>
                <a:latin typeface="Franklin Gothic Book"/>
              </a:rPr>
              <a:t>Financing College </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7"/>
          <p:cNvSpPr>
            <a:spLocks noGrp="1" noChangeArrowheads="1"/>
          </p:cNvSpPr>
          <p:nvPr>
            <p:ph type="title"/>
          </p:nvPr>
        </p:nvSpPr>
        <p:spPr>
          <a:xfrm>
            <a:off x="0" y="227012"/>
            <a:ext cx="9140825" cy="1373187"/>
          </a:xfrm>
        </p:spPr>
        <p:txBody>
          <a:bodyPr/>
          <a:lstStyle/>
          <a:p>
            <a:pPr>
              <a:defRPr/>
            </a:pPr>
            <a:r>
              <a:rPr lang="en-US" dirty="0">
                <a:solidFill>
                  <a:schemeClr val="tx1"/>
                </a:solidFill>
              </a:rPr>
              <a:t/>
            </a:r>
            <a:br>
              <a:rPr lang="en-US" dirty="0">
                <a:solidFill>
                  <a:schemeClr val="tx1"/>
                </a:solidFill>
              </a:rPr>
            </a:br>
            <a:r>
              <a:rPr lang="en-US" dirty="0">
                <a:solidFill>
                  <a:srgbClr val="202945"/>
                </a:solidFill>
                <a:latin typeface="Franklin Gothic Book"/>
              </a:rPr>
              <a:t>Financing </a:t>
            </a:r>
            <a:r>
              <a:rPr lang="en-US" dirty="0" smtClean="0">
                <a:solidFill>
                  <a:srgbClr val="202945"/>
                </a:solidFill>
                <a:latin typeface="Franklin Gothic Book"/>
              </a:rPr>
              <a:t>College</a:t>
            </a:r>
            <a:r>
              <a:rPr lang="en-US" dirty="0">
                <a:solidFill>
                  <a:schemeClr val="tx1"/>
                </a:solidFill>
              </a:rPr>
              <a:t/>
            </a:r>
            <a:br>
              <a:rPr lang="en-US" dirty="0">
                <a:solidFill>
                  <a:schemeClr val="tx1"/>
                </a:solidFill>
              </a:rPr>
            </a:br>
            <a:r>
              <a:rPr lang="en-US" sz="2150" dirty="0" smtClean="0">
                <a:solidFill>
                  <a:srgbClr val="E74C39"/>
                </a:solidFill>
                <a:latin typeface="Franklin Gothic Book"/>
              </a:rPr>
              <a:t>Students’ first-year funding sources:</a:t>
            </a:r>
            <a:endParaRPr lang="en-US" sz="2150" dirty="0">
              <a:solidFill>
                <a:srgbClr val="E74C39"/>
              </a:solidFill>
              <a:latin typeface="Franklin Gothic Book"/>
            </a:endParaRPr>
          </a:p>
        </p:txBody>
      </p:sp>
      <p:sp>
        <p:nvSpPr>
          <p:cNvPr id="5125" name="Slide Number Placeholder 5"/>
          <p:cNvSpPr>
            <a:spLocks noGrp="1"/>
          </p:cNvSpPr>
          <p:nvPr>
            <p:ph type="sldNum" sz="quarter" idx="11"/>
          </p:nvPr>
        </p:nvSpPr>
        <p:spPr>
          <a:xfrm>
            <a:off x="6248400" y="6400800"/>
            <a:ext cx="2895600" cy="457200"/>
          </a:xfrm>
          <a:noFill/>
        </p:spPr>
        <p:txBody>
          <a:bodyPr/>
          <a:lstStyle/>
          <a:p>
            <a:pPr algn="r"/>
            <a:fld id="{4895A860-341E-44B3-A9D4-CFB648B6E51D}" type="slidenum">
              <a:rPr lang="en-US" smtClean="0">
                <a:solidFill>
                  <a:srgbClr val="202945"/>
                </a:solidFill>
              </a:rPr>
              <a:pPr algn="r"/>
              <a:t>17</a:t>
            </a:fld>
            <a:endParaRPr lang="en-US" dirty="0">
              <a:solidFill>
                <a:srgbClr val="202945"/>
              </a:solidFill>
            </a:endParaRPr>
          </a:p>
        </p:txBody>
      </p:sp>
      <p:graphicFrame>
        <p:nvGraphicFramePr>
          <p:cNvPr id="7" name="Financial expenses"/>
          <p:cNvGraphicFramePr>
            <a:graphicFrameLocks noChangeAspect="1"/>
          </p:cNvGraphicFramePr>
          <p:nvPr>
            <p:custDataLst>
              <p:tags r:id="rId1"/>
            </p:custDataLst>
            <p:extLst>
              <p:ext uri="{D42A27DB-BD31-4B8C-83A1-F6EECF244321}">
                <p14:modId xmlns:p14="http://schemas.microsoft.com/office/powerpoint/2010/main" val="715081289"/>
              </p:ext>
            </p:extLst>
          </p:nvPr>
        </p:nvGraphicFramePr>
        <p:xfrm>
          <a:off x="152400" y="1600200"/>
          <a:ext cx="8229600" cy="468235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Financing College</a:t>
            </a:r>
            <a:r>
              <a:rPr lang="en-US" dirty="0">
                <a:solidFill>
                  <a:schemeClr val="tx1"/>
                </a:solidFill>
              </a:rPr>
              <a:t/>
            </a:r>
            <a:br>
              <a:rPr lang="en-US" dirty="0">
                <a:solidFill>
                  <a:schemeClr val="tx1"/>
                </a:solidFill>
              </a:rPr>
            </a:br>
            <a:r>
              <a:rPr lang="en-US" sz="2150" b="0" kern="1200" dirty="0">
                <a:solidFill>
                  <a:srgbClr val="E74C39"/>
                </a:solidFill>
                <a:latin typeface="Franklin Gothic Book"/>
              </a:rPr>
              <a:t>Did you receive any of the following forms of financial aid?</a:t>
            </a:r>
            <a:endParaRPr lang="en-US" sz="2150" dirty="0">
              <a:solidFill>
                <a:srgbClr val="E74C39"/>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18</a:t>
            </a:fld>
            <a:endParaRPr lang="en-US" dirty="0">
              <a:solidFill>
                <a:srgbClr val="202945"/>
              </a:solidFill>
            </a:endParaRPr>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1132929566"/>
              </p:ext>
            </p:extLst>
          </p:nvPr>
        </p:nvGraphicFramePr>
        <p:xfrm>
          <a:off x="228600" y="1524000"/>
          <a:ext cx="8534400" cy="5105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4165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Financing College</a:t>
            </a:r>
            <a:r>
              <a:rPr lang="en-US" dirty="0">
                <a:solidFill>
                  <a:schemeClr val="tx1"/>
                </a:solidFill>
              </a:rPr>
              <a:t/>
            </a:r>
            <a:br>
              <a:rPr lang="en-US" dirty="0">
                <a:solidFill>
                  <a:schemeClr val="tx1"/>
                </a:solidFill>
              </a:rPr>
            </a:br>
            <a:r>
              <a:rPr lang="en-US" sz="2150" dirty="0">
                <a:solidFill>
                  <a:srgbClr val="E74C39"/>
                </a:solidFill>
                <a:latin typeface="Franklin Gothic Book"/>
              </a:rPr>
              <a:t>Do you have any concern about your ability</a:t>
            </a:r>
            <a:r>
              <a:rPr lang="en-US" sz="2160" dirty="0">
                <a:solidFill>
                  <a:schemeClr val="tx1"/>
                </a:solidFill>
              </a:rPr>
              <a:t/>
            </a:r>
            <a:br>
              <a:rPr lang="en-US" sz="2160" dirty="0">
                <a:solidFill>
                  <a:schemeClr val="tx1"/>
                </a:solidFill>
              </a:rPr>
            </a:br>
            <a:r>
              <a:rPr lang="en-US" sz="2150" dirty="0">
                <a:solidFill>
                  <a:srgbClr val="E74C39"/>
                </a:solidFill>
                <a:latin typeface="Franklin Gothic Book"/>
              </a:rPr>
              <a:t> to finance your college education?</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19</a:t>
            </a:fld>
            <a:endParaRPr lang="en-US" dirty="0">
              <a:solidFill>
                <a:srgbClr val="202945"/>
              </a:solidFill>
            </a:endParaRPr>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2104984870"/>
              </p:ext>
            </p:extLst>
          </p:nvPr>
        </p:nvGraphicFramePr>
        <p:xfrm>
          <a:off x="304800" y="1676400"/>
          <a:ext cx="82296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defRPr/>
            </a:pPr>
            <a:r>
              <a:rPr lang="en-US" dirty="0">
                <a:solidFill>
                  <a:schemeClr val="tx1">
                    <a:lumMod val="75000"/>
                  </a:schemeClr>
                </a:solidFill>
              </a:rPr>
              <a:t>The First Year is Important…</a:t>
            </a:r>
          </a:p>
        </p:txBody>
      </p:sp>
      <p:sp>
        <p:nvSpPr>
          <p:cNvPr id="34819" name="Content Placeholder 2"/>
          <p:cNvSpPr>
            <a:spLocks noGrp="1"/>
          </p:cNvSpPr>
          <p:nvPr>
            <p:ph idx="1"/>
          </p:nvPr>
        </p:nvSpPr>
        <p:spPr>
          <a:xfrm>
            <a:off x="304800" y="1752600"/>
            <a:ext cx="8534400" cy="4648200"/>
          </a:xfrm>
        </p:spPr>
        <p:txBody>
          <a:bodyPr/>
          <a:lstStyle/>
          <a:p>
            <a:pPr marL="0" indent="0">
              <a:buFontTx/>
              <a:buNone/>
              <a:defRPr/>
            </a:pPr>
            <a:r>
              <a:rPr lang="en-US" dirty="0">
                <a:solidFill>
                  <a:srgbClr val="202945"/>
                </a:solidFill>
                <a:latin typeface="Franklin Gothic Book"/>
              </a:rPr>
              <a:t>The CIRP Freshman Survey (TFS) collects important information on what your incoming students are like before they experience college.  Key sections of the survey examine:</a:t>
            </a:r>
          </a:p>
          <a:p>
            <a:pPr>
              <a:defRPr/>
            </a:pPr>
            <a:endParaRPr lang="en-US" sz="1400" dirty="0">
              <a:solidFill>
                <a:schemeClr val="tx2">
                  <a:lumMod val="50000"/>
                </a:schemeClr>
              </a:solidFill>
            </a:endParaRPr>
          </a:p>
          <a:p>
            <a:pPr lvl="1">
              <a:buClr>
                <a:srgbClr val="E74C39"/>
              </a:buClr>
              <a:defRPr/>
            </a:pPr>
            <a:r>
              <a:rPr lang="en-US" sz="2400" dirty="0">
                <a:solidFill>
                  <a:srgbClr val="E74C39"/>
                </a:solidFill>
                <a:latin typeface="Franklin Gothic Book"/>
              </a:rPr>
              <a:t>College admissions decisions</a:t>
            </a:r>
          </a:p>
          <a:p>
            <a:pPr lvl="1">
              <a:buClr>
                <a:srgbClr val="E74C39"/>
              </a:buClr>
              <a:defRPr/>
            </a:pPr>
            <a:r>
              <a:rPr lang="en-US" sz="2400" dirty="0">
                <a:solidFill>
                  <a:srgbClr val="E74C39"/>
                </a:solidFill>
                <a:latin typeface="Franklin Gothic Book"/>
              </a:rPr>
              <a:t>Financing college</a:t>
            </a:r>
          </a:p>
          <a:p>
            <a:pPr lvl="1">
              <a:buClr>
                <a:srgbClr val="E74C39"/>
              </a:buClr>
              <a:defRPr/>
            </a:pPr>
            <a:r>
              <a:rPr lang="en-US" sz="2400" dirty="0">
                <a:solidFill>
                  <a:srgbClr val="E74C39"/>
                </a:solidFill>
                <a:latin typeface="Franklin Gothic Book"/>
              </a:rPr>
              <a:t>High school experiences and behaviors</a:t>
            </a:r>
          </a:p>
          <a:p>
            <a:pPr lvl="1">
              <a:buClr>
                <a:srgbClr val="E74C39"/>
              </a:buClr>
              <a:defRPr/>
            </a:pPr>
            <a:r>
              <a:rPr lang="en-US" sz="2400" dirty="0">
                <a:solidFill>
                  <a:srgbClr val="E74C39"/>
                </a:solidFill>
                <a:latin typeface="Franklin Gothic Book"/>
              </a:rPr>
              <a:t>Knowledge, skills and abilities</a:t>
            </a:r>
          </a:p>
          <a:p>
            <a:pPr lvl="1">
              <a:buClr>
                <a:srgbClr val="E74C39"/>
              </a:buClr>
              <a:defRPr/>
            </a:pPr>
            <a:r>
              <a:rPr lang="en-US" sz="2400" dirty="0">
                <a:solidFill>
                  <a:srgbClr val="E74C39"/>
                </a:solidFill>
                <a:latin typeface="Franklin Gothic Book"/>
              </a:rPr>
              <a:t>Expectations for college-major and career</a:t>
            </a:r>
          </a:p>
          <a:p>
            <a:pPr lvl="1">
              <a:buClr>
                <a:srgbClr val="E74C39"/>
              </a:buClr>
              <a:defRPr/>
            </a:pPr>
            <a:r>
              <a:rPr lang="en-US" sz="2400" dirty="0">
                <a:solidFill>
                  <a:srgbClr val="E74C39"/>
                </a:solidFill>
                <a:latin typeface="Franklin Gothic Book"/>
              </a:rPr>
              <a:t>Expectations for college life</a:t>
            </a:r>
          </a:p>
          <a:p>
            <a:pPr>
              <a:buFontTx/>
              <a:buNone/>
              <a:defRPr/>
            </a:pPr>
            <a:endParaRPr lang="en-US" dirty="0">
              <a:solidFill>
                <a:schemeClr val="tx1"/>
              </a:solidFill>
            </a:endParaRPr>
          </a:p>
        </p:txBody>
      </p:sp>
      <p:sp>
        <p:nvSpPr>
          <p:cNvPr id="29700" name="Slide Number Placeholder 3"/>
          <p:cNvSpPr>
            <a:spLocks noGrp="1"/>
          </p:cNvSpPr>
          <p:nvPr>
            <p:ph type="sldNum" sz="quarter" idx="10"/>
          </p:nvPr>
        </p:nvSpPr>
        <p:spPr>
          <a:noFill/>
        </p:spPr>
        <p:txBody>
          <a:bodyPr/>
          <a:lstStyle/>
          <a:p>
            <a:fld id="{156DE3EA-87C8-41C4-BA5F-B2C8DF433AA1}" type="slidenum">
              <a:rPr lang="en-US" smtClean="0"/>
              <a:pPr/>
              <a:t>2</a:t>
            </a:fld>
            <a:endParaRPr lang="en-US" dirty="0"/>
          </a:p>
        </p:txBody>
      </p:sp>
      <p:sp>
        <p:nvSpPr>
          <p:cNvPr id="11" name="TextBox 10"/>
          <p:cNvSpPr txBox="1"/>
          <p:nvPr/>
        </p:nvSpPr>
        <p:spPr>
          <a:xfrm>
            <a:off x="0" y="0"/>
            <a:ext cx="9144000" cy="1046440"/>
          </a:xfrm>
          <a:prstGeom prst="rect">
            <a:avLst/>
          </a:prstGeom>
          <a:solidFill>
            <a:srgbClr val="E74C39"/>
          </a:solidFill>
        </p:spPr>
        <p:txBody>
          <a:bodyPr anchor="t">
            <a:spAutoFit/>
          </a:bodyPr>
          <a:lstStyle/>
          <a:p>
            <a:pPr>
              <a:defRPr/>
            </a:pPr>
            <a:endParaRPr lang="en-US" sz="1000" dirty="0">
              <a:solidFill>
                <a:schemeClr val="bg2"/>
              </a:solidFill>
              <a:latin typeface="+mj-lt"/>
            </a:endParaRPr>
          </a:p>
          <a:p>
            <a:pPr>
              <a:defRPr/>
            </a:pPr>
            <a:r>
              <a:rPr lang="en-US" sz="3600" dirty="0">
                <a:solidFill>
                  <a:schemeClr val="bg2"/>
                </a:solidFill>
                <a:latin typeface="Franklin Gothic Book"/>
              </a:rPr>
              <a:t>INCOMING </a:t>
            </a:r>
            <a:r>
              <a:rPr lang="en-US" sz="3600" dirty="0" smtClean="0">
                <a:solidFill>
                  <a:schemeClr val="bg2"/>
                </a:solidFill>
                <a:latin typeface="Franklin Gothic Book"/>
              </a:rPr>
              <a:t>FIRST-YEAR </a:t>
            </a:r>
            <a:r>
              <a:rPr lang="en-US" sz="3600" dirty="0">
                <a:solidFill>
                  <a:schemeClr val="bg2"/>
                </a:solidFill>
                <a:latin typeface="Franklin Gothic Book"/>
              </a:rPr>
              <a:t>STUDENTS</a:t>
            </a:r>
          </a:p>
          <a:p>
            <a:pPr>
              <a:defRPr/>
            </a:pPr>
            <a:endParaRPr lang="en-US" sz="1600" dirty="0">
              <a:solidFill>
                <a:schemeClr val="bg2"/>
              </a:solidFill>
              <a:latin typeface="Franklin Gothic Book"/>
            </a:endParaRPr>
          </a:p>
        </p:txBody>
      </p:sp>
      <p:cxnSp>
        <p:nvCxnSpPr>
          <p:cNvPr id="29703" name="Straight Connector 11"/>
          <p:cNvCxnSpPr>
            <a:cxnSpLocks noChangeShapeType="1"/>
          </p:cNvCxnSpPr>
          <p:nvPr/>
        </p:nvCxnSpPr>
        <p:spPr bwMode="auto">
          <a:xfrm>
            <a:off x="152400" y="838200"/>
            <a:ext cx="8686800" cy="0"/>
          </a:xfrm>
          <a:prstGeom prst="line">
            <a:avLst/>
          </a:prstGeom>
          <a:noFill/>
          <a:ln w="22225" algn="ctr">
            <a:solidFill>
              <a:schemeClr val="bg2"/>
            </a:solidFill>
            <a:round/>
            <a:headEnd/>
            <a:tailEnd/>
          </a:ln>
        </p:spPr>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ubtitle 6"/>
          <p:cNvSpPr>
            <a:spLocks noGrp="1"/>
          </p:cNvSpPr>
          <p:nvPr>
            <p:ph type="subTitle" sz="quarter" idx="1"/>
          </p:nvPr>
        </p:nvSpPr>
        <p:spPr>
          <a:xfrm>
            <a:off x="1295400" y="4648200"/>
            <a:ext cx="6172200" cy="1752600"/>
          </a:xfrm>
        </p:spPr>
        <p:txBody>
          <a:bodyPr/>
          <a:lstStyle/>
          <a:p>
            <a:r>
              <a:rPr lang="en-US" dirty="0">
                <a:solidFill>
                  <a:srgbClr val="E74C39"/>
                </a:solidFill>
                <a:latin typeface="Franklin Gothic Book"/>
              </a:rPr>
              <a:t>Understanding students’ established behaviors in high school helps foster skills, </a:t>
            </a:r>
            <a:r>
              <a:rPr lang="en-US" dirty="0" smtClean="0">
                <a:solidFill>
                  <a:srgbClr val="E74C39"/>
                </a:solidFill>
                <a:latin typeface="Franklin Gothic Book"/>
              </a:rPr>
              <a:t>knowledge, </a:t>
            </a:r>
            <a:r>
              <a:rPr lang="en-US" dirty="0">
                <a:solidFill>
                  <a:srgbClr val="E74C39"/>
                </a:solidFill>
                <a:latin typeface="Franklin Gothic Book"/>
              </a:rPr>
              <a:t>and abilities in the curriculum and co-curriculum.</a:t>
            </a:r>
          </a:p>
        </p:txBody>
      </p:sp>
      <p:sp>
        <p:nvSpPr>
          <p:cNvPr id="4" name="Rectangle 2"/>
          <p:cNvSpPr txBox="1">
            <a:spLocks noChangeArrowheads="1"/>
          </p:cNvSpPr>
          <p:nvPr/>
        </p:nvSpPr>
        <p:spPr bwMode="auto">
          <a:xfrm>
            <a:off x="20444"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smtClean="0">
                <a:solidFill>
                  <a:srgbClr val="202945"/>
                </a:solidFill>
                <a:latin typeface="Franklin Gothic Book"/>
              </a:rPr>
              <a:t>High School Experiences</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High School Experiences</a:t>
            </a:r>
            <a:r>
              <a:rPr lang="en-US" dirty="0">
                <a:solidFill>
                  <a:schemeClr val="tx1"/>
                </a:solidFill>
              </a:rPr>
              <a:t/>
            </a:r>
            <a:br>
              <a:rPr lang="en-US" dirty="0">
                <a:solidFill>
                  <a:schemeClr val="tx1"/>
                </a:solidFill>
              </a:rPr>
            </a:br>
            <a:r>
              <a:rPr lang="en-US" sz="2150" dirty="0">
                <a:solidFill>
                  <a:srgbClr val="E74C39"/>
                </a:solidFill>
                <a:latin typeface="Franklin Gothic Book"/>
              </a:rPr>
              <a:t>Please mark which of the following courses you have </a:t>
            </a:r>
            <a:r>
              <a:rPr lang="en-US" sz="2150" dirty="0" smtClean="0">
                <a:solidFill>
                  <a:srgbClr val="E74C39"/>
                </a:solidFill>
                <a:latin typeface="Franklin Gothic Book"/>
              </a:rPr>
              <a:t>completed.</a:t>
            </a:r>
            <a:endParaRPr lang="en-US" sz="2150" dirty="0">
              <a:solidFill>
                <a:srgbClr val="E74C39"/>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21</a:t>
            </a:fld>
            <a:endParaRPr lang="en-US" dirty="0">
              <a:solidFill>
                <a:srgbClr val="202945"/>
              </a:solidFill>
            </a:endParaRPr>
          </a:p>
        </p:txBody>
      </p:sp>
      <p:graphicFrame>
        <p:nvGraphicFramePr>
          <p:cNvPr id="5" name="Course completion"/>
          <p:cNvGraphicFramePr>
            <a:graphicFrameLocks noGrp="1"/>
          </p:cNvGraphicFramePr>
          <p:nvPr>
            <p:ph idx="1"/>
            <p:extLst>
              <p:ext uri="{D42A27DB-BD31-4B8C-83A1-F6EECF244321}">
                <p14:modId xmlns:p14="http://schemas.microsoft.com/office/powerpoint/2010/main" val="1251407346"/>
              </p:ext>
            </p:extLst>
          </p:nvPr>
        </p:nvGraphicFramePr>
        <p:xfrm>
          <a:off x="608012" y="1447800"/>
          <a:ext cx="79248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22</a:t>
            </a:fld>
            <a:endParaRPr lang="en-US" dirty="0">
              <a:solidFill>
                <a:srgbClr val="202945"/>
              </a:solidFill>
            </a:endParaRPr>
          </a:p>
        </p:txBody>
      </p:sp>
      <p:sp>
        <p:nvSpPr>
          <p:cNvPr id="13" name="Rectangle 12"/>
          <p:cNvSpPr>
            <a:spLocks noChangeArrowheads="1"/>
          </p:cNvSpPr>
          <p:nvPr/>
        </p:nvSpPr>
        <p:spPr bwMode="auto">
          <a:xfrm>
            <a:off x="1522846" y="6248400"/>
            <a:ext cx="2629887" cy="276999"/>
          </a:xfrm>
          <a:prstGeom prst="rect">
            <a:avLst/>
          </a:prstGeom>
          <a:noFill/>
          <a:ln w="9525">
            <a:noFill/>
            <a:miter lim="800000"/>
            <a:headEnd/>
            <a:tailEnd/>
          </a:ln>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dirty="0">
                <a:solidFill>
                  <a:srgbClr val="202945"/>
                </a:solidFill>
              </a:rPr>
              <a:t> </a:t>
            </a:r>
            <a:r>
              <a:rPr lang="en-US" sz="1200" dirty="0" smtClean="0">
                <a:solidFill>
                  <a:srgbClr val="202945"/>
                </a:solidFill>
              </a:rPr>
              <a:t>Your </a:t>
            </a:r>
            <a:r>
              <a:rPr lang="en-US" sz="1200" dirty="0">
                <a:solidFill>
                  <a:srgbClr val="202945"/>
                </a:solidFill>
              </a:rPr>
              <a:t>Institution       Comparison Group</a:t>
            </a: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Habits of Mind"/>
          <p:cNvGraphicFramePr>
            <a:graphicFrameLocks/>
          </p:cNvGraphicFramePr>
          <p:nvPr>
            <p:extLst>
              <p:ext uri="{D42A27DB-BD31-4B8C-83A1-F6EECF244321}">
                <p14:modId xmlns:p14="http://schemas.microsoft.com/office/powerpoint/2010/main" val="542280823"/>
              </p:ext>
            </p:extLst>
          </p:nvPr>
        </p:nvGraphicFramePr>
        <p:xfrm>
          <a:off x="0" y="1600200"/>
          <a:ext cx="6324600" cy="4648200"/>
        </p:xfrm>
        <a:graphic>
          <a:graphicData uri="http://schemas.openxmlformats.org/drawingml/2006/chart">
            <c:chart xmlns:c="http://schemas.openxmlformats.org/drawingml/2006/chart" xmlns:r="http://schemas.openxmlformats.org/officeDocument/2006/relationships" r:id="rId5"/>
          </a:graphicData>
        </a:graphic>
      </p:graphicFrame>
      <p:sp>
        <p:nvSpPr>
          <p:cNvPr id="7173" name="Rectangle 2"/>
          <p:cNvSpPr>
            <a:spLocks noGrp="1" noChangeArrowheads="1"/>
          </p:cNvSpPr>
          <p:nvPr>
            <p:ph type="title" idx="4294967295"/>
          </p:nvPr>
        </p:nvSpPr>
        <p:spPr>
          <a:xfrm>
            <a:off x="914400" y="152400"/>
            <a:ext cx="8077200" cy="1219200"/>
          </a:xfrm>
        </p:spPr>
        <p:txBody>
          <a:bodyPr/>
          <a:lstStyle/>
          <a:p>
            <a:pPr eaLnBrk="1" hangingPunct="1">
              <a:defRPr/>
            </a:pPr>
            <a:r>
              <a:rPr lang="en-US" dirty="0">
                <a:solidFill>
                  <a:srgbClr val="202945"/>
                </a:solidFill>
                <a:latin typeface="Franklin Gothic Book"/>
              </a:rPr>
              <a:t>Habits of Mind</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r>
              <a:rPr lang="en-US" sz="1600" i="1" dirty="0">
                <a:solidFill>
                  <a:schemeClr val="tx1"/>
                </a:solidFill>
                <a:latin typeface="Franklin Gothic Book"/>
              </a:rPr>
              <a:t> </a:t>
            </a:r>
            <a:r>
              <a:rPr lang="en-US" sz="1600" i="1" dirty="0">
                <a:solidFill>
                  <a:srgbClr val="E74C39"/>
                </a:solidFill>
                <a:latin typeface="Franklin Gothic Book"/>
              </a:rPr>
              <a:t>Habits of Mind </a:t>
            </a:r>
            <a:r>
              <a:rPr lang="en-US" sz="1600" dirty="0">
                <a:solidFill>
                  <a:srgbClr val="E74C39"/>
                </a:solidFill>
                <a:latin typeface="Franklin Gothic Book"/>
              </a:rPr>
              <a:t>is a unified measure of the behaviors and traits associated with academic success. These learning behaviors are seen as the foundation for lifelong learning.</a:t>
            </a:r>
          </a:p>
        </p:txBody>
      </p:sp>
      <p:sp>
        <p:nvSpPr>
          <p:cNvPr id="7176" name="TextBox 1"/>
          <p:cNvSpPr txBox="1">
            <a:spLocks noChangeArrowheads="1"/>
          </p:cNvSpPr>
          <p:nvPr/>
        </p:nvSpPr>
        <p:spPr bwMode="auto">
          <a:xfrm>
            <a:off x="5791200" y="1828800"/>
            <a:ext cx="2971800" cy="4343400"/>
          </a:xfrm>
          <a:prstGeom prst="rect">
            <a:avLst/>
          </a:prstGeom>
          <a:noFill/>
          <a:ln w="9525">
            <a:noFill/>
            <a:miter lim="800000"/>
            <a:headEnd/>
            <a:tailEnd/>
          </a:ln>
        </p:spPr>
        <p:txBody>
          <a:bodyPr anchor="t"/>
          <a:lstStyle/>
          <a:p>
            <a:pPr algn="ctr">
              <a:defRPr/>
            </a:pPr>
            <a:r>
              <a:rPr lang="en-US" sz="1600" b="1" u="sng" dirty="0">
                <a:solidFill>
                  <a:schemeClr val="bg2"/>
                </a:solidFill>
                <a:latin typeface="Franklin Gothic Book"/>
              </a:rPr>
              <a:t>Construct </a:t>
            </a:r>
            <a:r>
              <a:rPr lang="en-US" sz="1600" b="1" u="sng" dirty="0" smtClean="0">
                <a:solidFill>
                  <a:schemeClr val="bg2"/>
                </a:solidFill>
                <a:latin typeface="Franklin Gothic Book"/>
              </a:rPr>
              <a:t>Items</a:t>
            </a:r>
            <a:endParaRPr lang="en-US" sz="1200" u="sng" dirty="0">
              <a:solidFill>
                <a:srgbClr val="202945"/>
              </a:solidFill>
              <a:latin typeface="Franklin Gothic Book"/>
            </a:endParaRPr>
          </a:p>
          <a:p>
            <a:pPr marL="171450" indent="-171450">
              <a:buFont typeface="Arial"/>
              <a:buChar char="•"/>
              <a:defRPr/>
            </a:pPr>
            <a:endParaRPr lang="en-US" sz="1200" b="1" dirty="0">
              <a:solidFill>
                <a:schemeClr val="bg2"/>
              </a:solidFill>
              <a:latin typeface="Franklin Gothic Book"/>
            </a:endParaRPr>
          </a:p>
          <a:p>
            <a:pPr marL="171450" indent="-171450">
              <a:buFont typeface="Arial"/>
              <a:buChar char="•"/>
              <a:defRPr/>
            </a:pPr>
            <a:r>
              <a:rPr lang="en-US" sz="1200" b="1" dirty="0">
                <a:solidFill>
                  <a:schemeClr val="bg2"/>
                </a:solidFill>
                <a:latin typeface="Franklin Gothic Book"/>
              </a:rPr>
              <a:t>Support your opinions with a logical argument</a:t>
            </a:r>
          </a:p>
          <a:p>
            <a:pPr marL="171450" indent="-171450">
              <a:buFont typeface="Arial"/>
              <a:buChar char="•"/>
              <a:defRPr/>
            </a:pPr>
            <a:r>
              <a:rPr lang="en-US" sz="1200" b="1" dirty="0">
                <a:solidFill>
                  <a:schemeClr val="bg2"/>
                </a:solidFill>
                <a:latin typeface="Franklin Gothic Book"/>
              </a:rPr>
              <a:t>Seek solutions to problems and explain them to others</a:t>
            </a:r>
          </a:p>
          <a:p>
            <a:pPr marL="171450" indent="-171450">
              <a:buFont typeface="Arial"/>
              <a:buChar char="•"/>
              <a:defRPr/>
            </a:pPr>
            <a:r>
              <a:rPr lang="en-US" sz="1200" b="1" dirty="0">
                <a:solidFill>
                  <a:schemeClr val="bg2"/>
                </a:solidFill>
                <a:latin typeface="Franklin Gothic Book"/>
              </a:rPr>
              <a:t>Seek alternative solutions to a problem</a:t>
            </a:r>
          </a:p>
          <a:p>
            <a:pPr marL="171450" indent="-171450">
              <a:buFont typeface="Arial"/>
              <a:buChar char="•"/>
              <a:defRPr/>
            </a:pPr>
            <a:r>
              <a:rPr lang="en-US" sz="1200" b="1" dirty="0">
                <a:solidFill>
                  <a:schemeClr val="bg2"/>
                </a:solidFill>
                <a:latin typeface="Franklin Gothic Book"/>
              </a:rPr>
              <a:t>Evaluate the quality or reliability of information you received</a:t>
            </a:r>
          </a:p>
          <a:p>
            <a:pPr marL="171450" indent="-171450">
              <a:buFont typeface="Arial"/>
              <a:buChar char="•"/>
              <a:defRPr/>
            </a:pPr>
            <a:r>
              <a:rPr lang="en-US" sz="1200" b="1" dirty="0">
                <a:solidFill>
                  <a:schemeClr val="bg2"/>
                </a:solidFill>
                <a:latin typeface="Franklin Gothic Book"/>
              </a:rPr>
              <a:t>Ask questions in class</a:t>
            </a:r>
          </a:p>
          <a:p>
            <a:pPr marL="171450" indent="-171450">
              <a:buFont typeface="Arial"/>
              <a:buChar char="•"/>
              <a:defRPr/>
            </a:pPr>
            <a:r>
              <a:rPr lang="en-US" sz="1200" b="1" dirty="0">
                <a:solidFill>
                  <a:schemeClr val="bg2"/>
                </a:solidFill>
                <a:latin typeface="Franklin Gothic Book"/>
              </a:rPr>
              <a:t>Take a risk because you felt you had more to gain</a:t>
            </a:r>
          </a:p>
          <a:p>
            <a:pPr marL="171450" indent="-171450">
              <a:buFont typeface="Arial"/>
              <a:buChar char="•"/>
              <a:defRPr/>
            </a:pPr>
            <a:r>
              <a:rPr lang="en-US" sz="1200" b="1" dirty="0">
                <a:solidFill>
                  <a:schemeClr val="bg2"/>
                </a:solidFill>
                <a:latin typeface="Franklin Gothic Book"/>
              </a:rPr>
              <a:t>Seek feedback on your academic work </a:t>
            </a:r>
          </a:p>
          <a:p>
            <a:pPr marL="171450" indent="-171450">
              <a:buFont typeface="Arial"/>
              <a:buChar char="•"/>
              <a:defRPr/>
            </a:pPr>
            <a:r>
              <a:rPr lang="en-US" sz="1200" b="1" dirty="0">
                <a:solidFill>
                  <a:schemeClr val="bg2"/>
                </a:solidFill>
                <a:latin typeface="Franklin Gothic Book"/>
              </a:rPr>
              <a:t>Explore topics on your own, even though it was not required for a class</a:t>
            </a:r>
          </a:p>
          <a:p>
            <a:pPr marL="171450" indent="-171450">
              <a:buFont typeface="Arial"/>
              <a:buChar char="•"/>
              <a:defRPr/>
            </a:pPr>
            <a:r>
              <a:rPr lang="en-US" sz="1200" b="1" dirty="0">
                <a:solidFill>
                  <a:schemeClr val="bg2"/>
                </a:solidFill>
                <a:latin typeface="Franklin Gothic Book"/>
              </a:rPr>
              <a:t>Revise your papers to improve your writing</a:t>
            </a:r>
          </a:p>
          <a:p>
            <a:pPr marL="171450" indent="-171450">
              <a:buFont typeface="Arial"/>
              <a:buChar char="•"/>
              <a:defRPr/>
            </a:pPr>
            <a:r>
              <a:rPr lang="en-US" sz="1200" b="1" dirty="0">
                <a:solidFill>
                  <a:schemeClr val="bg2"/>
                </a:solidFill>
                <a:latin typeface="Franklin Gothic Book"/>
              </a:rPr>
              <a:t>Look up scientific research articles and resources</a:t>
            </a:r>
          </a:p>
          <a:p>
            <a:pPr marL="171450" indent="-171450">
              <a:buFont typeface="Arial"/>
              <a:buChar char="•"/>
              <a:defRPr/>
            </a:pPr>
            <a:r>
              <a:rPr lang="en-US" sz="1200" b="1" dirty="0">
                <a:solidFill>
                  <a:schemeClr val="bg2"/>
                </a:solidFill>
                <a:latin typeface="Franklin Gothic Book"/>
              </a:rPr>
              <a:t>Accept mistakes as part of the learning process</a:t>
            </a:r>
          </a:p>
          <a:p>
            <a:pPr>
              <a:defRPr/>
            </a:pPr>
            <a:endParaRPr lang="en-US" sz="1200" dirty="0">
              <a:solidFill>
                <a:schemeClr val="bg1"/>
              </a:solidFill>
            </a:endParaRPr>
          </a:p>
          <a:p>
            <a:pPr>
              <a:buFont typeface="Arial" charset="0"/>
              <a:buChar char="•"/>
              <a:defRPr/>
            </a:pPr>
            <a:endParaRPr lang="en-US" sz="1200" dirty="0">
              <a:solidFill>
                <a:schemeClr val="bg1"/>
              </a:solidFill>
            </a:endParaRPr>
          </a:p>
        </p:txBody>
      </p:sp>
      <p:sp>
        <p:nvSpPr>
          <p:cNvPr id="15" name="Rectangle 14"/>
          <p:cNvSpPr/>
          <p:nvPr/>
        </p:nvSpPr>
        <p:spPr bwMode="auto">
          <a:xfrm>
            <a:off x="1524000" y="63246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2743200" y="63246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833621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Pluralistic Orientation"/>
          <p:cNvGraphicFramePr>
            <a:graphicFrameLocks/>
          </p:cNvGraphicFramePr>
          <p:nvPr>
            <p:extLst>
              <p:ext uri="{D42A27DB-BD31-4B8C-83A1-F6EECF244321}">
                <p14:modId xmlns:p14="http://schemas.microsoft.com/office/powerpoint/2010/main" val="3791506358"/>
              </p:ext>
            </p:extLst>
          </p:nvPr>
        </p:nvGraphicFramePr>
        <p:xfrm>
          <a:off x="152400" y="1676400"/>
          <a:ext cx="5715000" cy="48006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5410200" y="2514600"/>
            <a:ext cx="3505200" cy="3556000"/>
          </a:xfrm>
          <a:prstGeom prst="rect">
            <a:avLst/>
          </a:prstGeom>
          <a:noFill/>
          <a:ln w="9525">
            <a:noFill/>
            <a:miter lim="800000"/>
            <a:headEnd/>
            <a:tailEnd/>
          </a:ln>
        </p:spPr>
        <p:txBody>
          <a:bodyPr anchor="t"/>
          <a:lstStyle/>
          <a:p>
            <a:pPr algn="ctr">
              <a:defRPr/>
            </a:pPr>
            <a:r>
              <a:rPr lang="en-US" sz="1400" b="1" u="sng" dirty="0">
                <a:solidFill>
                  <a:srgbClr val="202945"/>
                </a:solidFill>
                <a:latin typeface="Franklin Gothic Book"/>
              </a:rPr>
              <a:t>Construct Items</a:t>
            </a:r>
          </a:p>
          <a:p>
            <a:pPr>
              <a:defRPr/>
            </a:pPr>
            <a:endParaRPr lang="en-US" sz="1400" b="1" u="sng" dirty="0">
              <a:solidFill>
                <a:srgbClr val="202945"/>
              </a:solidFill>
              <a:latin typeface="Franklin Gothic Book"/>
            </a:endParaRPr>
          </a:p>
          <a:p>
            <a:pPr marL="119063">
              <a:buFont typeface="Arial" charset="0"/>
              <a:buChar char="•"/>
              <a:defRPr/>
            </a:pPr>
            <a:r>
              <a:rPr lang="en-US" sz="1400" b="1" dirty="0">
                <a:solidFill>
                  <a:srgbClr val="202945"/>
                </a:solidFill>
                <a:latin typeface="Franklin Gothic Book"/>
              </a:rPr>
              <a:t> </a:t>
            </a:r>
            <a:r>
              <a:rPr lang="en-US" sz="1400" b="1" dirty="0" smtClean="0">
                <a:solidFill>
                  <a:srgbClr val="202945"/>
                </a:solidFill>
                <a:latin typeface="Franklin Gothic Book"/>
              </a:rPr>
              <a:t>Tolerance </a:t>
            </a:r>
            <a:r>
              <a:rPr lang="en-US" sz="1400" b="1" dirty="0">
                <a:solidFill>
                  <a:srgbClr val="202945"/>
                </a:solidFill>
                <a:latin typeface="Franklin Gothic Book"/>
              </a:rPr>
              <a:t>of others with different beliefs</a:t>
            </a:r>
          </a:p>
          <a:p>
            <a:pPr marL="119063">
              <a:buFont typeface="Arial" charset="0"/>
              <a:buChar char="•"/>
              <a:defRPr/>
            </a:pPr>
            <a:r>
              <a:rPr lang="en-US" sz="1400" b="1" dirty="0">
                <a:solidFill>
                  <a:srgbClr val="202945"/>
                </a:solidFill>
                <a:latin typeface="Franklin Gothic Book"/>
              </a:rPr>
              <a:t> </a:t>
            </a:r>
            <a:r>
              <a:rPr lang="en-US" sz="1400" b="1" dirty="0" smtClean="0">
                <a:solidFill>
                  <a:srgbClr val="202945"/>
                </a:solidFill>
                <a:latin typeface="Franklin Gothic Book"/>
              </a:rPr>
              <a:t>Ability </a:t>
            </a:r>
            <a:r>
              <a:rPr lang="en-US" sz="1400" b="1" dirty="0">
                <a:solidFill>
                  <a:srgbClr val="202945"/>
                </a:solidFill>
                <a:latin typeface="Franklin Gothic Book"/>
              </a:rPr>
              <a:t>to work cooperatively with diverse</a:t>
            </a:r>
          </a:p>
          <a:p>
            <a:pPr marL="119063">
              <a:defRPr/>
            </a:pPr>
            <a:r>
              <a:rPr lang="en-US" sz="1400" b="1" dirty="0">
                <a:solidFill>
                  <a:srgbClr val="202945"/>
                </a:solidFill>
                <a:latin typeface="Franklin Gothic Book"/>
              </a:rPr>
              <a:t>  </a:t>
            </a:r>
            <a:r>
              <a:rPr lang="en-US" sz="1400" b="1" dirty="0" smtClean="0">
                <a:solidFill>
                  <a:srgbClr val="202945"/>
                </a:solidFill>
                <a:latin typeface="Franklin Gothic Book"/>
              </a:rPr>
              <a:t>people</a:t>
            </a:r>
            <a:endParaRPr lang="en-US" sz="1400" b="1" dirty="0">
              <a:solidFill>
                <a:srgbClr val="202945"/>
              </a:solidFill>
              <a:latin typeface="Franklin Gothic Book"/>
            </a:endParaRPr>
          </a:p>
          <a:p>
            <a:pPr marL="119063">
              <a:buFont typeface="Arial" charset="0"/>
              <a:buChar char="•"/>
              <a:defRPr/>
            </a:pPr>
            <a:r>
              <a:rPr lang="en-US" sz="1400" b="1" dirty="0">
                <a:solidFill>
                  <a:srgbClr val="202945"/>
                </a:solidFill>
                <a:latin typeface="Franklin Gothic Book"/>
              </a:rPr>
              <a:t> </a:t>
            </a:r>
            <a:r>
              <a:rPr lang="en-US" sz="1400" b="1" dirty="0" smtClean="0">
                <a:solidFill>
                  <a:srgbClr val="202945"/>
                </a:solidFill>
                <a:latin typeface="Franklin Gothic Book"/>
              </a:rPr>
              <a:t>Ability </a:t>
            </a:r>
            <a:r>
              <a:rPr lang="en-US" sz="1400" b="1" dirty="0">
                <a:solidFill>
                  <a:srgbClr val="202945"/>
                </a:solidFill>
                <a:latin typeface="Franklin Gothic Book"/>
              </a:rPr>
              <a:t>to discuss and negotiate</a:t>
            </a:r>
          </a:p>
          <a:p>
            <a:pPr marL="119063">
              <a:defRPr/>
            </a:pPr>
            <a:r>
              <a:rPr lang="en-US" sz="1400" b="1" dirty="0">
                <a:solidFill>
                  <a:srgbClr val="202945"/>
                </a:solidFill>
                <a:latin typeface="Franklin Gothic Book"/>
              </a:rPr>
              <a:t>  </a:t>
            </a:r>
            <a:r>
              <a:rPr lang="en-US" sz="1400" b="1" dirty="0" smtClean="0">
                <a:solidFill>
                  <a:srgbClr val="202945"/>
                </a:solidFill>
                <a:latin typeface="Franklin Gothic Book"/>
              </a:rPr>
              <a:t>controversial </a:t>
            </a:r>
            <a:r>
              <a:rPr lang="en-US" sz="1400" b="1" dirty="0">
                <a:solidFill>
                  <a:srgbClr val="202945"/>
                </a:solidFill>
                <a:latin typeface="Franklin Gothic Book"/>
              </a:rPr>
              <a:t>issues</a:t>
            </a:r>
          </a:p>
          <a:p>
            <a:pPr marL="119063">
              <a:buFont typeface="Arial" charset="0"/>
              <a:buChar char="•"/>
              <a:defRPr/>
            </a:pPr>
            <a:r>
              <a:rPr lang="en-US" sz="1400" b="1" dirty="0">
                <a:solidFill>
                  <a:srgbClr val="202945"/>
                </a:solidFill>
                <a:latin typeface="Franklin Gothic Book"/>
              </a:rPr>
              <a:t> Openness to having my views challenged</a:t>
            </a:r>
          </a:p>
          <a:p>
            <a:pPr marL="119063">
              <a:buFont typeface="Arial" charset="0"/>
              <a:buChar char="•"/>
              <a:defRPr/>
            </a:pPr>
            <a:r>
              <a:rPr lang="en-US" sz="1400" b="1" dirty="0">
                <a:solidFill>
                  <a:srgbClr val="202945"/>
                </a:solidFill>
                <a:latin typeface="Franklin Gothic Book"/>
              </a:rPr>
              <a:t> Ability to see the world from someone</a:t>
            </a:r>
          </a:p>
          <a:p>
            <a:pPr marL="119063">
              <a:defRPr/>
            </a:pPr>
            <a:r>
              <a:rPr lang="en-US" sz="1400" b="1" dirty="0">
                <a:solidFill>
                  <a:srgbClr val="202945"/>
                </a:solidFill>
                <a:latin typeface="Franklin Gothic Book"/>
              </a:rPr>
              <a:t>  </a:t>
            </a:r>
            <a:r>
              <a:rPr lang="en-US" sz="1400" b="1" dirty="0" smtClean="0">
                <a:solidFill>
                  <a:srgbClr val="202945"/>
                </a:solidFill>
                <a:latin typeface="Franklin Gothic Book"/>
              </a:rPr>
              <a:t>else's </a:t>
            </a:r>
            <a:r>
              <a:rPr lang="en-US" sz="1400" b="1" dirty="0">
                <a:solidFill>
                  <a:srgbClr val="202945"/>
                </a:solidFill>
                <a:latin typeface="Franklin Gothic Book"/>
              </a:rPr>
              <a:t>perspective</a:t>
            </a:r>
          </a:p>
          <a:p>
            <a:pPr>
              <a:defRPr/>
            </a:pPr>
            <a:endParaRPr lang="en-US" sz="1200" dirty="0">
              <a:solidFill>
                <a:schemeClr val="bg1"/>
              </a:solidFill>
              <a:latin typeface="Franklin Gothic Book"/>
            </a:endParaRPr>
          </a:p>
        </p:txBody>
      </p:sp>
      <p:sp>
        <p:nvSpPr>
          <p:cNvPr id="14"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kern="0" dirty="0">
                <a:solidFill>
                  <a:srgbClr val="202945"/>
                </a:solidFill>
                <a:latin typeface="Franklin Gothic Book"/>
                <a:ea typeface="+mj-ea"/>
                <a:cs typeface="+mj-cs"/>
              </a:rPr>
              <a:t>Pluralistic Orientation</a:t>
            </a:r>
            <a:r>
              <a:rPr lang="en-US" sz="2800" b="1" kern="0" dirty="0">
                <a:latin typeface="+mj-lt"/>
                <a:ea typeface="+mj-ea"/>
                <a:cs typeface="+mj-cs"/>
              </a:rPr>
              <a:t/>
            </a:r>
            <a:br>
              <a:rPr lang="en-US" sz="2800" b="1" kern="0" dirty="0">
                <a:latin typeface="+mj-lt"/>
                <a:ea typeface="+mj-ea"/>
                <a:cs typeface="+mj-cs"/>
              </a:rPr>
            </a:br>
            <a:r>
              <a:rPr lang="en-US" sz="1600" b="1" kern="0" dirty="0">
                <a:latin typeface="+mj-lt"/>
                <a:ea typeface="+mj-ea"/>
                <a:cs typeface="+mj-cs"/>
              </a:rPr>
              <a:t/>
            </a:r>
            <a:br>
              <a:rPr lang="en-US" sz="1600" b="1" kern="0" dirty="0">
                <a:latin typeface="+mj-lt"/>
                <a:ea typeface="+mj-ea"/>
                <a:cs typeface="+mj-cs"/>
              </a:rPr>
            </a:br>
            <a:r>
              <a:rPr lang="en-US" sz="1600" b="1" i="1" kern="0" dirty="0">
                <a:solidFill>
                  <a:srgbClr val="E74C39"/>
                </a:solidFill>
                <a:latin typeface="Franklin Gothic Book"/>
                <a:ea typeface="+mj-ea"/>
                <a:cs typeface="+mj-cs"/>
              </a:rPr>
              <a:t>Pluralistic Orientation </a:t>
            </a:r>
            <a:r>
              <a:rPr lang="en-US" sz="1600" b="1" kern="0" dirty="0">
                <a:solidFill>
                  <a:srgbClr val="E74C39"/>
                </a:solidFill>
                <a:latin typeface="Franklin Gothic Book"/>
                <a:ea typeface="+mj-ea"/>
                <a:cs typeface="+mj-cs"/>
              </a:rPr>
              <a:t>measures skills and dispositions appropriate for </a:t>
            </a:r>
            <a:r>
              <a:rPr lang="en-US" sz="1600" b="1" kern="0" dirty="0">
                <a:latin typeface="+mj-lt"/>
                <a:ea typeface="+mj-ea"/>
                <a:cs typeface="+mj-cs"/>
              </a:rPr>
              <a:t/>
            </a:r>
            <a:br>
              <a:rPr lang="en-US" sz="1600" b="1" kern="0" dirty="0">
                <a:latin typeface="+mj-lt"/>
                <a:ea typeface="+mj-ea"/>
                <a:cs typeface="+mj-cs"/>
              </a:rPr>
            </a:br>
            <a:r>
              <a:rPr lang="en-US" sz="1600" b="1" kern="0" dirty="0">
                <a:solidFill>
                  <a:srgbClr val="E74C39"/>
                </a:solidFill>
                <a:latin typeface="Franklin Gothic Book"/>
                <a:ea typeface="+mj-ea"/>
                <a:cs typeface="+mj-cs"/>
              </a:rPr>
              <a:t>living and working in a diverse society.</a:t>
            </a:r>
          </a:p>
        </p:txBody>
      </p:sp>
      <p:sp>
        <p:nvSpPr>
          <p:cNvPr id="2" name="Slide Number Placeholder 1"/>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23</a:t>
            </a:fld>
            <a:endParaRPr lang="en-US" dirty="0">
              <a:solidFill>
                <a:srgbClr val="202945"/>
              </a:solidFill>
            </a:endParaRPr>
          </a:p>
        </p:txBody>
      </p:sp>
    </p:spTree>
    <p:extLst>
      <p:ext uri="{BB962C8B-B14F-4D97-AF65-F5344CB8AC3E}">
        <p14:creationId xmlns:p14="http://schemas.microsoft.com/office/powerpoint/2010/main" val="14107320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24</a:t>
            </a:fld>
            <a:endParaRPr lang="en-US" dirty="0">
              <a:solidFill>
                <a:srgbClr val="202945"/>
              </a:solidFill>
            </a:endParaRPr>
          </a:p>
        </p:txBody>
      </p:sp>
      <p:graphicFrame>
        <p:nvGraphicFramePr>
          <p:cNvPr id="12"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Academic Self-Concept"/>
          <p:cNvGraphicFramePr>
            <a:graphicFrameLocks/>
          </p:cNvGraphicFramePr>
          <p:nvPr>
            <p:extLst>
              <p:ext uri="{D42A27DB-BD31-4B8C-83A1-F6EECF244321}">
                <p14:modId xmlns:p14="http://schemas.microsoft.com/office/powerpoint/2010/main" val="2023632635"/>
              </p:ext>
            </p:extLst>
          </p:nvPr>
        </p:nvGraphicFramePr>
        <p:xfrm>
          <a:off x="533400" y="1600200"/>
          <a:ext cx="56388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6172200" y="3048000"/>
            <a:ext cx="2882900" cy="2057400"/>
          </a:xfrm>
          <a:prstGeom prst="rect">
            <a:avLst/>
          </a:prstGeom>
          <a:noFill/>
          <a:ln w="9525">
            <a:noFill/>
            <a:miter lim="800000"/>
            <a:headEnd/>
            <a:tailEnd/>
          </a:ln>
        </p:spPr>
        <p:txBody>
          <a:bodyPr anchor="t"/>
          <a:lstStyle/>
          <a:p>
            <a:pPr algn="ctr">
              <a:defRPr/>
            </a:pPr>
            <a:r>
              <a:rPr lang="en-US" sz="1400" b="1" u="sng" dirty="0">
                <a:solidFill>
                  <a:srgbClr val="202945"/>
                </a:solidFill>
                <a:latin typeface="Franklin Gothic Book"/>
              </a:rPr>
              <a:t>Construct Items</a:t>
            </a:r>
          </a:p>
          <a:p>
            <a:pPr>
              <a:defRPr/>
            </a:pPr>
            <a:endParaRPr lang="en-US" sz="1400" b="1" u="sng" dirty="0">
              <a:solidFill>
                <a:srgbClr val="202945"/>
              </a:solidFill>
              <a:latin typeface="Franklin Gothic Book"/>
            </a:endParaRPr>
          </a:p>
          <a:p>
            <a:pPr>
              <a:buFont typeface="Arial" charset="0"/>
              <a:buChar char="•"/>
              <a:defRPr/>
            </a:pPr>
            <a:r>
              <a:rPr lang="en-US" sz="1400" b="1" dirty="0">
                <a:solidFill>
                  <a:srgbClr val="202945"/>
                </a:solidFill>
                <a:latin typeface="Franklin Gothic Book"/>
              </a:rPr>
              <a:t> Self-rated academic ability</a:t>
            </a:r>
          </a:p>
          <a:p>
            <a:pPr algn="just">
              <a:buFont typeface="Arial" charset="0"/>
              <a:buChar char="•"/>
              <a:defRPr/>
            </a:pPr>
            <a:r>
              <a:rPr lang="en-US" sz="1400" b="1" dirty="0">
                <a:solidFill>
                  <a:srgbClr val="202945"/>
                </a:solidFill>
                <a:latin typeface="Franklin Gothic Book"/>
              </a:rPr>
              <a:t> Self-rated mathematical </a:t>
            </a:r>
            <a:r>
              <a:rPr lang="en-US" sz="1400" b="1" dirty="0" smtClean="0">
                <a:solidFill>
                  <a:srgbClr val="202945"/>
                </a:solidFill>
                <a:latin typeface="Franklin Gothic Book"/>
              </a:rPr>
              <a:t>ability</a:t>
            </a:r>
          </a:p>
          <a:p>
            <a:pPr>
              <a:buFont typeface="Arial" charset="0"/>
              <a:buChar char="•"/>
              <a:defRPr/>
            </a:pPr>
            <a:r>
              <a:rPr lang="en-US" sz="1400" b="1" dirty="0">
                <a:solidFill>
                  <a:srgbClr val="202945"/>
                </a:solidFill>
                <a:latin typeface="Franklin Gothic Book"/>
              </a:rPr>
              <a:t> </a:t>
            </a:r>
            <a:r>
              <a:rPr lang="en-US" sz="1400" b="1" dirty="0" smtClean="0">
                <a:solidFill>
                  <a:srgbClr val="202945"/>
                </a:solidFill>
                <a:latin typeface="Franklin Gothic Book"/>
              </a:rPr>
              <a:t>Self-rated self-confidence (intellectual)</a:t>
            </a:r>
            <a:endParaRPr lang="en-US" sz="1400" b="1" dirty="0">
              <a:solidFill>
                <a:srgbClr val="202945"/>
              </a:solidFill>
              <a:latin typeface="Franklin Gothic Book"/>
            </a:endParaRPr>
          </a:p>
          <a:p>
            <a:pPr algn="just">
              <a:buFont typeface="Arial" charset="0"/>
              <a:buChar char="•"/>
              <a:defRPr/>
            </a:pPr>
            <a:r>
              <a:rPr lang="en-US" sz="1400" b="1" dirty="0">
                <a:solidFill>
                  <a:srgbClr val="202945"/>
                </a:solidFill>
                <a:latin typeface="Franklin Gothic Book"/>
              </a:rPr>
              <a:t> Self-rated drive to </a:t>
            </a:r>
            <a:r>
              <a:rPr lang="en-US" sz="1400" b="1" dirty="0" smtClean="0">
                <a:solidFill>
                  <a:srgbClr val="202945"/>
                </a:solidFill>
                <a:latin typeface="Franklin Gothic Book"/>
              </a:rPr>
              <a:t>achieve</a:t>
            </a:r>
          </a:p>
          <a:p>
            <a:pPr algn="just">
              <a:defRPr/>
            </a:pPr>
            <a:endParaRPr lang="en-US" sz="1200" dirty="0">
              <a:solidFill>
                <a:srgbClr val="202945"/>
              </a:solidFill>
              <a:latin typeface="Franklin Gothic Book"/>
            </a:endParaRPr>
          </a:p>
        </p:txBody>
      </p:sp>
      <p:sp>
        <p:nvSpPr>
          <p:cNvPr id="10" name="Rectangle 2"/>
          <p:cNvSpPr txBox="1">
            <a:spLocks noChangeArrowheads="1"/>
          </p:cNvSpPr>
          <p:nvPr/>
        </p:nvSpPr>
        <p:spPr bwMode="auto">
          <a:xfrm>
            <a:off x="914400" y="152400"/>
            <a:ext cx="8001000" cy="14478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bg2"/>
                </a:solidFill>
                <a:latin typeface="Franklin Gothic Book"/>
                <a:ea typeface="+mj-ea"/>
                <a:cs typeface="+mj-cs"/>
              </a:rPr>
              <a:t>Academic Self-Concept</a:t>
            </a:r>
            <a:r>
              <a:rPr lang="en-US" sz="2800" b="1" kern="0" dirty="0">
                <a:latin typeface="+mj-lt"/>
                <a:ea typeface="+mj-ea"/>
                <a:cs typeface="+mj-cs"/>
              </a:rPr>
              <a:t/>
            </a:r>
            <a:br>
              <a:rPr lang="en-US" sz="2800" b="1" kern="0" dirty="0">
                <a:latin typeface="+mj-lt"/>
                <a:ea typeface="+mj-ea"/>
                <a:cs typeface="+mj-cs"/>
              </a:rPr>
            </a:br>
            <a:r>
              <a:rPr lang="en-US" sz="1600" b="1" i="1" kern="0" dirty="0">
                <a:latin typeface="Franklin Gothic Book"/>
                <a:ea typeface="+mj-ea"/>
                <a:cs typeface="+mj-cs"/>
              </a:rPr>
              <a:t> </a:t>
            </a:r>
            <a:r>
              <a:rPr lang="en-US" sz="1600" b="1" i="1" kern="0" dirty="0">
                <a:latin typeface="+mj-lt"/>
                <a:ea typeface="+mj-ea"/>
                <a:cs typeface="+mj-cs"/>
              </a:rPr>
              <a:t/>
            </a:r>
            <a:br>
              <a:rPr lang="en-US" sz="1600" b="1" i="1" kern="0" dirty="0">
                <a:latin typeface="+mj-lt"/>
                <a:ea typeface="+mj-ea"/>
                <a:cs typeface="+mj-cs"/>
              </a:rPr>
            </a:br>
            <a:r>
              <a:rPr lang="en-US" sz="1600" b="1" kern="0" dirty="0">
                <a:solidFill>
                  <a:srgbClr val="E74C39"/>
                </a:solidFill>
                <a:latin typeface="Franklin Gothic Book"/>
                <a:ea typeface="+mj-ea"/>
                <a:cs typeface="+mj-cs"/>
              </a:rPr>
              <a:t>Self-awareness and confidence in academic environments help students learn by encouraging their intellectual inquiry. </a:t>
            </a:r>
            <a:r>
              <a:rPr lang="en-US" sz="1600" b="1" i="1" kern="0" dirty="0">
                <a:solidFill>
                  <a:srgbClr val="E74C39"/>
                </a:solidFill>
                <a:latin typeface="Franklin Gothic Book"/>
                <a:ea typeface="+mj-ea"/>
                <a:cs typeface="+mj-cs"/>
              </a:rPr>
              <a:t>Academic Self-Concept </a:t>
            </a:r>
            <a:r>
              <a:rPr lang="en-US" sz="1600" b="1" kern="0" dirty="0">
                <a:solidFill>
                  <a:srgbClr val="E74C39"/>
                </a:solidFill>
                <a:latin typeface="Franklin Gothic Book"/>
                <a:ea typeface="+mj-ea"/>
                <a:cs typeface="+mj-cs"/>
              </a:rPr>
              <a:t>is a unified measure </a:t>
            </a:r>
          </a:p>
          <a:p>
            <a:pPr algn="ctr" eaLnBrk="1" hangingPunct="1">
              <a:defRPr/>
            </a:pPr>
            <a:r>
              <a:rPr lang="en-US" sz="1600" b="1" kern="0" dirty="0">
                <a:solidFill>
                  <a:srgbClr val="E74C39"/>
                </a:solidFill>
                <a:latin typeface="Franklin Gothic Book"/>
                <a:ea typeface="+mj-ea"/>
                <a:cs typeface="+mj-cs"/>
              </a:rPr>
              <a:t>of students’ beliefs about their abilities and confidence in academic environments.</a:t>
            </a:r>
          </a:p>
        </p:txBody>
      </p:sp>
    </p:spTree>
    <p:extLst>
      <p:ext uri="{BB962C8B-B14F-4D97-AF65-F5344CB8AC3E}">
        <p14:creationId xmlns:p14="http://schemas.microsoft.com/office/powerpoint/2010/main" val="28611757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idx="4294967295"/>
          </p:nvPr>
        </p:nvSpPr>
        <p:spPr>
          <a:xfrm>
            <a:off x="914400" y="150813"/>
            <a:ext cx="8001000" cy="1449387"/>
          </a:xfrm>
        </p:spPr>
        <p:txBody>
          <a:bodyPr/>
          <a:lstStyle/>
          <a:p>
            <a:pPr eaLnBrk="1" hangingPunct="1">
              <a:defRPr/>
            </a:pPr>
            <a:r>
              <a:rPr lang="en-US" sz="1600" dirty="0">
                <a:solidFill>
                  <a:schemeClr val="tx1">
                    <a:lumMod val="50000"/>
                  </a:schemeClr>
                </a:solidFill>
              </a:rPr>
              <a:t> </a:t>
            </a:r>
            <a:r>
              <a:rPr lang="en-US" dirty="0">
                <a:solidFill>
                  <a:srgbClr val="202945"/>
                </a:solidFill>
                <a:latin typeface="Franklin Gothic Book"/>
              </a:rPr>
              <a:t>Civic Engagement</a:t>
            </a:r>
            <a:r>
              <a:rPr lang="en-US" sz="1600" dirty="0">
                <a:solidFill>
                  <a:schemeClr val="tx1"/>
                </a:solidFill>
              </a:rPr>
              <a:t/>
            </a:r>
            <a:br>
              <a:rPr lang="en-US" sz="1600" dirty="0">
                <a:solidFill>
                  <a:schemeClr val="tx1"/>
                </a:solidFill>
              </a:rPr>
            </a:b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Engaged citizens are a critical element in the functioning of our democratic society. </a:t>
            </a:r>
            <a:r>
              <a:rPr lang="en-US" sz="1600" dirty="0">
                <a:solidFill>
                  <a:schemeClr val="tx1"/>
                </a:solidFill>
              </a:rPr>
              <a:t/>
            </a:r>
            <a:br>
              <a:rPr lang="en-US" sz="1600" dirty="0">
                <a:solidFill>
                  <a:schemeClr val="tx1"/>
                </a:solidFill>
              </a:rPr>
            </a:br>
            <a:r>
              <a:rPr lang="en-US" sz="1600" i="1" dirty="0">
                <a:solidFill>
                  <a:srgbClr val="E74C39"/>
                </a:solidFill>
                <a:latin typeface="Franklin Gothic Book"/>
              </a:rPr>
              <a:t>Civic Engagement </a:t>
            </a:r>
            <a:r>
              <a:rPr lang="en-US" sz="1600" dirty="0">
                <a:solidFill>
                  <a:srgbClr val="E74C39"/>
                </a:solidFill>
                <a:latin typeface="Franklin Gothic Book"/>
              </a:rPr>
              <a:t>measures the extent to which students are motivated and </a:t>
            </a: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involved in civic, electoral and political activities.</a:t>
            </a:r>
          </a:p>
        </p:txBody>
      </p:sp>
      <p:graphicFrame>
        <p:nvGraphicFramePr>
          <p:cNvPr id="8" name="Civic Engagement"/>
          <p:cNvGraphicFramePr>
            <a:graphicFrameLocks noChangeAspect="1"/>
          </p:cNvGraphicFramePr>
          <p:nvPr>
            <p:custDataLst>
              <p:tags r:id="rId1"/>
            </p:custDataLst>
            <p:extLst>
              <p:ext uri="{D42A27DB-BD31-4B8C-83A1-F6EECF244321}">
                <p14:modId xmlns:p14="http://schemas.microsoft.com/office/powerpoint/2010/main" val="742518295"/>
              </p:ext>
            </p:extLst>
          </p:nvPr>
        </p:nvGraphicFramePr>
        <p:xfrm>
          <a:off x="152400" y="1498600"/>
          <a:ext cx="88392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a:spLocks noChangeArrowheads="1"/>
          </p:cNvSpPr>
          <p:nvPr/>
        </p:nvSpPr>
        <p:spPr bwMode="auto">
          <a:xfrm>
            <a:off x="1677581" y="6019800"/>
            <a:ext cx="2717026" cy="276999"/>
          </a:xfrm>
          <a:prstGeom prst="rect">
            <a:avLst/>
          </a:prstGeom>
          <a:noFill/>
          <a:ln w="9525">
            <a:noFill/>
            <a:miter lim="800000"/>
            <a:headEnd/>
            <a:tailEnd/>
          </a:ln>
        </p:spPr>
        <p:txBody>
          <a:bodyPr wrap="none" anchor="t">
            <a:spAutoFit/>
          </a:bodyPr>
          <a:lstStyle/>
          <a:p>
            <a:pPr algn="ctr">
              <a:defRPr/>
            </a:pPr>
            <a:r>
              <a:rPr lang="en-US" sz="1200" dirty="0">
                <a:solidFill>
                  <a:srgbClr val="202945"/>
                </a:solidFill>
                <a:latin typeface="+mn-lt"/>
              </a:rPr>
              <a:t>  Your Institution       Comparison Group</a:t>
            </a: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25</a:t>
            </a:fld>
            <a:endParaRPr lang="en-US" dirty="0">
              <a:solidFill>
                <a:srgbClr val="202945"/>
              </a:solidFill>
            </a:endParaRPr>
          </a:p>
        </p:txBody>
      </p:sp>
      <p:sp>
        <p:nvSpPr>
          <p:cNvPr id="13" name="Rectangle 12"/>
          <p:cNvSpPr/>
          <p:nvPr/>
        </p:nvSpPr>
        <p:spPr bwMode="auto">
          <a:xfrm>
            <a:off x="1752600" y="60960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202945"/>
              </a:solidFill>
              <a:effectLst/>
              <a:latin typeface="Garamond" pitchFamily="18" charset="0"/>
            </a:endParaRPr>
          </a:p>
        </p:txBody>
      </p:sp>
      <p:sp>
        <p:nvSpPr>
          <p:cNvPr id="14" name="Rectangle 13"/>
          <p:cNvSpPr/>
          <p:nvPr/>
        </p:nvSpPr>
        <p:spPr bwMode="auto">
          <a:xfrm>
            <a:off x="2971800" y="60960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7304297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lide Number Placeholder 3"/>
          <p:cNvSpPr>
            <a:spLocks noGrp="1"/>
          </p:cNvSpPr>
          <p:nvPr>
            <p:ph type="sldNum" sz="quarter" idx="10"/>
          </p:nvPr>
        </p:nvSpPr>
        <p:spPr>
          <a:xfrm>
            <a:off x="8686800" y="6397625"/>
            <a:ext cx="457200" cy="457200"/>
          </a:xfrm>
          <a:noFill/>
        </p:spPr>
        <p:txBody>
          <a:bodyPr/>
          <a:lstStyle/>
          <a:p>
            <a:fld id="{20A2124B-91A7-4EB7-A1A8-F76ECD7C477A}" type="slidenum">
              <a:rPr lang="en-US" smtClean="0">
                <a:solidFill>
                  <a:srgbClr val="202945"/>
                </a:solidFill>
              </a:rPr>
              <a:pPr/>
              <a:t>26</a:t>
            </a:fld>
            <a:endParaRPr lang="en-US" dirty="0">
              <a:solidFill>
                <a:srgbClr val="202945"/>
              </a:solidFill>
            </a:endParaRPr>
          </a:p>
        </p:txBody>
      </p:sp>
      <p:sp>
        <p:nvSpPr>
          <p:cNvPr id="22533" name="Rectangle 2"/>
          <p:cNvSpPr>
            <a:spLocks noGrp="1" noChangeArrowheads="1"/>
          </p:cNvSpPr>
          <p:nvPr>
            <p:ph type="title"/>
          </p:nvPr>
        </p:nvSpPr>
        <p:spPr>
          <a:xfrm>
            <a:off x="914400" y="152400"/>
            <a:ext cx="7924800" cy="1524000"/>
          </a:xfrm>
        </p:spPr>
        <p:txBody>
          <a:bodyPr/>
          <a:lstStyle/>
          <a:p>
            <a:pPr eaLnBrk="1" hangingPunct="1">
              <a:defRPr/>
            </a:pPr>
            <a:r>
              <a:rPr lang="en-US" dirty="0">
                <a:solidFill>
                  <a:schemeClr val="bg1"/>
                </a:solidFill>
                <a:latin typeface="Franklin Gothic Book"/>
              </a:rPr>
              <a:t>Health and Wellness</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Students’ physical and emotional well-being can affect many important aspects of the student experience including academic performance and persistence. These items gauge student behaviors, </a:t>
            </a:r>
            <a:r>
              <a:rPr lang="en-US" sz="1600" dirty="0" smtClean="0">
                <a:solidFill>
                  <a:srgbClr val="E74C39"/>
                </a:solidFill>
                <a:latin typeface="Franklin Gothic Book"/>
              </a:rPr>
              <a:t>attitudes, </a:t>
            </a:r>
            <a:r>
              <a:rPr lang="en-US" sz="1600" dirty="0">
                <a:solidFill>
                  <a:srgbClr val="E74C39"/>
                </a:solidFill>
                <a:latin typeface="Franklin Gothic Book"/>
              </a:rPr>
              <a:t>and experiences related to health and wellness.</a:t>
            </a:r>
          </a:p>
        </p:txBody>
      </p:sp>
      <p:graphicFrame>
        <p:nvGraphicFramePr>
          <p:cNvPr id="18" name="Health Wellness"/>
          <p:cNvGraphicFramePr>
            <a:graphicFrameLocks noChangeAspect="1"/>
          </p:cNvGraphicFramePr>
          <p:nvPr>
            <p:custDataLst>
              <p:tags r:id="rId1"/>
            </p:custDataLst>
            <p:extLst>
              <p:ext uri="{D42A27DB-BD31-4B8C-83A1-F6EECF244321}">
                <p14:modId xmlns:p14="http://schemas.microsoft.com/office/powerpoint/2010/main" val="511408894"/>
              </p:ext>
            </p:extLst>
          </p:nvPr>
        </p:nvGraphicFramePr>
        <p:xfrm>
          <a:off x="101600" y="1600200"/>
          <a:ext cx="8737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22534" name="TextBox 10"/>
          <p:cNvSpPr txBox="1">
            <a:spLocks noChangeArrowheads="1"/>
          </p:cNvSpPr>
          <p:nvPr/>
        </p:nvSpPr>
        <p:spPr bwMode="auto">
          <a:xfrm>
            <a:off x="1066800" y="5562600"/>
            <a:ext cx="3429000" cy="307777"/>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overwhelmed by all </a:t>
            </a:r>
            <a:r>
              <a:rPr lang="en-US" sz="1400" dirty="0" smtClean="0">
                <a:solidFill>
                  <a:srgbClr val="202945"/>
                </a:solidFill>
                <a:latin typeface="+mn-lt"/>
              </a:rPr>
              <a:t>I </a:t>
            </a:r>
            <a:r>
              <a:rPr lang="en-US" sz="1400" dirty="0">
                <a:solidFill>
                  <a:srgbClr val="202945"/>
                </a:solidFill>
                <a:latin typeface="+mn-lt"/>
              </a:rPr>
              <a:t>had to do</a:t>
            </a:r>
          </a:p>
        </p:txBody>
      </p:sp>
      <p:sp>
        <p:nvSpPr>
          <p:cNvPr id="22537" name="TextBox 13"/>
          <p:cNvSpPr txBox="1">
            <a:spLocks noChangeArrowheads="1"/>
          </p:cNvSpPr>
          <p:nvPr/>
        </p:nvSpPr>
        <p:spPr bwMode="auto">
          <a:xfrm>
            <a:off x="5943600" y="5562600"/>
            <a:ext cx="1981200" cy="307975"/>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depressed</a:t>
            </a:r>
          </a:p>
        </p:txBody>
      </p:sp>
      <p:sp>
        <p:nvSpPr>
          <p:cNvPr id="14" name="Rectangle 6"/>
          <p:cNvSpPr>
            <a:spLocks noChangeArrowheads="1"/>
          </p:cNvSpPr>
          <p:nvPr/>
        </p:nvSpPr>
        <p:spPr bwMode="auto">
          <a:xfrm>
            <a:off x="3276600" y="5943600"/>
            <a:ext cx="28956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Frequently                    Frequently</a:t>
            </a:r>
          </a:p>
          <a:p>
            <a:pPr>
              <a:defRPr/>
            </a:pPr>
            <a:r>
              <a:rPr lang="en-US" sz="1200" dirty="0">
                <a:solidFill>
                  <a:srgbClr val="202945"/>
                </a:solidFill>
                <a:latin typeface="+mn-lt"/>
              </a:rPr>
              <a:t>     Occasionally                 Occasionally</a:t>
            </a:r>
          </a:p>
        </p:txBody>
      </p:sp>
      <p:sp>
        <p:nvSpPr>
          <p:cNvPr id="17" name="Rectangle 16"/>
          <p:cNvSpPr/>
          <p:nvPr/>
        </p:nvSpPr>
        <p:spPr bwMode="auto">
          <a:xfrm>
            <a:off x="3429000" y="64008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1" name="Rectangle 20"/>
          <p:cNvSpPr/>
          <p:nvPr/>
        </p:nvSpPr>
        <p:spPr bwMode="auto">
          <a:xfrm>
            <a:off x="3429000" y="6248400"/>
            <a:ext cx="76200" cy="76200"/>
          </a:xfrm>
          <a:prstGeom prst="rect">
            <a:avLst/>
          </a:prstGeom>
          <a:solidFill>
            <a:schemeClr val="accent1"/>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2" name="Rectangle 21"/>
          <p:cNvSpPr/>
          <p:nvPr/>
        </p:nvSpPr>
        <p:spPr bwMode="auto">
          <a:xfrm>
            <a:off x="4800600" y="64008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3" name="Rectangle 22"/>
          <p:cNvSpPr/>
          <p:nvPr/>
        </p:nvSpPr>
        <p:spPr bwMode="auto">
          <a:xfrm>
            <a:off x="4800600" y="62484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17670837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724400"/>
            <a:ext cx="6400800" cy="1752600"/>
          </a:xfrm>
        </p:spPr>
        <p:txBody>
          <a:bodyPr/>
          <a:lstStyle/>
          <a:p>
            <a:pPr>
              <a:spcBef>
                <a:spcPct val="0"/>
              </a:spcBef>
            </a:pPr>
            <a:r>
              <a:rPr lang="en-US" dirty="0">
                <a:solidFill>
                  <a:srgbClr val="E74C39"/>
                </a:solidFill>
                <a:latin typeface="Franklin Gothic Book"/>
              </a:rPr>
              <a:t>These items illustrate students’ academic </a:t>
            </a:r>
            <a:r>
              <a:rPr lang="en-US" dirty="0" smtClean="0">
                <a:solidFill>
                  <a:srgbClr val="E74C39"/>
                </a:solidFill>
                <a:latin typeface="Franklin Gothic Book"/>
              </a:rPr>
              <a:t>preparation.</a:t>
            </a:r>
            <a:endParaRPr lang="en-US" dirty="0">
              <a:solidFill>
                <a:srgbClr val="E74C39"/>
              </a:solidFill>
              <a:latin typeface="Franklin Gothic Book"/>
            </a:endParaRPr>
          </a:p>
        </p:txBody>
      </p:sp>
      <p:sp>
        <p:nvSpPr>
          <p:cNvPr id="5" name="Rectangle 2"/>
          <p:cNvSpPr txBox="1">
            <a:spLocks noChangeArrowheads="1"/>
          </p:cNvSpPr>
          <p:nvPr/>
        </p:nvSpPr>
        <p:spPr bwMode="auto">
          <a:xfrm>
            <a:off x="0" y="25908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Book"/>
              </a:rPr>
              <a:t>College Preparation</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Summer Bridge Program</a:t>
            </a:r>
            <a:r>
              <a:rPr lang="en-US" dirty="0">
                <a:solidFill>
                  <a:schemeClr val="tx1"/>
                </a:solidFill>
              </a:rPr>
              <a:t/>
            </a:r>
            <a:br>
              <a:rPr lang="en-US" dirty="0">
                <a:solidFill>
                  <a:schemeClr val="tx1"/>
                </a:solidFill>
              </a:rPr>
            </a:br>
            <a:r>
              <a:rPr lang="en-US" sz="2150" dirty="0">
                <a:solidFill>
                  <a:srgbClr val="E74C39"/>
                </a:solidFill>
                <a:latin typeface="Franklin Gothic Book"/>
              </a:rPr>
              <a:t>How many weeks this summer did you participate in a bridge program at this institution?</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28</a:t>
            </a:fld>
            <a:endParaRPr lang="en-US" dirty="0">
              <a:solidFill>
                <a:srgbClr val="202945"/>
              </a:solidFill>
            </a:endParaRPr>
          </a:p>
        </p:txBody>
      </p:sp>
      <p:graphicFrame>
        <p:nvGraphicFramePr>
          <p:cNvPr id="5" name="Placement"/>
          <p:cNvGraphicFramePr>
            <a:graphicFrameLocks noGrp="1"/>
          </p:cNvGraphicFramePr>
          <p:nvPr>
            <p:ph idx="1"/>
            <p:extLst>
              <p:ext uri="{D42A27DB-BD31-4B8C-83A1-F6EECF244321}">
                <p14:modId xmlns:p14="http://schemas.microsoft.com/office/powerpoint/2010/main" val="1866807646"/>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51338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Science/Research Self-Efficacy</a:t>
            </a:r>
            <a:r>
              <a:rPr lang="en-US" dirty="0">
                <a:solidFill>
                  <a:schemeClr val="tx1"/>
                </a:solidFill>
              </a:rPr>
              <a:t/>
            </a:r>
            <a:br>
              <a:rPr lang="en-US" dirty="0">
                <a:solidFill>
                  <a:schemeClr val="tx1"/>
                </a:solidFill>
              </a:rPr>
            </a:br>
            <a:r>
              <a:rPr lang="en-US" sz="2150" dirty="0">
                <a:solidFill>
                  <a:srgbClr val="E74C39"/>
                </a:solidFill>
                <a:latin typeface="Franklin Gothic Book"/>
              </a:rPr>
              <a:t>How confident are you that you can do the following?</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29</a:t>
            </a:fld>
            <a:endParaRPr lang="en-US" dirty="0">
              <a:solidFill>
                <a:srgbClr val="202945"/>
              </a:solidFill>
            </a:endParaRPr>
          </a:p>
        </p:txBody>
      </p:sp>
      <p:graphicFrame>
        <p:nvGraphicFramePr>
          <p:cNvPr id="6" name="Science"/>
          <p:cNvGraphicFramePr>
            <a:graphicFrameLocks noGrp="1" noChangeAspect="1"/>
          </p:cNvGraphicFramePr>
          <p:nvPr>
            <p:ph idx="1"/>
            <p:extLst>
              <p:ext uri="{D42A27DB-BD31-4B8C-83A1-F6EECF244321}">
                <p14:modId xmlns:p14="http://schemas.microsoft.com/office/powerpoint/2010/main" val="2049787546"/>
              </p:ext>
            </p:ext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a:spLocks noChangeArrowheads="1"/>
          </p:cNvSpPr>
          <p:nvPr/>
        </p:nvSpPr>
        <p:spPr bwMode="auto">
          <a:xfrm>
            <a:off x="3276600" y="5943600"/>
            <a:ext cx="37338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a:t>
            </a:r>
            <a:r>
              <a:rPr lang="en-US" sz="1200" b="1" dirty="0" smtClean="0">
                <a:solidFill>
                  <a:srgbClr val="202945"/>
                </a:solidFill>
                <a:latin typeface="+mn-lt"/>
              </a:rPr>
              <a:t>             Comparison </a:t>
            </a:r>
            <a:r>
              <a:rPr lang="en-US" sz="1200" b="1" dirty="0">
                <a:solidFill>
                  <a:srgbClr val="202945"/>
                </a:solidFill>
                <a:latin typeface="+mn-lt"/>
              </a:rPr>
              <a:t>Group</a:t>
            </a:r>
          </a:p>
          <a:p>
            <a:pPr>
              <a:defRPr/>
            </a:pPr>
            <a:r>
              <a:rPr lang="en-US" sz="1200" b="1" dirty="0">
                <a:solidFill>
                  <a:srgbClr val="202945"/>
                </a:solidFill>
                <a:latin typeface="+mn-lt"/>
              </a:rPr>
              <a:t>    </a:t>
            </a:r>
            <a:r>
              <a:rPr lang="en-US" sz="1200" dirty="0">
                <a:solidFill>
                  <a:srgbClr val="202945"/>
                </a:solidFill>
                <a:latin typeface="+mn-lt"/>
              </a:rPr>
              <a:t> </a:t>
            </a:r>
            <a:r>
              <a:rPr lang="en-US" sz="1200" dirty="0" smtClean="0">
                <a:solidFill>
                  <a:srgbClr val="202945"/>
                </a:solidFill>
                <a:latin typeface="+mn-lt"/>
              </a:rPr>
              <a:t>Absolutely</a:t>
            </a:r>
            <a:r>
              <a:rPr lang="en-US" sz="1200" dirty="0">
                <a:solidFill>
                  <a:srgbClr val="202945"/>
                </a:solidFill>
                <a:latin typeface="+mn-lt"/>
              </a:rPr>
              <a:t> </a:t>
            </a:r>
            <a:r>
              <a:rPr lang="en-US" sz="1200" dirty="0" smtClean="0">
                <a:solidFill>
                  <a:srgbClr val="202945"/>
                </a:solidFill>
                <a:latin typeface="+mn-lt"/>
              </a:rPr>
              <a:t>Confident             Absolutely</a:t>
            </a:r>
            <a:r>
              <a:rPr lang="en-US" sz="1200" dirty="0">
                <a:solidFill>
                  <a:srgbClr val="202945"/>
                </a:solidFill>
                <a:latin typeface="+mn-lt"/>
              </a:rPr>
              <a:t> </a:t>
            </a:r>
            <a:r>
              <a:rPr lang="en-US" sz="1200" dirty="0" smtClean="0">
                <a:solidFill>
                  <a:srgbClr val="202945"/>
                </a:solidFill>
                <a:latin typeface="+mn-lt"/>
              </a:rPr>
              <a:t>Confident</a:t>
            </a:r>
          </a:p>
          <a:p>
            <a:pPr>
              <a:defRPr/>
            </a:pPr>
            <a:r>
              <a:rPr lang="en-US" sz="1200" dirty="0" smtClean="0">
                <a:solidFill>
                  <a:srgbClr val="202945"/>
                </a:solidFill>
                <a:latin typeface="+mn-lt"/>
              </a:rPr>
              <a:t>     Very Confident                       Very Confident</a:t>
            </a:r>
            <a:endParaRPr lang="en-US" sz="1200" dirty="0">
              <a:solidFill>
                <a:srgbClr val="202945"/>
              </a:solidFill>
              <a:latin typeface="+mn-lt"/>
            </a:endParaRPr>
          </a:p>
        </p:txBody>
      </p:sp>
      <p:sp>
        <p:nvSpPr>
          <p:cNvPr id="8" name="Rectangle 7"/>
          <p:cNvSpPr/>
          <p:nvPr/>
        </p:nvSpPr>
        <p:spPr bwMode="auto">
          <a:xfrm>
            <a:off x="3429000" y="64008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9" name="Rectangle 8"/>
          <p:cNvSpPr/>
          <p:nvPr/>
        </p:nvSpPr>
        <p:spPr bwMode="auto">
          <a:xfrm>
            <a:off x="3429000" y="62484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Rectangle 9"/>
          <p:cNvSpPr/>
          <p:nvPr/>
        </p:nvSpPr>
        <p:spPr bwMode="auto">
          <a:xfrm>
            <a:off x="5181600" y="64008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1" name="Rectangle 10"/>
          <p:cNvSpPr/>
          <p:nvPr/>
        </p:nvSpPr>
        <p:spPr bwMode="auto">
          <a:xfrm>
            <a:off x="5181600" y="62484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2038285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5"/>
          <p:cNvSpPr>
            <a:spLocks noGrp="1" noChangeArrowheads="1"/>
          </p:cNvSpPr>
          <p:nvPr>
            <p:ph type="title"/>
          </p:nvPr>
        </p:nvSpPr>
        <p:spPr>
          <a:xfrm>
            <a:off x="3175" y="1"/>
            <a:ext cx="9140825" cy="609600"/>
          </a:xfrm>
        </p:spPr>
        <p:txBody>
          <a:bodyPr/>
          <a:lstStyle/>
          <a:p>
            <a:pPr eaLnBrk="1" hangingPunct="1">
              <a:defRPr/>
            </a:pPr>
            <a:r>
              <a:rPr lang="en-US" dirty="0">
                <a:solidFill>
                  <a:srgbClr val="202945"/>
                </a:solidFill>
                <a:latin typeface="Franklin Gothic Book" panose="020B0503020102020204" pitchFamily="34" charset="0"/>
              </a:rPr>
              <a:t>Table of Contents</a:t>
            </a:r>
          </a:p>
        </p:txBody>
      </p:sp>
      <p:sp>
        <p:nvSpPr>
          <p:cNvPr id="8" name="Content Placeholder 7"/>
          <p:cNvSpPr>
            <a:spLocks noGrp="1"/>
          </p:cNvSpPr>
          <p:nvPr>
            <p:ph idx="1"/>
          </p:nvPr>
        </p:nvSpPr>
        <p:spPr>
          <a:xfrm>
            <a:off x="1371600" y="685800"/>
            <a:ext cx="6858000" cy="6169025"/>
          </a:xfrm>
        </p:spPr>
        <p:txBody>
          <a:bodyPr numCol="2"/>
          <a:lstStyle/>
          <a:p>
            <a:pPr eaLnBrk="1" hangingPunct="1">
              <a:spcBef>
                <a:spcPts val="400"/>
              </a:spcBef>
              <a:buClr>
                <a:srgbClr val="7680AC"/>
              </a:buClr>
              <a:buNone/>
              <a:defRPr/>
            </a:pPr>
            <a:r>
              <a:rPr lang="en-US" sz="1600" u="sng" dirty="0">
                <a:solidFill>
                  <a:srgbClr val="202945"/>
                </a:solidFill>
                <a:latin typeface="Franklin Gothic Book"/>
              </a:rPr>
              <a:t>Demographics</a:t>
            </a:r>
          </a:p>
          <a:p>
            <a:pPr indent="-284163" eaLnBrk="1" hangingPunct="1">
              <a:spcBef>
                <a:spcPts val="400"/>
              </a:spcBef>
              <a:buClr>
                <a:srgbClr val="7680AC"/>
              </a:buClr>
              <a:buNone/>
              <a:defRPr/>
            </a:pPr>
            <a:r>
              <a:rPr lang="en-US" sz="1600" b="0" dirty="0">
                <a:solidFill>
                  <a:srgbClr val="E74C39"/>
                </a:solidFill>
                <a:latin typeface="Franklin Gothic Book"/>
              </a:rPr>
              <a:t> </a:t>
            </a:r>
            <a:r>
              <a:rPr lang="en-US" sz="1400" u="sng" dirty="0" smtClean="0">
                <a:solidFill>
                  <a:schemeClr val="bg2"/>
                </a:solidFill>
                <a:latin typeface="Franklin Gothic Book"/>
                <a:hlinkClick r:id="rId3" action="ppaction://hlinksldjump"/>
              </a:rPr>
              <a:t>Sex </a:t>
            </a:r>
            <a:endParaRPr lang="en-US" sz="1400" u="sng" dirty="0">
              <a:solidFill>
                <a:schemeClr val="bg2"/>
              </a:solidFill>
              <a:latin typeface="Franklin Gothic Book"/>
            </a:endParaRPr>
          </a:p>
          <a:p>
            <a:pPr indent="-225425" eaLnBrk="1" hangingPunct="1">
              <a:spcBef>
                <a:spcPts val="400"/>
              </a:spcBef>
              <a:buClr>
                <a:srgbClr val="7680AC"/>
              </a:buClr>
              <a:buNone/>
              <a:defRPr/>
            </a:pPr>
            <a:r>
              <a:rPr lang="en-US" sz="1400" u="sng" dirty="0" smtClean="0">
                <a:solidFill>
                  <a:schemeClr val="bg2"/>
                </a:solidFill>
                <a:latin typeface="Franklin Gothic Book"/>
                <a:hlinkClick r:id="rId4" action="ppaction://hlinksldjump"/>
              </a:rPr>
              <a:t>Race/Ethnicity</a:t>
            </a:r>
            <a:endParaRPr lang="en-US" sz="1400" u="sng" dirty="0">
              <a:solidFill>
                <a:schemeClr val="bg2"/>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5" action="ppaction://hlinksldjump"/>
              </a:rPr>
              <a:t>Distance from Home</a:t>
            </a:r>
            <a:endParaRPr lang="en-US" sz="1400" dirty="0" smtClean="0">
              <a:solidFill>
                <a:srgbClr val="E74C39"/>
              </a:solidFill>
              <a:latin typeface="Franklin Gothic Book"/>
            </a:endParaRPr>
          </a:p>
          <a:p>
            <a:pPr eaLnBrk="1" hangingPunct="1">
              <a:spcBef>
                <a:spcPts val="400"/>
              </a:spcBef>
              <a:buClr>
                <a:srgbClr val="7680AC"/>
              </a:buClr>
              <a:buNone/>
              <a:defRPr/>
            </a:pPr>
            <a:endParaRPr lang="en-US" sz="700" dirty="0">
              <a:solidFill>
                <a:schemeClr val="tx2">
                  <a:lumMod val="50000"/>
                </a:schemeClr>
              </a:solidFill>
              <a:latin typeface="Franklin Gothic Book"/>
            </a:endParaRPr>
          </a:p>
          <a:p>
            <a:pPr eaLnBrk="1" hangingPunct="1">
              <a:spcBef>
                <a:spcPts val="400"/>
              </a:spcBef>
              <a:buClr>
                <a:srgbClr val="7680AC"/>
              </a:buClr>
              <a:buNone/>
              <a:defRPr/>
            </a:pPr>
            <a:r>
              <a:rPr lang="en-US" sz="1600" u="sng" dirty="0">
                <a:solidFill>
                  <a:srgbClr val="202945"/>
                </a:solidFill>
                <a:latin typeface="Franklin Gothic Book"/>
                <a:hlinkClick r:id="rId6" action="ppaction://hlinksldjump"/>
              </a:rPr>
              <a:t>College Admissions Decisions</a:t>
            </a:r>
            <a:endParaRPr lang="en-US" sz="1600" u="sng" dirty="0">
              <a:solidFill>
                <a:srgbClr val="202945"/>
              </a:solidFill>
              <a:latin typeface="Franklin Gothic Book"/>
            </a:endParaRPr>
          </a:p>
          <a:p>
            <a:pPr eaLnBrk="1" hangingPunct="1">
              <a:spcBef>
                <a:spcPts val="400"/>
              </a:spcBef>
              <a:buClr>
                <a:srgbClr val="7680AC"/>
              </a:buClr>
              <a:buNone/>
              <a:defRPr/>
            </a:pPr>
            <a:r>
              <a:rPr lang="en-US" sz="1600" b="0" dirty="0">
                <a:solidFill>
                  <a:schemeClr val="tx2">
                    <a:lumMod val="50000"/>
                  </a:schemeClr>
                </a:solidFill>
                <a:latin typeface="Franklin Gothic Book"/>
              </a:rPr>
              <a:t>   </a:t>
            </a:r>
            <a:r>
              <a:rPr lang="en-US" sz="1400" dirty="0">
                <a:solidFill>
                  <a:srgbClr val="E74C39"/>
                </a:solidFill>
                <a:latin typeface="Franklin Gothic Book"/>
                <a:hlinkClick r:id="rId7" action="ppaction://hlinksldjump"/>
              </a:rPr>
              <a:t>College Applications</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8" action="ppaction://hlinksldjump"/>
              </a:rPr>
              <a:t>Accepted/Attending First Choice</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9" action="ppaction://hlinksldjump"/>
              </a:rPr>
              <a:t>Reasons for Attending College</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10" action="ppaction://hlinksldjump"/>
              </a:rPr>
              <a:t>Reasons for Attending </a:t>
            </a:r>
            <a:r>
              <a:rPr lang="en-US" sz="1400" i="1" u="sng" dirty="0">
                <a:solidFill>
                  <a:srgbClr val="E74C39"/>
                </a:solidFill>
                <a:latin typeface="Franklin Gothic Book"/>
                <a:hlinkClick r:id="rId10" action="ppaction://hlinksldjump"/>
              </a:rPr>
              <a:t>This</a:t>
            </a:r>
            <a:r>
              <a:rPr lang="en-US" sz="1400" dirty="0">
                <a:solidFill>
                  <a:srgbClr val="E74C39"/>
                </a:solidFill>
                <a:latin typeface="Franklin Gothic Book"/>
                <a:hlinkClick r:id="rId10" action="ppaction://hlinksldjump"/>
              </a:rPr>
              <a:t> College</a:t>
            </a:r>
            <a:endParaRPr lang="en-US" sz="1400" dirty="0">
              <a:solidFill>
                <a:srgbClr val="E74C39"/>
              </a:solidFill>
              <a:latin typeface="Franklin Gothic Book"/>
            </a:endParaRPr>
          </a:p>
          <a:p>
            <a:pPr lvl="1" eaLnBrk="1" hangingPunct="1">
              <a:spcBef>
                <a:spcPts val="400"/>
              </a:spcBef>
              <a:buClr>
                <a:srgbClr val="7680AC"/>
              </a:buClr>
              <a:buNone/>
              <a:defRPr/>
            </a:pPr>
            <a:endParaRPr lang="en-US" sz="1400" dirty="0">
              <a:solidFill>
                <a:schemeClr val="tx2">
                  <a:lumMod val="50000"/>
                </a:schemeClr>
              </a:solidFill>
              <a:latin typeface="Franklin Gothic Book"/>
            </a:endParaRPr>
          </a:p>
          <a:p>
            <a:pPr eaLnBrk="1" hangingPunct="1">
              <a:spcBef>
                <a:spcPts val="400"/>
              </a:spcBef>
              <a:buClr>
                <a:srgbClr val="7680AC"/>
              </a:buClr>
              <a:buNone/>
              <a:defRPr/>
            </a:pPr>
            <a:r>
              <a:rPr lang="en-US" sz="1400" u="sng" dirty="0">
                <a:solidFill>
                  <a:srgbClr val="202945"/>
                </a:solidFill>
                <a:latin typeface="Franklin Gothic Book"/>
                <a:hlinkClick r:id="rId11" action="ppaction://hlinksldjump"/>
              </a:rPr>
              <a:t>Financing College</a:t>
            </a:r>
            <a:endParaRPr lang="en-US" sz="1400" u="sng" dirty="0">
              <a:solidFill>
                <a:srgbClr val="202945"/>
              </a:solidFill>
              <a:latin typeface="Franklin Gothic Book"/>
            </a:endParaRP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b="0" dirty="0" smtClean="0">
                <a:solidFill>
                  <a:schemeClr val="tx2">
                    <a:lumMod val="50000"/>
                  </a:schemeClr>
                </a:solidFill>
                <a:latin typeface="Franklin Gothic Book"/>
              </a:rPr>
              <a:t> </a:t>
            </a:r>
            <a:r>
              <a:rPr lang="en-US" sz="1400" dirty="0" smtClean="0">
                <a:solidFill>
                  <a:srgbClr val="E74C39"/>
                </a:solidFill>
                <a:latin typeface="Franklin Gothic Book"/>
                <a:hlinkClick r:id="rId12" action="ppaction://hlinksldjump"/>
              </a:rPr>
              <a:t>Funding Sources</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13" action="ppaction://hlinksldjump"/>
              </a:rPr>
              <a:t>Financial Aid</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14" action="ppaction://hlinksldjump"/>
              </a:rPr>
              <a:t>Ability to Finance Education</a:t>
            </a:r>
            <a:r>
              <a:rPr lang="en-US" sz="1400" dirty="0">
                <a:solidFill>
                  <a:srgbClr val="E74C39"/>
                </a:solidFill>
                <a:latin typeface="Franklin Gothic Book"/>
              </a:rPr>
              <a:t> </a:t>
            </a:r>
            <a:endParaRPr lang="en-US" sz="1400" u="sng" dirty="0">
              <a:solidFill>
                <a:schemeClr val="tx2">
                  <a:lumMod val="50000"/>
                </a:schemeClr>
              </a:solidFill>
              <a:latin typeface="Franklin Gothic Book"/>
            </a:endParaRPr>
          </a:p>
          <a:p>
            <a:pPr eaLnBrk="1" hangingPunct="1">
              <a:spcBef>
                <a:spcPts val="400"/>
              </a:spcBef>
              <a:buClr>
                <a:srgbClr val="7680AC"/>
              </a:buClr>
              <a:buNone/>
              <a:defRPr/>
            </a:pPr>
            <a:endParaRPr lang="en-US" sz="1400" u="sng" dirty="0">
              <a:solidFill>
                <a:schemeClr val="tx2">
                  <a:lumMod val="50000"/>
                </a:schemeClr>
              </a:solidFill>
              <a:latin typeface="Franklin Gothic Book"/>
            </a:endParaRPr>
          </a:p>
          <a:p>
            <a:pPr eaLnBrk="1" hangingPunct="1">
              <a:spcBef>
                <a:spcPts val="400"/>
              </a:spcBef>
              <a:buClr>
                <a:srgbClr val="7680AC"/>
              </a:buClr>
              <a:buNone/>
              <a:defRPr/>
            </a:pPr>
            <a:r>
              <a:rPr lang="en-US" sz="1400" u="sng" dirty="0" smtClean="0">
                <a:solidFill>
                  <a:srgbClr val="202945"/>
                </a:solidFill>
                <a:latin typeface="Franklin Gothic Book"/>
                <a:hlinkClick r:id="rId15" action="ppaction://hlinksldjump"/>
              </a:rPr>
              <a:t>High School Experiences</a:t>
            </a:r>
            <a:endParaRPr lang="en-US" sz="1400" u="sng" dirty="0" smtClean="0">
              <a:solidFill>
                <a:srgbClr val="202945"/>
              </a:solidFill>
              <a:latin typeface="Franklin Gothic Book"/>
            </a:endParaRPr>
          </a:p>
          <a:p>
            <a:pPr eaLnBrk="1" hangingPunct="1">
              <a:spcBef>
                <a:spcPts val="400"/>
              </a:spcBef>
              <a:buClr>
                <a:srgbClr val="7680AC"/>
              </a:buClr>
              <a:buNone/>
              <a:defRPr/>
            </a:pPr>
            <a:r>
              <a:rPr lang="en-US" sz="1400" b="0" dirty="0" smtClean="0">
                <a:solidFill>
                  <a:schemeClr val="tx2">
                    <a:lumMod val="50000"/>
                  </a:schemeClr>
                </a:solidFill>
                <a:latin typeface="Franklin Gothic Book"/>
              </a:rPr>
              <a:t>  </a:t>
            </a:r>
            <a:r>
              <a:rPr lang="en-US" sz="1400" b="0" dirty="0" smtClean="0">
                <a:solidFill>
                  <a:srgbClr val="E74C39"/>
                </a:solidFill>
                <a:latin typeface="Franklin Gothic Book"/>
              </a:rPr>
              <a:t> </a:t>
            </a:r>
            <a:r>
              <a:rPr lang="en-US" sz="1400" dirty="0" smtClean="0">
                <a:solidFill>
                  <a:srgbClr val="E74C39"/>
                </a:solidFill>
                <a:latin typeface="Franklin Gothic Book"/>
                <a:hlinkClick r:id="rId16" action="ppaction://hlinksldjump"/>
              </a:rPr>
              <a:t>Academic Preparation</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17" action="ppaction://hlinksldjump"/>
              </a:rPr>
              <a:t>Habits of Mind </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18" action="ppaction://hlinksldjump"/>
              </a:rPr>
              <a:t>Pluralistic Orientation </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19" action="ppaction://hlinksldjump"/>
              </a:rPr>
              <a:t>Academic Self-Concept</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20" action="ppaction://hlinksldjump"/>
              </a:rPr>
              <a:t>Civic Engagement</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21" action="ppaction://hlinksldjump"/>
              </a:rPr>
              <a:t>Health and Wellness</a:t>
            </a:r>
            <a:endParaRPr lang="en-US" sz="1400" dirty="0" smtClean="0">
              <a:solidFill>
                <a:srgbClr val="767FAC"/>
              </a:solidFill>
              <a:latin typeface="Franklin Gothic Book"/>
            </a:endParaRPr>
          </a:p>
          <a:p>
            <a:pPr eaLnBrk="1" hangingPunct="1">
              <a:spcBef>
                <a:spcPct val="30000"/>
              </a:spcBef>
              <a:buClr>
                <a:srgbClr val="7680AC"/>
              </a:buClr>
              <a:buNone/>
              <a:defRPr/>
            </a:pPr>
            <a:r>
              <a:rPr lang="en-US" sz="1400" u="sng" dirty="0" smtClean="0">
                <a:solidFill>
                  <a:srgbClr val="202945"/>
                </a:solidFill>
                <a:latin typeface="Franklin Gothic Book"/>
                <a:hlinkClick r:id="rId22" action="ppaction://hlinksldjump"/>
              </a:rPr>
              <a:t>College Preparation</a:t>
            </a:r>
            <a:endParaRPr lang="en-US" sz="1400" u="sng" dirty="0" smtClean="0">
              <a:solidFill>
                <a:srgbClr val="202945"/>
              </a:solidFill>
              <a:latin typeface="Franklin Gothic Book"/>
            </a:endParaRPr>
          </a:p>
          <a:p>
            <a:pPr eaLnBrk="1" hangingPunct="1">
              <a:spcBef>
                <a:spcPct val="30000"/>
              </a:spcBef>
              <a:buClr>
                <a:srgbClr val="7680AC"/>
              </a:buClr>
              <a:buNone/>
              <a:defRPr/>
            </a:pPr>
            <a:r>
              <a:rPr lang="en-US" sz="1400" b="0" dirty="0">
                <a:solidFill>
                  <a:schemeClr val="tx2">
                    <a:lumMod val="50000"/>
                  </a:schemeClr>
                </a:solidFill>
                <a:latin typeface="Franklin Gothic Book"/>
              </a:rPr>
              <a:t>   </a:t>
            </a:r>
            <a:r>
              <a:rPr lang="en-US" sz="1400" dirty="0" smtClean="0">
                <a:solidFill>
                  <a:srgbClr val="E74C39"/>
                </a:solidFill>
                <a:latin typeface="Franklin Gothic Book"/>
                <a:hlinkClick r:id="rId23" action="ppaction://hlinksldjump"/>
              </a:rPr>
              <a:t>Summer Bridge Program</a:t>
            </a:r>
            <a:endParaRPr lang="en-US" sz="1400" dirty="0">
              <a:solidFill>
                <a:srgbClr val="E74C39"/>
              </a:solidFill>
              <a:latin typeface="Franklin Gothic Book"/>
            </a:endParaRPr>
          </a:p>
          <a:p>
            <a:pPr eaLnBrk="1" hangingPunct="1">
              <a:spcBef>
                <a:spcPct val="30000"/>
              </a:spcBef>
              <a:buClr>
                <a:srgbClr val="7680AC"/>
              </a:buClr>
              <a:buNone/>
              <a:defRPr/>
            </a:pPr>
            <a:r>
              <a:rPr lang="en-US" sz="1400" b="0" dirty="0">
                <a:solidFill>
                  <a:schemeClr val="tx2">
                    <a:lumMod val="50000"/>
                  </a:schemeClr>
                </a:solidFill>
                <a:latin typeface="Franklin Gothic Book"/>
              </a:rPr>
              <a:t>  </a:t>
            </a:r>
            <a:r>
              <a:rPr lang="en-US" sz="1400" b="0" dirty="0" smtClean="0">
                <a:solidFill>
                  <a:schemeClr val="tx2">
                    <a:lumMod val="50000"/>
                  </a:schemeClr>
                </a:solidFill>
                <a:latin typeface="Franklin Gothic Book"/>
              </a:rPr>
              <a:t> </a:t>
            </a:r>
            <a:r>
              <a:rPr lang="en-US" sz="1400" dirty="0" smtClean="0">
                <a:solidFill>
                  <a:srgbClr val="E74C39"/>
                </a:solidFill>
                <a:latin typeface="Franklin Gothic Book"/>
                <a:hlinkClick r:id="rId24" action="ppaction://hlinksldjump"/>
              </a:rPr>
              <a:t>Science/Research Self-Efficacy</a:t>
            </a:r>
            <a:endParaRPr lang="en-US" sz="1400" dirty="0">
              <a:solidFill>
                <a:srgbClr val="E74C39"/>
              </a:solidFill>
              <a:latin typeface="Franklin Gothic Book"/>
            </a:endParaRPr>
          </a:p>
          <a:p>
            <a:pPr indent="-223838" eaLnBrk="1" hangingPunct="1">
              <a:spcBef>
                <a:spcPct val="30000"/>
              </a:spcBef>
              <a:buClr>
                <a:srgbClr val="7680AC"/>
              </a:buClr>
              <a:buNone/>
              <a:defRPr/>
            </a:pPr>
            <a:r>
              <a:rPr lang="en-US" sz="1400" u="sng" dirty="0" smtClean="0">
                <a:solidFill>
                  <a:schemeClr val="bg1"/>
                </a:solidFill>
                <a:latin typeface="Franklin Gothic Book"/>
                <a:hlinkClick r:id="rId25" action="ppaction://hlinksldjump"/>
              </a:rPr>
              <a:t>Remedial Class</a:t>
            </a:r>
            <a:r>
              <a:rPr lang="en-US" sz="1400" u="sng" dirty="0" smtClean="0">
                <a:solidFill>
                  <a:schemeClr val="bg1"/>
                </a:solidFill>
                <a:latin typeface="Franklin Gothic Book"/>
              </a:rPr>
              <a:t>es</a:t>
            </a:r>
            <a:endParaRPr lang="en-US" sz="1400" u="sng" dirty="0">
              <a:solidFill>
                <a:schemeClr val="bg1"/>
              </a:solidFill>
              <a:latin typeface="Franklin Gothic Book"/>
            </a:endParaRPr>
          </a:p>
          <a:p>
            <a:pPr eaLnBrk="1" hangingPunct="1">
              <a:spcBef>
                <a:spcPct val="30000"/>
              </a:spcBef>
              <a:buClr>
                <a:srgbClr val="7680AC"/>
              </a:buClr>
              <a:buNone/>
              <a:defRPr/>
            </a:pPr>
            <a:endParaRPr lang="en-US" sz="1400" u="sng" dirty="0">
              <a:solidFill>
                <a:schemeClr val="bg1"/>
              </a:solidFill>
            </a:endParaRPr>
          </a:p>
          <a:p>
            <a:pPr eaLnBrk="1" hangingPunct="1">
              <a:spcBef>
                <a:spcPct val="30000"/>
              </a:spcBef>
              <a:buClr>
                <a:srgbClr val="7680AC"/>
              </a:buClr>
              <a:buNone/>
              <a:defRPr/>
            </a:pPr>
            <a:r>
              <a:rPr lang="en-US" sz="1400" u="sng" dirty="0">
                <a:solidFill>
                  <a:srgbClr val="202945"/>
                </a:solidFill>
                <a:latin typeface="Franklin Gothic Book"/>
                <a:hlinkClick r:id="rId26" action="ppaction://hlinksldjump"/>
              </a:rPr>
              <a:t>Expectations for </a:t>
            </a:r>
            <a:r>
              <a:rPr lang="en-US" sz="1400" u="sng" dirty="0" smtClean="0">
                <a:solidFill>
                  <a:srgbClr val="202945"/>
                </a:solidFill>
                <a:latin typeface="Franklin Gothic Book"/>
                <a:hlinkClick r:id="rId26" action="ppaction://hlinksldjump"/>
              </a:rPr>
              <a:t>College: Major and Career</a:t>
            </a:r>
            <a:endParaRPr lang="en-US" sz="1400" u="sng" dirty="0">
              <a:solidFill>
                <a:srgbClr val="202945"/>
              </a:solidFill>
              <a:latin typeface="Franklin Gothic Book"/>
            </a:endParaRP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dirty="0" smtClean="0">
                <a:solidFill>
                  <a:srgbClr val="E74C39"/>
                </a:solidFill>
                <a:latin typeface="Franklin Gothic Book"/>
                <a:hlinkClick r:id="rId27" action="ppaction://hlinksldjump"/>
              </a:rPr>
              <a:t>Intended Major</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28" action="ppaction://hlinksldjump"/>
              </a:rPr>
              <a:t>Pre-Med or Pre-Law</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29" action="ppaction://hlinksldjump"/>
              </a:rPr>
              <a:t>Intended Career</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30" action="ppaction://hlinksldjump"/>
              </a:rPr>
              <a:t>Time-to-Degree</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31" action="ppaction://hlinksldjump"/>
              </a:rPr>
              <a:t>Degree Aspirations</a:t>
            </a:r>
            <a:endParaRPr lang="en-US" sz="1400" dirty="0" smtClean="0">
              <a:solidFill>
                <a:srgbClr val="E74C39"/>
              </a:solidFill>
              <a:latin typeface="Franklin Gothic Book"/>
            </a:endParaRPr>
          </a:p>
          <a:p>
            <a:pPr eaLnBrk="1" hangingPunct="1">
              <a:spcBef>
                <a:spcPct val="30000"/>
              </a:spcBef>
              <a:buClr>
                <a:srgbClr val="7680AC"/>
              </a:buClr>
              <a:buNone/>
              <a:defRPr/>
            </a:pPr>
            <a:endParaRPr lang="en-US" sz="1800" u="sng" dirty="0" smtClean="0">
              <a:solidFill>
                <a:schemeClr val="tx2">
                  <a:lumMod val="50000"/>
                </a:schemeClr>
              </a:solidFill>
            </a:endParaRPr>
          </a:p>
          <a:p>
            <a:pPr eaLnBrk="1" hangingPunct="1">
              <a:spcBef>
                <a:spcPct val="30000"/>
              </a:spcBef>
              <a:buClr>
                <a:srgbClr val="7680AC"/>
              </a:buClr>
              <a:buNone/>
              <a:defRPr/>
            </a:pPr>
            <a:r>
              <a:rPr lang="en-US" sz="1400" u="sng" dirty="0" smtClean="0">
                <a:solidFill>
                  <a:srgbClr val="202945"/>
                </a:solidFill>
                <a:latin typeface="Franklin Gothic Book"/>
                <a:hlinkClick r:id="rId32" action="ppaction://hlinksldjump"/>
              </a:rPr>
              <a:t>Expectations </a:t>
            </a:r>
            <a:r>
              <a:rPr lang="en-US" sz="1400" u="sng" dirty="0">
                <a:solidFill>
                  <a:srgbClr val="202945"/>
                </a:solidFill>
                <a:latin typeface="Franklin Gothic Book"/>
                <a:hlinkClick r:id="rId32" action="ppaction://hlinksldjump"/>
              </a:rPr>
              <a:t>for College </a:t>
            </a:r>
            <a:r>
              <a:rPr lang="en-US" sz="1400" u="sng" dirty="0" smtClean="0">
                <a:solidFill>
                  <a:srgbClr val="202945"/>
                </a:solidFill>
                <a:latin typeface="Franklin Gothic Book"/>
                <a:hlinkClick r:id="rId32" action="ppaction://hlinksldjump"/>
              </a:rPr>
              <a:t>Life</a:t>
            </a:r>
            <a:endParaRPr lang="en-US" sz="1400" dirty="0">
              <a:solidFill>
                <a:srgbClr val="E74C39"/>
              </a:solidFill>
              <a:latin typeface="Franklin Gothic Book"/>
            </a:endParaRP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dirty="0" smtClean="0">
                <a:solidFill>
                  <a:srgbClr val="E74C39"/>
                </a:solidFill>
                <a:latin typeface="Franklin Gothic Book"/>
                <a:hlinkClick r:id="rId33" action="ppaction://hlinksldjump"/>
              </a:rPr>
              <a:t>Engagement</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34" action="ppaction://hlinksldjump"/>
              </a:rPr>
              <a:t>Academic Behaviors</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35" action="ppaction://hlinksldjump"/>
              </a:rPr>
              <a:t>Student Mobility</a:t>
            </a:r>
            <a:endParaRPr lang="en-US" sz="1400" dirty="0">
              <a:solidFill>
                <a:srgbClr val="E74C39"/>
              </a:solidFill>
              <a:latin typeface="Franklin Gothic Book"/>
            </a:endParaRPr>
          </a:p>
        </p:txBody>
      </p:sp>
      <p:sp>
        <p:nvSpPr>
          <p:cNvPr id="30722" name="Slide Number Placeholder 5"/>
          <p:cNvSpPr>
            <a:spLocks noGrp="1"/>
          </p:cNvSpPr>
          <p:nvPr>
            <p:ph type="sldNum" sz="quarter" idx="10"/>
          </p:nvPr>
        </p:nvSpPr>
        <p:spPr>
          <a:noFill/>
        </p:spPr>
        <p:txBody>
          <a:bodyPr/>
          <a:lstStyle/>
          <a:p>
            <a:fld id="{8CB3E2E7-B9AF-4679-973C-2443AC803ABB}"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smtClean="0">
                <a:solidFill>
                  <a:schemeClr val="tx1"/>
                </a:solidFill>
              </a:rPr>
              <a:t/>
            </a:r>
            <a:br>
              <a:rPr lang="en-US" dirty="0" smtClean="0">
                <a:solidFill>
                  <a:schemeClr val="tx1"/>
                </a:solidFill>
              </a:rPr>
            </a:br>
            <a:r>
              <a:rPr lang="en-US" dirty="0" smtClean="0">
                <a:solidFill>
                  <a:srgbClr val="202945"/>
                </a:solidFill>
                <a:latin typeface="Franklin Gothic Book"/>
              </a:rPr>
              <a:t>Remedial Work</a:t>
            </a:r>
            <a:r>
              <a:rPr lang="en-US" dirty="0" smtClean="0">
                <a:solidFill>
                  <a:schemeClr val="tx1"/>
                </a:solidFill>
              </a:rPr>
              <a:t/>
            </a:r>
            <a:br>
              <a:rPr lang="en-US" dirty="0" smtClean="0">
                <a:solidFill>
                  <a:schemeClr val="tx1"/>
                </a:solidFill>
              </a:rPr>
            </a:br>
            <a:r>
              <a:rPr lang="en-US" sz="2150" dirty="0" smtClean="0">
                <a:solidFill>
                  <a:srgbClr val="E74C39"/>
                </a:solidFill>
                <a:latin typeface="Franklin Gothic Book"/>
              </a:rPr>
              <a:t>Do you feel you will need remedial work in any of the following subjects?</a:t>
            </a:r>
            <a:endParaRPr lang="en-US" sz="2150" dirty="0">
              <a:solidFill>
                <a:srgbClr val="E74C39"/>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30</a:t>
            </a:fld>
            <a:endParaRPr lang="en-US" dirty="0">
              <a:solidFill>
                <a:srgbClr val="202945"/>
              </a:solidFill>
            </a:endParaRPr>
          </a:p>
        </p:txBody>
      </p:sp>
      <p:graphicFrame>
        <p:nvGraphicFramePr>
          <p:cNvPr id="5" name="Remedial"/>
          <p:cNvGraphicFramePr>
            <a:graphicFrameLocks noGrp="1"/>
          </p:cNvGraphicFramePr>
          <p:nvPr>
            <p:ph idx="1"/>
            <p:extLst>
              <p:ext uri="{D42A27DB-BD31-4B8C-83A1-F6EECF244321}">
                <p14:modId xmlns:p14="http://schemas.microsoft.com/office/powerpoint/2010/main" val="866430046"/>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47497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495800"/>
            <a:ext cx="6400800" cy="1752600"/>
          </a:xfrm>
        </p:spPr>
        <p:txBody>
          <a:bodyPr/>
          <a:lstStyle/>
          <a:p>
            <a:pPr>
              <a:spcBef>
                <a:spcPct val="0"/>
              </a:spcBef>
            </a:pPr>
            <a:r>
              <a:rPr lang="en-US" dirty="0">
                <a:solidFill>
                  <a:srgbClr val="E74C39"/>
                </a:solidFill>
                <a:latin typeface="Franklin Gothic Book"/>
              </a:rPr>
              <a:t>Understanding students’ intended majors and career aspirations helps them plot an intentional and meaningful course of study.</a:t>
            </a:r>
            <a:endParaRPr lang="en-US" dirty="0">
              <a:solidFill>
                <a:schemeClr val="tx1"/>
              </a:solidFill>
              <a:latin typeface="Franklin Gothic Book"/>
            </a:endParaRPr>
          </a:p>
        </p:txBody>
      </p:sp>
      <p:sp>
        <p:nvSpPr>
          <p:cNvPr id="5" name="Rectangle 2"/>
          <p:cNvSpPr txBox="1">
            <a:spLocks noChangeArrowheads="1"/>
          </p:cNvSpPr>
          <p:nvPr/>
        </p:nvSpPr>
        <p:spPr bwMode="auto">
          <a:xfrm>
            <a:off x="0" y="2438400"/>
            <a:ext cx="9144000" cy="1752600"/>
          </a:xfrm>
          <a:prstGeom prst="rect">
            <a:avLst/>
          </a:prstGeom>
          <a:solidFill>
            <a:srgbClr val="E74C39"/>
          </a:solidFill>
          <a:ln w="9525">
            <a:solidFill>
              <a:schemeClr val="tx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Book"/>
              </a:rPr>
              <a:t>Expectations for College:</a:t>
            </a:r>
            <a:r>
              <a:rPr lang="en-US" dirty="0">
                <a:solidFill>
                  <a:schemeClr val="tx1"/>
                </a:solidFill>
              </a:rPr>
              <a:t/>
            </a:r>
            <a:br>
              <a:rPr lang="en-US" dirty="0">
                <a:solidFill>
                  <a:schemeClr val="tx1"/>
                </a:solidFill>
              </a:rPr>
            </a:br>
            <a:r>
              <a:rPr lang="en-US" dirty="0">
                <a:solidFill>
                  <a:srgbClr val="202945"/>
                </a:solidFill>
                <a:latin typeface="Franklin Gothic Book"/>
              </a:rPr>
              <a:t>Major and Career</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solidFill>
                  <a:srgbClr val="202945"/>
                </a:solidFill>
              </a:rPr>
              <a:pPr algn="r" eaLnBrk="1" hangingPunct="1"/>
              <a:t>32</a:t>
            </a:fld>
            <a:endParaRPr lang="en-US" sz="1200" u="none" dirty="0">
              <a:solidFill>
                <a:srgbClr val="202945"/>
              </a:solidFill>
            </a:endParaRPr>
          </a:p>
        </p:txBody>
      </p:sp>
      <p:sp>
        <p:nvSpPr>
          <p:cNvPr id="50182"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major.</a:t>
            </a:r>
          </a:p>
        </p:txBody>
      </p:sp>
      <p:graphicFrame>
        <p:nvGraphicFramePr>
          <p:cNvPr id="409674" name="Intended major"/>
          <p:cNvGraphicFramePr>
            <a:graphicFrameLocks noGrp="1"/>
          </p:cNvGraphicFramePr>
          <p:nvPr>
            <p:custDataLst>
              <p:tags r:id="rId1"/>
            </p:custDataLst>
            <p:extLst>
              <p:ext uri="{D42A27DB-BD31-4B8C-83A1-F6EECF244321}">
                <p14:modId xmlns:p14="http://schemas.microsoft.com/office/powerpoint/2010/main" val="1111727831"/>
              </p:ext>
            </p:extLst>
          </p:nvPr>
        </p:nvGraphicFramePr>
        <p:xfrm>
          <a:off x="228597" y="1676400"/>
          <a:ext cx="8686802" cy="4105838"/>
        </p:xfrm>
        <a:graphic>
          <a:graphicData uri="http://schemas.openxmlformats.org/drawingml/2006/table">
            <a:tbl>
              <a:tblPr/>
              <a:tblGrid>
                <a:gridCol w="2080255">
                  <a:extLst>
                    <a:ext uri="{9D8B030D-6E8A-4147-A177-3AD203B41FA5}">
                      <a16:colId xmlns:a16="http://schemas.microsoft.com/office/drawing/2014/main" xmlns="" val="20000"/>
                    </a:ext>
                  </a:extLst>
                </a:gridCol>
                <a:gridCol w="831986">
                  <a:extLst>
                    <a:ext uri="{9D8B030D-6E8A-4147-A177-3AD203B41FA5}">
                      <a16:colId xmlns:a16="http://schemas.microsoft.com/office/drawing/2014/main" xmlns="" val="20001"/>
                    </a:ext>
                  </a:extLst>
                </a:gridCol>
                <a:gridCol w="748863">
                  <a:extLst>
                    <a:ext uri="{9D8B030D-6E8A-4147-A177-3AD203B41FA5}">
                      <a16:colId xmlns:a16="http://schemas.microsoft.com/office/drawing/2014/main" xmlns="" val="20002"/>
                    </a:ext>
                  </a:extLst>
                </a:gridCol>
                <a:gridCol w="582448">
                  <a:extLst>
                    <a:ext uri="{9D8B030D-6E8A-4147-A177-3AD203B41FA5}">
                      <a16:colId xmlns:a16="http://schemas.microsoft.com/office/drawing/2014/main" xmlns="" val="20003"/>
                    </a:ext>
                  </a:extLst>
                </a:gridCol>
                <a:gridCol w="2912241">
                  <a:extLst>
                    <a:ext uri="{9D8B030D-6E8A-4147-A177-3AD203B41FA5}">
                      <a16:colId xmlns:a16="http://schemas.microsoft.com/office/drawing/2014/main" xmlns="" val="20004"/>
                    </a:ext>
                  </a:extLst>
                </a:gridCol>
                <a:gridCol w="748863">
                  <a:extLst>
                    <a:ext uri="{9D8B030D-6E8A-4147-A177-3AD203B41FA5}">
                      <a16:colId xmlns:a16="http://schemas.microsoft.com/office/drawing/2014/main" xmlns="" val="20005"/>
                    </a:ext>
                  </a:extLst>
                </a:gridCol>
                <a:gridCol w="782146">
                  <a:extLst>
                    <a:ext uri="{9D8B030D-6E8A-4147-A177-3AD203B41FA5}">
                      <a16:colId xmlns:a16="http://schemas.microsoft.com/office/drawing/2014/main" xmlns="" val="20006"/>
                    </a:ext>
                  </a:extLst>
                </a:gridCol>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 </a:t>
                      </a: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0"/>
                  </a:ext>
                </a:extLst>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Fine Arts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3.7%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5.0%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1"/>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Biological &amp; Life Sciences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10.1%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17.7%</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Mathematics or Computer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5.9%</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4.6%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2"/>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13.0%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13.4%</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Physical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1.7%</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3"/>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5.2%</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4.4%</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8.2%</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4"/>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Engineering</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16.1%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12.9%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Justice and Security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2.1%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5"/>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English </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1.2%</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Library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6"/>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23.2%</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13.7%</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 Non-technical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7"/>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History or Political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1.5%</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Undecided</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8.3%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6.2%</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8"/>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Arts &amp; Humanities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3.4%</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Do you consider yourself Pre-Med or Pre-Law?</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33</a:t>
            </a:fld>
            <a:endParaRPr lang="en-US" dirty="0">
              <a:solidFill>
                <a:srgbClr val="202945"/>
              </a:solidFill>
            </a:endParaRPr>
          </a:p>
        </p:txBody>
      </p:sp>
      <p:graphicFrame>
        <p:nvGraphicFramePr>
          <p:cNvPr id="7" name="Pre med Pre law"/>
          <p:cNvGraphicFramePr>
            <a:graphicFrameLocks noGrp="1"/>
          </p:cNvGraphicFramePr>
          <p:nvPr>
            <p:ph idx="1"/>
            <p:extLst>
              <p:ext uri="{D42A27DB-BD31-4B8C-83A1-F6EECF244321}">
                <p14:modId xmlns:p14="http://schemas.microsoft.com/office/powerpoint/2010/main" val="1840568127"/>
              </p:ext>
            </p:extLst>
          </p:nvPr>
        </p:nvGraphicFramePr>
        <p:xfrm>
          <a:off x="457200" y="1370013"/>
          <a:ext cx="8229600" cy="5029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solidFill>
                  <a:srgbClr val="202945"/>
                </a:solidFill>
              </a:rPr>
              <a:pPr algn="r" eaLnBrk="1" hangingPunct="1"/>
              <a:t>34</a:t>
            </a:fld>
            <a:endParaRPr lang="en-US" sz="1200" u="none" dirty="0">
              <a:solidFill>
                <a:srgbClr val="202945"/>
              </a:solidFill>
            </a:endParaRPr>
          </a:p>
        </p:txBody>
      </p:sp>
      <p:sp>
        <p:nvSpPr>
          <p:cNvPr id="50182"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Career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career.</a:t>
            </a:r>
          </a:p>
        </p:txBody>
      </p:sp>
      <p:graphicFrame>
        <p:nvGraphicFramePr>
          <p:cNvPr id="409674" name="Intended career"/>
          <p:cNvGraphicFramePr>
            <a:graphicFrameLocks noGrp="1"/>
          </p:cNvGraphicFramePr>
          <p:nvPr>
            <p:custDataLst>
              <p:tags r:id="rId1"/>
            </p:custDataLst>
            <p:extLst>
              <p:ext uri="{D42A27DB-BD31-4B8C-83A1-F6EECF244321}">
                <p14:modId xmlns:p14="http://schemas.microsoft.com/office/powerpoint/2010/main" val="754024746"/>
              </p:ext>
            </p:extLst>
          </p:nvPr>
        </p:nvGraphicFramePr>
        <p:xfrm>
          <a:off x="152400" y="1371600"/>
          <a:ext cx="8915399" cy="5050708"/>
        </p:xfrm>
        <a:graphic>
          <a:graphicData uri="http://schemas.openxmlformats.org/drawingml/2006/table">
            <a:tbl>
              <a:tblPr/>
              <a:tblGrid>
                <a:gridCol w="2292531">
                  <a:extLst>
                    <a:ext uri="{9D8B030D-6E8A-4147-A177-3AD203B41FA5}">
                      <a16:colId xmlns:a16="http://schemas.microsoft.com/office/drawing/2014/main" xmlns="" val="20000"/>
                    </a:ext>
                  </a:extLst>
                </a:gridCol>
                <a:gridCol w="696348">
                  <a:extLst>
                    <a:ext uri="{9D8B030D-6E8A-4147-A177-3AD203B41FA5}">
                      <a16:colId xmlns:a16="http://schemas.microsoft.com/office/drawing/2014/main" xmlns="" val="20001"/>
                    </a:ext>
                  </a:extLst>
                </a:gridCol>
                <a:gridCol w="768569">
                  <a:extLst>
                    <a:ext uri="{9D8B030D-6E8A-4147-A177-3AD203B41FA5}">
                      <a16:colId xmlns:a16="http://schemas.microsoft.com/office/drawing/2014/main" xmlns="" val="20002"/>
                    </a:ext>
                  </a:extLst>
                </a:gridCol>
                <a:gridCol w="597776">
                  <a:extLst>
                    <a:ext uri="{9D8B030D-6E8A-4147-A177-3AD203B41FA5}">
                      <a16:colId xmlns:a16="http://schemas.microsoft.com/office/drawing/2014/main" xmlns="" val="20003"/>
                    </a:ext>
                  </a:extLst>
                </a:gridCol>
                <a:gridCol w="2988878">
                  <a:extLst>
                    <a:ext uri="{9D8B030D-6E8A-4147-A177-3AD203B41FA5}">
                      <a16:colId xmlns:a16="http://schemas.microsoft.com/office/drawing/2014/main" xmlns="" val="20004"/>
                    </a:ext>
                  </a:extLst>
                </a:gridCol>
                <a:gridCol w="768569">
                  <a:extLst>
                    <a:ext uri="{9D8B030D-6E8A-4147-A177-3AD203B41FA5}">
                      <a16:colId xmlns:a16="http://schemas.microsoft.com/office/drawing/2014/main" xmlns="" val="20005"/>
                    </a:ext>
                  </a:extLst>
                </a:gridCol>
                <a:gridCol w="802728">
                  <a:extLst>
                    <a:ext uri="{9D8B030D-6E8A-4147-A177-3AD203B41FA5}">
                      <a16:colId xmlns:a16="http://schemas.microsoft.com/office/drawing/2014/main" xmlns="" val="20006"/>
                    </a:ext>
                  </a:extLst>
                </a:gridCol>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 </a:t>
                      </a: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0"/>
                  </a:ext>
                </a:extLst>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Agriculture/Natural Resources</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0.2%</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1.7%</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9.6%</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1"/>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6.0%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6.3%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Homemaker/Stay-at-Home Parent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2"/>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11.3%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11.8%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Information Technology 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4.6%</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3"/>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 (Admin Assistant)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0.4%</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Lawyer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4"/>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Clergy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Military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5"/>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College Faculty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0.2%</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Nurse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6.9%</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4.4%</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6"/>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Communications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Research Scientist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4.1%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7"/>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Doctor (MD or DDS)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12.6%</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15.6%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Service Industry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0.4%</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8"/>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 (elementary/secondary)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5.6%</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5.3%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Skilled worker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5.1%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2.3%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9"/>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8.0%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Social/Non-Profit Services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10"/>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Government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2.2%</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2.5%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7.1%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8.2%</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11"/>
                  </a:ext>
                </a:extLst>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 y="304800"/>
            <a:ext cx="9140825" cy="1143000"/>
          </a:xfrm>
        </p:spPr>
        <p:txBody>
          <a:bodyPr/>
          <a:lstStyle/>
          <a:p>
            <a:r>
              <a:rPr lang="en-US" dirty="0">
                <a:solidFill>
                  <a:srgbClr val="202945"/>
                </a:solidFill>
                <a:latin typeface="Franklin Gothic Book"/>
              </a:rPr>
              <a:t>Expectations: </a:t>
            </a:r>
            <a:r>
              <a:rPr lang="en-US" dirty="0" smtClean="0">
                <a:solidFill>
                  <a:srgbClr val="202945"/>
                </a:solidFill>
                <a:latin typeface="Franklin Gothic Book"/>
              </a:rPr>
              <a:t>Time-to-Degree</a:t>
            </a:r>
            <a:r>
              <a:rPr lang="en-US" dirty="0">
                <a:solidFill>
                  <a:schemeClr val="tx1"/>
                </a:solidFill>
              </a:rPr>
              <a:t/>
            </a:r>
            <a:br>
              <a:rPr lang="en-US" dirty="0">
                <a:solidFill>
                  <a:schemeClr val="tx1"/>
                </a:solidFill>
              </a:rPr>
            </a:br>
            <a:r>
              <a:rPr lang="en-US" sz="2150" dirty="0">
                <a:solidFill>
                  <a:srgbClr val="E74C39"/>
                </a:solidFill>
                <a:latin typeface="Franklin Gothic Book"/>
              </a:rPr>
              <a:t>How many years do you expect it will take you to graduate from this college?</a:t>
            </a:r>
          </a:p>
        </p:txBody>
      </p:sp>
      <p:graphicFrame>
        <p:nvGraphicFramePr>
          <p:cNvPr id="5" name="Time to degree"/>
          <p:cNvGraphicFramePr>
            <a:graphicFrameLocks noGrp="1"/>
          </p:cNvGraphicFramePr>
          <p:nvPr>
            <p:ph idx="1"/>
            <p:extLst>
              <p:ext uri="{D42A27DB-BD31-4B8C-83A1-F6EECF244321}">
                <p14:modId xmlns:p14="http://schemas.microsoft.com/office/powerpoint/2010/main" val="1474347459"/>
              </p:ext>
            </p:extLst>
          </p:nvPr>
        </p:nvGraphicFramePr>
        <p:xfrm>
          <a:off x="152400" y="1295400"/>
          <a:ext cx="87630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35</a:t>
            </a:fld>
            <a:endParaRPr lang="en-US" dirty="0">
              <a:solidFill>
                <a:srgbClr val="202945"/>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Degree Aspirations</a:t>
            </a:r>
            <a:r>
              <a:rPr lang="en-US" dirty="0">
                <a:solidFill>
                  <a:schemeClr val="tx1"/>
                </a:solidFill>
              </a:rPr>
              <a:t/>
            </a:r>
            <a:br>
              <a:rPr lang="en-US" dirty="0">
                <a:solidFill>
                  <a:schemeClr val="tx1"/>
                </a:solidFill>
              </a:rPr>
            </a:br>
            <a:r>
              <a:rPr lang="en-US" sz="2150" dirty="0">
                <a:solidFill>
                  <a:srgbClr val="E74C39"/>
                </a:solidFill>
                <a:latin typeface="Franklin Gothic Book"/>
              </a:rPr>
              <a:t>What is the highest academic degree that you intend to attain?</a:t>
            </a:r>
          </a:p>
        </p:txBody>
      </p:sp>
      <p:graphicFrame>
        <p:nvGraphicFramePr>
          <p:cNvPr id="5" name="Degree aspirations"/>
          <p:cNvGraphicFramePr>
            <a:graphicFrameLocks noGrp="1"/>
          </p:cNvGraphicFramePr>
          <p:nvPr>
            <p:ph sz="half" idx="1"/>
            <p:extLst>
              <p:ext uri="{D42A27DB-BD31-4B8C-83A1-F6EECF244321}">
                <p14:modId xmlns:p14="http://schemas.microsoft.com/office/powerpoint/2010/main" val="3710073585"/>
              </p:ext>
            </p:extLst>
          </p:nvPr>
        </p:nvGraphicFramePr>
        <p:xfrm>
          <a:off x="0" y="1219200"/>
          <a:ext cx="91440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36</a:t>
            </a:fld>
            <a:endParaRPr lang="en-US" dirty="0">
              <a:solidFill>
                <a:srgbClr val="202945"/>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419600"/>
            <a:ext cx="6400800" cy="1752600"/>
          </a:xfrm>
        </p:spPr>
        <p:txBody>
          <a:bodyPr/>
          <a:lstStyle/>
          <a:p>
            <a:pPr>
              <a:spcBef>
                <a:spcPct val="0"/>
              </a:spcBef>
            </a:pPr>
            <a:r>
              <a:rPr lang="en-US" dirty="0">
                <a:solidFill>
                  <a:srgbClr val="E74C39"/>
                </a:solidFill>
                <a:latin typeface="Franklin Gothic Book"/>
              </a:rPr>
              <a:t>Understanding students’ expectations helps provide opportunities for students to grow intellectually, </a:t>
            </a:r>
            <a:r>
              <a:rPr lang="en-US" dirty="0" smtClean="0">
                <a:solidFill>
                  <a:srgbClr val="E74C39"/>
                </a:solidFill>
                <a:latin typeface="Franklin Gothic Book"/>
              </a:rPr>
              <a:t>interpersonally, </a:t>
            </a:r>
            <a:r>
              <a:rPr lang="en-US" dirty="0">
                <a:solidFill>
                  <a:srgbClr val="E74C39"/>
                </a:solidFill>
                <a:latin typeface="Franklin Gothic Book"/>
              </a:rPr>
              <a:t>and affectively. </a:t>
            </a:r>
            <a:endParaRPr lang="en-US" dirty="0">
              <a:solidFill>
                <a:srgbClr val="E74C39"/>
              </a:solidFill>
            </a:endParaRPr>
          </a:p>
        </p:txBody>
      </p:sp>
      <p:sp>
        <p:nvSpPr>
          <p:cNvPr id="5" name="Rectangle 2"/>
          <p:cNvSpPr txBox="1">
            <a:spLocks noChangeArrowheads="1"/>
          </p:cNvSpPr>
          <p:nvPr/>
        </p:nvSpPr>
        <p:spPr bwMode="auto">
          <a:xfrm>
            <a:off x="0" y="2438400"/>
            <a:ext cx="9144000" cy="1752600"/>
          </a:xfrm>
          <a:prstGeom prst="rect">
            <a:avLst/>
          </a:prstGeom>
          <a:solidFill>
            <a:srgbClr val="E74C39"/>
          </a:solidFill>
          <a:ln w="9525">
            <a:solidFill>
              <a:schemeClr val="tx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Book"/>
              </a:rPr>
              <a:t>Expectations for College Life</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798596054"/>
              </p:ext>
            </p:extLst>
          </p:nvPr>
        </p:nvGraphicFramePr>
        <p:xfrm>
          <a:off x="152400" y="13716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38</a:t>
            </a:fld>
            <a:endParaRPr lang="en-US" dirty="0">
              <a:solidFill>
                <a:srgbClr val="202945"/>
              </a:solidFill>
            </a:endParaRP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chemeClr val="tx1">
                    <a:lumMod val="75000"/>
                  </a:schemeClr>
                </a:solidFill>
              </a:rPr>
              <a:t> </a:t>
            </a: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76600" y="64008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6482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648200" y="64008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1714602585"/>
              </p:ext>
            </p:extLst>
          </p:nvPr>
        </p:nvGraphicFramePr>
        <p:xfrm>
          <a:off x="152400" y="1295400"/>
          <a:ext cx="8744919"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chemeClr val="bg2"/>
                </a:solidFill>
              </a:rPr>
              <a:pPr>
                <a:defRPr/>
              </a:pPr>
              <a:t>39</a:t>
            </a:fld>
            <a:endParaRPr lang="en-US" dirty="0">
              <a:solidFill>
                <a:schemeClr val="bg2"/>
              </a:solidFill>
            </a:endParaRPr>
          </a:p>
        </p:txBody>
      </p:sp>
      <p:sp>
        <p:nvSpPr>
          <p:cNvPr id="5" name="Rectangle 6"/>
          <p:cNvSpPr>
            <a:spLocks noChangeArrowheads="1"/>
          </p:cNvSpPr>
          <p:nvPr/>
        </p:nvSpPr>
        <p:spPr bwMode="auto">
          <a:xfrm>
            <a:off x="29718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00400" y="64008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724400" y="6553200"/>
            <a:ext cx="76200" cy="76200"/>
          </a:xfrm>
          <a:prstGeom prst="rect">
            <a:avLst/>
          </a:prstGeom>
          <a:solidFill>
            <a:schemeClr val="bg2">
              <a:lumMod val="60000"/>
              <a:lumOff val="40000"/>
            </a:scheme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724400" y="64008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rgbClr val="202945"/>
                </a:solidFill>
                <a:latin typeface="Franklin Gothic Book"/>
              </a:rPr>
              <a:t>A Note about CIRP Constructs</a:t>
            </a:r>
          </a:p>
        </p:txBody>
      </p:sp>
      <p:sp>
        <p:nvSpPr>
          <p:cNvPr id="24579" name="Content Placeholder 6"/>
          <p:cNvSpPr>
            <a:spLocks noGrp="1"/>
          </p:cNvSpPr>
          <p:nvPr>
            <p:ph idx="1"/>
          </p:nvPr>
        </p:nvSpPr>
        <p:spPr>
          <a:xfrm>
            <a:off x="457200" y="1295400"/>
            <a:ext cx="8001000" cy="5029200"/>
          </a:xfrm>
        </p:spPr>
        <p:txBody>
          <a:bodyPr/>
          <a:lstStyle/>
          <a:p>
            <a:pPr>
              <a:buFontTx/>
              <a:buNone/>
              <a:defRPr/>
            </a:pPr>
            <a:r>
              <a:rPr lang="en-US" sz="2200" dirty="0">
                <a:solidFill>
                  <a:schemeClr val="tx2">
                    <a:lumMod val="50000"/>
                  </a:schemeClr>
                </a:solidFill>
              </a:rPr>
              <a:t>	</a:t>
            </a:r>
          </a:p>
          <a:p>
            <a:pPr>
              <a:buFontTx/>
              <a:buNone/>
              <a:defRPr/>
            </a:pPr>
            <a:r>
              <a:rPr lang="en-US" sz="2200" dirty="0">
                <a:solidFill>
                  <a:schemeClr val="tx2">
                    <a:lumMod val="50000"/>
                  </a:schemeClr>
                </a:solidFill>
              </a:rPr>
              <a:t>	</a:t>
            </a:r>
            <a:r>
              <a:rPr lang="en-US" sz="2800" dirty="0">
                <a:solidFill>
                  <a:srgbClr val="202945"/>
                </a:solidFill>
                <a:latin typeface="Franklin Gothic Book"/>
              </a:rPr>
              <a:t>We use the CIRP Constructs throughout this PowerPoint to help summarize important information about your students from the TFS.  </a:t>
            </a:r>
          </a:p>
          <a:p>
            <a:pPr>
              <a:buFontTx/>
              <a:buNone/>
              <a:defRPr/>
            </a:pPr>
            <a:r>
              <a:rPr lang="en-US" sz="1400" dirty="0">
                <a:solidFill>
                  <a:schemeClr val="tx2">
                    <a:lumMod val="50000"/>
                  </a:schemeClr>
                </a:solidFill>
                <a:latin typeface="Franklin Gothic Book"/>
              </a:rPr>
              <a:t>	</a:t>
            </a:r>
          </a:p>
          <a:p>
            <a:pPr>
              <a:buFontTx/>
              <a:buNone/>
              <a:defRPr/>
            </a:pPr>
            <a:endParaRPr lang="en-US" sz="1400" dirty="0">
              <a:solidFill>
                <a:schemeClr val="tx2">
                  <a:lumMod val="50000"/>
                </a:schemeClr>
              </a:solidFill>
              <a:latin typeface="Franklin Gothic Book"/>
            </a:endParaRPr>
          </a:p>
          <a:p>
            <a:pPr>
              <a:buFontTx/>
              <a:buNone/>
              <a:defRPr/>
            </a:pPr>
            <a:r>
              <a:rPr lang="en-US" sz="2200" dirty="0">
                <a:solidFill>
                  <a:schemeClr val="tx2">
                    <a:lumMod val="50000"/>
                  </a:schemeClr>
                </a:solidFill>
                <a:latin typeface="Franklin Gothic Book"/>
              </a:rPr>
              <a:t>	</a:t>
            </a:r>
            <a:r>
              <a:rPr lang="en-US" sz="2800" dirty="0">
                <a:solidFill>
                  <a:srgbClr val="202945"/>
                </a:solidFill>
                <a:latin typeface="Franklin Gothic Book"/>
              </a:rPr>
              <a:t>Constructs statistically aggregate the results from CIRP questions that tap into key aspects of the college experience. They focus on student traits and institutional practices contributing to students’ academic and social development.</a:t>
            </a:r>
          </a:p>
          <a:p>
            <a:pPr>
              <a:buFontTx/>
              <a:buNone/>
              <a:defRPr/>
            </a:pPr>
            <a:r>
              <a:rPr lang="en-US" dirty="0">
                <a:solidFill>
                  <a:schemeClr val="tx2">
                    <a:lumMod val="50000"/>
                  </a:schemeClr>
                </a:solidFill>
                <a:latin typeface="Franklin Gothic Book"/>
              </a:rPr>
              <a:t>	</a:t>
            </a:r>
            <a:endParaRPr lang="en-US" sz="1000" dirty="0">
              <a:latin typeface="Franklin Gothic Book"/>
            </a:endParaRPr>
          </a:p>
        </p:txBody>
      </p:sp>
      <p:sp>
        <p:nvSpPr>
          <p:cNvPr id="31748" name="Slide Number Placeholder 4"/>
          <p:cNvSpPr>
            <a:spLocks noGrp="1"/>
          </p:cNvSpPr>
          <p:nvPr>
            <p:ph type="sldNum" sz="quarter" idx="10"/>
          </p:nvPr>
        </p:nvSpPr>
        <p:spPr>
          <a:noFill/>
        </p:spPr>
        <p:txBody>
          <a:bodyPr/>
          <a:lstStyle/>
          <a:p>
            <a:fld id="{42A3AC41-22F1-449E-A5B0-5E79274BFCC6}" type="slidenum">
              <a:rPr lang="en-US" smtClean="0"/>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2217723830"/>
              </p:ext>
            </p:extLst>
          </p:nvPr>
        </p:nvGraphicFramePr>
        <p:xfrm>
          <a:off x="152400" y="14478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chemeClr val="bg2"/>
                </a:solidFill>
              </a:rPr>
              <a:pPr>
                <a:defRPr/>
              </a:pPr>
              <a:t>40</a:t>
            </a:fld>
            <a:endParaRPr lang="en-US" dirty="0">
              <a:solidFill>
                <a:schemeClr val="bg2"/>
              </a:solidFill>
            </a:endParaRP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  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400800"/>
            <a:ext cx="76200" cy="76200"/>
          </a:xfrm>
          <a:prstGeom prst="rect">
            <a:avLst/>
          </a:prstGeom>
          <a:solidFill>
            <a:srgbClr val="FF2600"/>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accent1"/>
              </a:solidFill>
              <a:effectLst/>
              <a:latin typeface="Garamond" pitchFamily="18" charset="0"/>
            </a:endParaRPr>
          </a:p>
        </p:txBody>
      </p:sp>
      <p:sp>
        <p:nvSpPr>
          <p:cNvPr id="14" name="Rectangle 13"/>
          <p:cNvSpPr/>
          <p:nvPr/>
        </p:nvSpPr>
        <p:spPr bwMode="auto">
          <a:xfrm>
            <a:off x="32766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400800"/>
            <a:ext cx="76200" cy="76200"/>
          </a:xfrm>
          <a:prstGeom prst="rect">
            <a:avLst/>
          </a:prstGeom>
          <a:solidFill>
            <a:schemeClr val="bg2"/>
          </a:solidFill>
          <a:ln w="635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nvPr>
        </p:nvSpPr>
        <p:spPr>
          <a:xfrm>
            <a:off x="8686800" y="6397625"/>
            <a:ext cx="457200" cy="457200"/>
          </a:xfrm>
          <a:noFill/>
        </p:spPr>
        <p:txBody>
          <a:bodyPr/>
          <a:lstStyle/>
          <a:p>
            <a:fld id="{4AC98897-1DEB-4D6D-8B9F-AF03E370BD10}" type="slidenum">
              <a:rPr lang="en-US" smtClean="0"/>
              <a:pPr/>
              <a:t>41</a:t>
            </a:fld>
            <a:endParaRPr lang="en-US" dirty="0"/>
          </a:p>
        </p:txBody>
      </p:sp>
      <p:sp>
        <p:nvSpPr>
          <p:cNvPr id="36868" name="Rectangle 2"/>
          <p:cNvSpPr>
            <a:spLocks noChangeArrowheads="1"/>
          </p:cNvSpPr>
          <p:nvPr/>
        </p:nvSpPr>
        <p:spPr bwMode="auto">
          <a:xfrm>
            <a:off x="1908175" y="1676400"/>
            <a:ext cx="5407025" cy="4648200"/>
          </a:xfrm>
          <a:prstGeom prst="rect">
            <a:avLst/>
          </a:prstGeom>
          <a:noFill/>
          <a:ln w="9525">
            <a:noFill/>
            <a:miter lim="800000"/>
            <a:headEnd/>
            <a:tailEnd/>
          </a:ln>
        </p:spPr>
        <p:txBody>
          <a:bodyPr anchor="t"/>
          <a:lstStyle/>
          <a:p>
            <a:pPr algn="ctr" eaLnBrk="1" hangingPunct="1">
              <a:defRPr/>
            </a:pPr>
            <a:r>
              <a:rPr lang="en-US" sz="2800" b="1" dirty="0">
                <a:solidFill>
                  <a:srgbClr val="202945"/>
                </a:solidFill>
                <a:latin typeface="Franklin Gothic Book"/>
              </a:rPr>
              <a:t>For more information about </a:t>
            </a:r>
          </a:p>
          <a:p>
            <a:pPr algn="ctr" eaLnBrk="1" hangingPunct="1">
              <a:defRPr/>
            </a:pPr>
            <a:r>
              <a:rPr lang="en-US" sz="2800" b="1" dirty="0">
                <a:solidFill>
                  <a:srgbClr val="202945"/>
                </a:solidFill>
                <a:latin typeface="Franklin Gothic Book"/>
              </a:rPr>
              <a:t>HERI/CIRP Surveys</a:t>
            </a:r>
            <a:r>
              <a:rPr lang="en-US" sz="2800" b="1" dirty="0"/>
              <a:t/>
            </a:r>
            <a:br>
              <a:rPr lang="en-US" sz="2800" b="1" dirty="0"/>
            </a:br>
            <a:r>
              <a:rPr lang="en-US" b="1" dirty="0"/>
              <a:t/>
            </a:r>
            <a:br>
              <a:rPr lang="en-US" b="1" dirty="0"/>
            </a:br>
            <a:r>
              <a:rPr lang="en-US" b="1" dirty="0">
                <a:solidFill>
                  <a:srgbClr val="E74C39"/>
                </a:solidFill>
                <a:latin typeface="Franklin Gothic Book"/>
              </a:rPr>
              <a:t>The Freshman Survey</a:t>
            </a:r>
            <a:r>
              <a:rPr lang="en-US" b="1" dirty="0"/>
              <a:t/>
            </a:r>
            <a:br>
              <a:rPr lang="en-US" b="1" dirty="0"/>
            </a:br>
            <a:r>
              <a:rPr lang="en-US" b="1" dirty="0">
                <a:solidFill>
                  <a:srgbClr val="E74C39"/>
                </a:solidFill>
                <a:latin typeface="Franklin Gothic Book"/>
              </a:rPr>
              <a:t>Your First College Year Survey</a:t>
            </a:r>
          </a:p>
          <a:p>
            <a:pPr algn="ctr" eaLnBrk="1" hangingPunct="1">
              <a:defRPr/>
            </a:pPr>
            <a:r>
              <a:rPr lang="en-US" b="1" dirty="0">
                <a:solidFill>
                  <a:srgbClr val="E74C39"/>
                </a:solidFill>
                <a:latin typeface="Franklin Gothic Book"/>
              </a:rPr>
              <a:t>Diverse Learning Environments Survey</a:t>
            </a:r>
            <a:r>
              <a:rPr lang="en-US" b="1" dirty="0"/>
              <a:t/>
            </a:r>
            <a:br>
              <a:rPr lang="en-US" b="1" dirty="0"/>
            </a:br>
            <a:r>
              <a:rPr lang="en-US" b="1" dirty="0">
                <a:solidFill>
                  <a:srgbClr val="E74C39"/>
                </a:solidFill>
                <a:latin typeface="Franklin Gothic Book"/>
              </a:rPr>
              <a:t>College Senior </a:t>
            </a:r>
            <a:r>
              <a:rPr lang="en-US" b="1" dirty="0" smtClean="0">
                <a:solidFill>
                  <a:srgbClr val="E74C39"/>
                </a:solidFill>
                <a:latin typeface="Franklin Gothic Book"/>
              </a:rPr>
              <a:t>Survey</a:t>
            </a:r>
          </a:p>
          <a:p>
            <a:pPr algn="ctr" eaLnBrk="1" hangingPunct="1">
              <a:defRPr/>
            </a:pPr>
            <a:r>
              <a:rPr lang="en-US" b="1" dirty="0" smtClean="0">
                <a:solidFill>
                  <a:srgbClr val="E74C39"/>
                </a:solidFill>
                <a:latin typeface="Franklin Gothic Book"/>
              </a:rPr>
              <a:t>Staff Climate Survey</a:t>
            </a:r>
            <a:endParaRPr lang="en-US" b="1" dirty="0">
              <a:solidFill>
                <a:srgbClr val="E74C39"/>
              </a:solidFill>
              <a:latin typeface="Franklin Gothic Book"/>
            </a:endParaRPr>
          </a:p>
          <a:p>
            <a:pPr algn="ctr" eaLnBrk="1" hangingPunct="1">
              <a:defRPr/>
            </a:pPr>
            <a:r>
              <a:rPr lang="en-US" b="1" dirty="0">
                <a:solidFill>
                  <a:srgbClr val="E74C39"/>
                </a:solidFill>
                <a:latin typeface="Franklin Gothic Book"/>
              </a:rPr>
              <a:t>The Faculty Survey</a:t>
            </a:r>
            <a:r>
              <a:rPr lang="en-US" b="1" dirty="0"/>
              <a:t/>
            </a:r>
            <a:br>
              <a:rPr lang="en-US" b="1" dirty="0"/>
            </a:br>
            <a:endParaRPr lang="en-US" b="1" dirty="0">
              <a:latin typeface="Franklin Gothic Book"/>
            </a:endParaRPr>
          </a:p>
          <a:p>
            <a:pPr algn="ctr" eaLnBrk="1" hangingPunct="1">
              <a:defRPr/>
            </a:pPr>
            <a:r>
              <a:rPr lang="en-US" sz="2800" b="1" dirty="0">
                <a:solidFill>
                  <a:srgbClr val="202945"/>
                </a:solidFill>
                <a:latin typeface="Franklin Gothic Book"/>
              </a:rPr>
              <a:t>Please contact:</a:t>
            </a:r>
          </a:p>
          <a:p>
            <a:pPr algn="ctr" eaLnBrk="1" hangingPunct="1">
              <a:defRPr/>
            </a:pPr>
            <a:r>
              <a:rPr lang="en-US" sz="2800" b="1" dirty="0">
                <a:solidFill>
                  <a:srgbClr val="202945"/>
                </a:solidFill>
                <a:latin typeface="Franklin Gothic Book"/>
              </a:rPr>
              <a:t>heri@ucla.edu</a:t>
            </a:r>
            <a:r>
              <a:rPr lang="en-US" sz="2800" b="1" dirty="0"/>
              <a:t/>
            </a:r>
            <a:br>
              <a:rPr lang="en-US" sz="2800" b="1" dirty="0"/>
            </a:br>
            <a:r>
              <a:rPr lang="en-US" sz="2800" b="1" dirty="0">
                <a:solidFill>
                  <a:srgbClr val="202945"/>
                </a:solidFill>
                <a:latin typeface="Franklin Gothic Book"/>
              </a:rPr>
              <a:t>(310) 825-1925</a:t>
            </a:r>
            <a:r>
              <a:rPr lang="en-US" sz="2800" b="1" dirty="0"/>
              <a:t/>
            </a:r>
            <a:br>
              <a:rPr lang="en-US" sz="2800" b="1" dirty="0"/>
            </a:br>
            <a:r>
              <a:rPr lang="en-US" sz="2800" b="1" dirty="0">
                <a:solidFill>
                  <a:srgbClr val="202945"/>
                </a:solidFill>
                <a:latin typeface="Franklin Gothic Book"/>
              </a:rPr>
              <a:t>www.heri.ucla.edu</a:t>
            </a:r>
          </a:p>
        </p:txBody>
      </p:sp>
      <p:sp>
        <p:nvSpPr>
          <p:cNvPr id="6" name="TextBox 5"/>
          <p:cNvSpPr txBox="1"/>
          <p:nvPr/>
        </p:nvSpPr>
        <p:spPr>
          <a:xfrm>
            <a:off x="1066800" y="0"/>
            <a:ext cx="8077200" cy="954107"/>
          </a:xfrm>
          <a:prstGeom prst="rect">
            <a:avLst/>
          </a:prstGeom>
          <a:solidFill>
            <a:srgbClr val="E74C39"/>
          </a:solidFill>
        </p:spPr>
        <p:txBody>
          <a:bodyPr wrap="square" anchor="t">
            <a:spAutoFit/>
          </a:bodyPr>
          <a:lstStyle/>
          <a:p>
            <a:pPr algn="ctr">
              <a:defRPr/>
            </a:pPr>
            <a:r>
              <a:rPr lang="en-US" sz="2800" dirty="0">
                <a:solidFill>
                  <a:schemeClr val="bg2"/>
                </a:solidFill>
                <a:latin typeface="Franklin Gothic Book"/>
              </a:rPr>
              <a:t>The more you get to know your students, the better you can understand their needs.</a:t>
            </a:r>
            <a:r>
              <a:rPr lang="en-US" sz="2800" dirty="0">
                <a:solidFill>
                  <a:schemeClr val="bg2"/>
                </a:solidFill>
              </a:rPr>
              <a:t>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a:solidFill>
                  <a:srgbClr val="202945"/>
                </a:solidFill>
                <a:latin typeface="Franklin Gothic Book"/>
              </a:rPr>
              <a:t>Demographics</a:t>
            </a:r>
            <a:r>
              <a:rPr lang="en-US" dirty="0">
                <a:solidFill>
                  <a:schemeClr val="tx1"/>
                </a:solidFill>
              </a:rPr>
              <a:t/>
            </a:r>
            <a:br>
              <a:rPr lang="en-US" dirty="0">
                <a:solidFill>
                  <a:schemeClr val="tx1"/>
                </a:solidFill>
              </a:rPr>
            </a:br>
            <a:endParaRPr lang="en-US" sz="1600" dirty="0">
              <a:solidFill>
                <a:schemeClr val="tx1"/>
              </a:solidFill>
              <a:latin typeface="Franklin Gothic Book"/>
            </a:endParaRPr>
          </a:p>
        </p:txBody>
      </p:sp>
      <p:graphicFrame>
        <p:nvGraphicFramePr>
          <p:cNvPr id="7" name="Sex Inst"/>
          <p:cNvGraphicFramePr>
            <a:graphicFrameLocks noGrp="1" noChangeAspect="1"/>
          </p:cNvGraphicFramePr>
          <p:nvPr>
            <p:ph sz="half" idx="1"/>
            <p:custDataLst>
              <p:tags r:id="rId1"/>
            </p:custDataLst>
            <p:extLst>
              <p:ext uri="{D42A27DB-BD31-4B8C-83A1-F6EECF244321}">
                <p14:modId xmlns:p14="http://schemas.microsoft.com/office/powerpoint/2010/main" val="4201242740"/>
              </p:ext>
            </p:extLst>
          </p:nvPr>
        </p:nvGraphicFramePr>
        <p:xfrm>
          <a:off x="609600" y="1371600"/>
          <a:ext cx="36576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a:solidFill>
                  <a:srgbClr val="202945"/>
                </a:solidFill>
              </a:rPr>
              <a:t>5</a:t>
            </a:r>
          </a:p>
        </p:txBody>
      </p:sp>
      <p:graphicFrame>
        <p:nvGraphicFramePr>
          <p:cNvPr id="10" name="Sex Comp Group"/>
          <p:cNvGraphicFramePr>
            <a:graphicFrameLocks noGrp="1" noChangeAspect="1"/>
          </p:cNvGraphicFramePr>
          <p:nvPr>
            <p:ph sz="half" idx="2"/>
            <p:extLst>
              <p:ext uri="{D42A27DB-BD31-4B8C-83A1-F6EECF244321}">
                <p14:modId xmlns:p14="http://schemas.microsoft.com/office/powerpoint/2010/main" val="1926732562"/>
              </p:ext>
            </p:extLst>
          </p:nvPr>
        </p:nvGraphicFramePr>
        <p:xfrm>
          <a:off x="4648199" y="1556646"/>
          <a:ext cx="4146175" cy="4615553"/>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p:cNvSpPr txBox="1"/>
          <p:nvPr/>
        </p:nvSpPr>
        <p:spPr>
          <a:xfrm>
            <a:off x="4114800" y="1066800"/>
            <a:ext cx="838200" cy="477054"/>
          </a:xfrm>
          <a:prstGeom prst="rect">
            <a:avLst/>
          </a:prstGeom>
          <a:noFill/>
        </p:spPr>
        <p:txBody>
          <a:bodyPr wrap="square" rtlCol="0">
            <a:spAutoFit/>
          </a:bodyPr>
          <a:lstStyle/>
          <a:p>
            <a:r>
              <a:rPr lang="en-US" sz="2500" b="1" dirty="0" smtClean="0">
                <a:solidFill>
                  <a:srgbClr val="E74C39"/>
                </a:solidFill>
                <a:latin typeface="Franklin Gothic Book" panose="020B0503020102020204" pitchFamily="34" charset="0"/>
              </a:rPr>
              <a:t>SEX</a:t>
            </a:r>
            <a:endParaRPr lang="en-US" sz="2500" b="1" dirty="0">
              <a:solidFill>
                <a:srgbClr val="E74C39"/>
              </a:solidFill>
              <a:latin typeface="Franklin Gothic Book" panose="020B0503020102020204" pitchFamily="34" charset="0"/>
            </a:endParaRPr>
          </a:p>
        </p:txBody>
      </p:sp>
    </p:spTree>
    <p:extLst>
      <p:ext uri="{BB962C8B-B14F-4D97-AF65-F5344CB8AC3E}">
        <p14:creationId xmlns:p14="http://schemas.microsoft.com/office/powerpoint/2010/main" val="3202695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a:solidFill>
                  <a:srgbClr val="202945"/>
                </a:solidFill>
                <a:latin typeface="Franklin Gothic Book"/>
              </a:rPr>
              <a:t>Demographics</a:t>
            </a:r>
            <a:r>
              <a:rPr lang="en-US" dirty="0">
                <a:solidFill>
                  <a:schemeClr val="tx1"/>
                </a:solidFill>
              </a:rPr>
              <a:t/>
            </a:r>
            <a:br>
              <a:rPr lang="en-US" dirty="0">
                <a:solidFill>
                  <a:schemeClr val="tx1"/>
                </a:solidFill>
              </a:rPr>
            </a:br>
            <a:endParaRPr lang="en-US" sz="1600" dirty="0">
              <a:solidFill>
                <a:schemeClr val="tx1"/>
              </a:solidFill>
            </a:endParaRPr>
          </a:p>
        </p:txBody>
      </p:sp>
      <p:graphicFrame>
        <p:nvGraphicFramePr>
          <p:cNvPr id="8" name="Race/Ethnicity"/>
          <p:cNvGraphicFramePr>
            <a:graphicFrameLocks noGrp="1" noChangeAspect="1"/>
          </p:cNvGraphicFramePr>
          <p:nvPr>
            <p:ph sz="half" idx="2"/>
            <p:custDataLst>
              <p:tags r:id="rId1"/>
            </p:custDataLst>
            <p:extLst>
              <p:ext uri="{D42A27DB-BD31-4B8C-83A1-F6EECF244321}">
                <p14:modId xmlns:p14="http://schemas.microsoft.com/office/powerpoint/2010/main" val="169955926"/>
              </p:ext>
            </p:extLst>
          </p:nvPr>
        </p:nvGraphicFramePr>
        <p:xfrm>
          <a:off x="-76200" y="980564"/>
          <a:ext cx="9067800" cy="544068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a:solidFill>
                  <a:srgbClr val="202945"/>
                </a:solidFill>
              </a:rPr>
              <a:t>6</a:t>
            </a:r>
          </a:p>
        </p:txBody>
      </p:sp>
    </p:spTree>
    <p:extLst>
      <p:ext uri="{BB962C8B-B14F-4D97-AF65-F5344CB8AC3E}">
        <p14:creationId xmlns:p14="http://schemas.microsoft.com/office/powerpoint/2010/main" val="6902378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04800"/>
            <a:ext cx="9140825" cy="914400"/>
          </a:xfrm>
          <a:noFill/>
        </p:spPr>
        <p:txBody>
          <a:bodyPr/>
          <a:lstStyle/>
          <a:p>
            <a:pPr eaLnBrk="1" hangingPunct="1"/>
            <a:r>
              <a:rPr lang="en-US" dirty="0">
                <a:solidFill>
                  <a:srgbClr val="202945"/>
                </a:solidFill>
                <a:latin typeface="Franklin Gothic Book"/>
              </a:rPr>
              <a:t>Demographics</a:t>
            </a:r>
            <a:r>
              <a:rPr lang="en-US" dirty="0">
                <a:solidFill>
                  <a:schemeClr val="accent1">
                    <a:lumMod val="50000"/>
                  </a:schemeClr>
                </a:solidFill>
                <a:latin typeface="Franklin Gothic Book"/>
              </a:rPr>
              <a:t> </a:t>
            </a:r>
            <a:r>
              <a:rPr lang="en-US" dirty="0">
                <a:solidFill>
                  <a:schemeClr val="tx1"/>
                </a:solidFill>
              </a:rPr>
              <a:t/>
            </a:r>
            <a:br>
              <a:rPr lang="en-US" dirty="0">
                <a:solidFill>
                  <a:schemeClr val="tx1"/>
                </a:solidFill>
              </a:rPr>
            </a:br>
            <a:endParaRPr lang="en-US" sz="1600" dirty="0">
              <a:solidFill>
                <a:schemeClr val="tx1"/>
              </a:solidFill>
            </a:endParaRPr>
          </a:p>
        </p:txBody>
      </p:sp>
      <p:graphicFrame>
        <p:nvGraphicFramePr>
          <p:cNvPr id="7" name="Mile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solidFill>
                  <a:srgbClr val="202945"/>
                </a:solidFill>
              </a:rPr>
              <a:pPr>
                <a:spcBef>
                  <a:spcPct val="0"/>
                </a:spcBef>
                <a:buClrTx/>
                <a:buFontTx/>
                <a:buNone/>
              </a:pPr>
              <a:t>7</a:t>
            </a:fld>
            <a:endParaRPr lang="en-US" sz="1200" dirty="0">
              <a:solidFill>
                <a:srgbClr val="202945"/>
              </a:solidFill>
            </a:endParaRPr>
          </a:p>
        </p:txBody>
      </p:sp>
      <p:graphicFrame>
        <p:nvGraphicFramePr>
          <p:cNvPr id="9" name="Miles from home"/>
          <p:cNvGraphicFramePr>
            <a:graphicFrameLocks noGrp="1"/>
          </p:cNvGraphicFramePr>
          <p:nvPr>
            <p:ph sz="half" idx="4294967295"/>
            <p:extLst>
              <p:ext uri="{D42A27DB-BD31-4B8C-83A1-F6EECF244321}">
                <p14:modId xmlns:p14="http://schemas.microsoft.com/office/powerpoint/2010/main" val="3137968137"/>
              </p:ext>
            </p:extLst>
          </p:nvPr>
        </p:nvGraphicFramePr>
        <p:xfrm>
          <a:off x="457200" y="1632668"/>
          <a:ext cx="7848600" cy="455289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1219200" y="990600"/>
            <a:ext cx="6934200" cy="400110"/>
          </a:xfrm>
          <a:prstGeom prst="rect">
            <a:avLst/>
          </a:prstGeom>
          <a:noFill/>
        </p:spPr>
        <p:txBody>
          <a:bodyPr wrap="square" rtlCol="0">
            <a:spAutoFit/>
          </a:bodyPr>
          <a:lstStyle/>
          <a:p>
            <a:r>
              <a:rPr lang="en-US" dirty="0">
                <a:solidFill>
                  <a:schemeClr val="accent1">
                    <a:lumMod val="50000"/>
                  </a:schemeClr>
                </a:solidFill>
                <a:latin typeface="Franklin Gothic Book" panose="020B0503020102020204" pitchFamily="34" charset="0"/>
              </a:rPr>
              <a:t> </a:t>
            </a:r>
            <a:r>
              <a:rPr lang="en-US" b="1" dirty="0">
                <a:solidFill>
                  <a:srgbClr val="E74C39"/>
                </a:solidFill>
                <a:latin typeface="Franklin Gothic Book" panose="020B0503020102020204" pitchFamily="34" charset="0"/>
              </a:rPr>
              <a:t>How many miles is this college from your permanent home?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Subtitle 8"/>
          <p:cNvSpPr>
            <a:spLocks noGrp="1"/>
          </p:cNvSpPr>
          <p:nvPr>
            <p:ph type="subTitle" sz="quarter" idx="1"/>
          </p:nvPr>
        </p:nvSpPr>
        <p:spPr>
          <a:xfrm>
            <a:off x="1143000" y="4495800"/>
            <a:ext cx="6629400" cy="1676400"/>
          </a:xfrm>
        </p:spPr>
        <p:txBody>
          <a:bodyPr/>
          <a:lstStyle/>
          <a:p>
            <a:pPr>
              <a:spcBef>
                <a:spcPct val="0"/>
              </a:spcBef>
            </a:pPr>
            <a:r>
              <a:rPr lang="en-US" dirty="0">
                <a:solidFill>
                  <a:srgbClr val="E74C39"/>
                </a:solidFill>
                <a:latin typeface="Franklin Gothic Book"/>
              </a:rPr>
              <a:t>Many factors impact incoming students’ college choice, including the benefits they see in attending college and considerations about which specific college to attend.</a:t>
            </a:r>
          </a:p>
          <a:p>
            <a:endParaRPr lang="en-US" sz="1800" dirty="0"/>
          </a:p>
        </p:txBody>
      </p:sp>
      <p:sp>
        <p:nvSpPr>
          <p:cNvPr id="4" name="Rectangle 2"/>
          <p:cNvSpPr txBox="1">
            <a:spLocks noChangeArrowheads="1"/>
          </p:cNvSpPr>
          <p:nvPr/>
        </p:nvSpPr>
        <p:spPr bwMode="auto">
          <a:xfrm>
            <a:off x="0"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Book"/>
              </a:rPr>
              <a:t>College Admissions Decisions</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75" y="228600"/>
            <a:ext cx="9140825" cy="762000"/>
          </a:xfrm>
          <a:noFill/>
        </p:spPr>
        <p:txBody>
          <a:bodyPr/>
          <a:lstStyle/>
          <a:p>
            <a:pPr eaLnBrk="1" hangingPunct="1"/>
            <a:r>
              <a:rPr lang="en-US" dirty="0">
                <a:solidFill>
                  <a:schemeClr val="tx1"/>
                </a:solidFill>
              </a:rPr>
              <a:t/>
            </a:r>
            <a:br>
              <a:rPr lang="en-US" dirty="0">
                <a:solidFill>
                  <a:schemeClr val="tx1"/>
                </a:solidFill>
              </a:rPr>
            </a:br>
            <a:r>
              <a:rPr lang="en-US" dirty="0">
                <a:solidFill>
                  <a:schemeClr val="tx1">
                    <a:lumMod val="50000"/>
                  </a:schemeClr>
                </a:solidFill>
              </a:rPr>
              <a:t> </a:t>
            </a:r>
            <a:r>
              <a:rPr lang="en-US" dirty="0">
                <a:solidFill>
                  <a:srgbClr val="202945"/>
                </a:solidFill>
                <a:latin typeface="Franklin Gothic Book"/>
              </a:rPr>
              <a:t>College Admissions Decisions</a:t>
            </a:r>
            <a:r>
              <a:rPr lang="en-US" sz="2150" dirty="0">
                <a:solidFill>
                  <a:srgbClr val="202945"/>
                </a:solidFill>
              </a:rPr>
              <a:t> </a:t>
            </a:r>
            <a:r>
              <a:rPr lang="en-US" sz="2160" dirty="0">
                <a:solidFill>
                  <a:schemeClr val="tx1"/>
                </a:solidFill>
              </a:rPr>
              <a:t/>
            </a:r>
            <a:br>
              <a:rPr lang="en-US" sz="2160" dirty="0">
                <a:solidFill>
                  <a:schemeClr val="tx1"/>
                </a:solidFill>
              </a:rPr>
            </a:br>
            <a:endParaRPr lang="en-US" sz="2160" dirty="0">
              <a:solidFill>
                <a:schemeClr val="tx1"/>
              </a:solidFill>
            </a:endParaRPr>
          </a:p>
        </p:txBody>
      </p:sp>
      <p:graphicFrame>
        <p:nvGraphicFramePr>
          <p:cNvPr id="7" name="College Adminission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solidFill>
                  <a:srgbClr val="202945"/>
                </a:solidFill>
              </a:rPr>
              <a:pPr>
                <a:spcBef>
                  <a:spcPct val="0"/>
                </a:spcBef>
                <a:buClrTx/>
                <a:buFontTx/>
                <a:buNone/>
              </a:pPr>
              <a:t>9</a:t>
            </a:fld>
            <a:endParaRPr lang="en-US" sz="1200" dirty="0">
              <a:solidFill>
                <a:srgbClr val="202945"/>
              </a:solidFill>
            </a:endParaRPr>
          </a:p>
        </p:txBody>
      </p:sp>
      <p:graphicFrame>
        <p:nvGraphicFramePr>
          <p:cNvPr id="9" name="Number of applications"/>
          <p:cNvGraphicFramePr>
            <a:graphicFrameLocks noGrp="1"/>
          </p:cNvGraphicFramePr>
          <p:nvPr>
            <p:ph sz="half" idx="4294967295"/>
            <p:extLst>
              <p:ext uri="{D42A27DB-BD31-4B8C-83A1-F6EECF244321}">
                <p14:modId xmlns:p14="http://schemas.microsoft.com/office/powerpoint/2010/main" val="410881692"/>
              </p:ext>
            </p:extLst>
          </p:nvPr>
        </p:nvGraphicFramePr>
        <p:xfrm>
          <a:off x="195146" y="2055094"/>
          <a:ext cx="8686800" cy="434827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228600" y="1219200"/>
            <a:ext cx="8763000" cy="757130"/>
          </a:xfrm>
          <a:prstGeom prst="rect">
            <a:avLst/>
          </a:prstGeom>
          <a:noFill/>
        </p:spPr>
        <p:txBody>
          <a:bodyPr wrap="square" rtlCol="0" anchor="t">
            <a:spAutoFit/>
          </a:bodyPr>
          <a:lstStyle/>
          <a:p>
            <a:pPr algn="ctr"/>
            <a:r>
              <a:rPr lang="en-US" sz="2150" b="1" kern="0" dirty="0">
                <a:solidFill>
                  <a:srgbClr val="E74C39"/>
                </a:solidFill>
                <a:latin typeface="Franklin Gothic Book"/>
                <a:ea typeface="+mj-ea"/>
                <a:cs typeface="+mj-cs"/>
              </a:rPr>
              <a:t>To how many colleges </a:t>
            </a:r>
            <a:r>
              <a:rPr lang="en-US" sz="2150" b="1" i="1" u="sng" kern="0" dirty="0">
                <a:solidFill>
                  <a:srgbClr val="E74C39"/>
                </a:solidFill>
                <a:latin typeface="Franklin Gothic Book"/>
                <a:ea typeface="+mj-ea"/>
                <a:cs typeface="+mj-cs"/>
              </a:rPr>
              <a:t>other than this one</a:t>
            </a:r>
            <a:r>
              <a:rPr lang="en-US" sz="2150" b="1" kern="0" dirty="0">
                <a:solidFill>
                  <a:srgbClr val="E74C39"/>
                </a:solidFill>
                <a:latin typeface="Franklin Gothic Book"/>
                <a:ea typeface="+mj-ea"/>
                <a:cs typeface="+mj-cs"/>
              </a:rPr>
              <a:t> did you </a:t>
            </a:r>
            <a:r>
              <a:rPr lang="en-US" sz="2160" b="1" kern="0" dirty="0">
                <a:latin typeface="Garamond"/>
                <a:ea typeface="+mj-ea"/>
                <a:cs typeface="+mj-cs"/>
              </a:rPr>
              <a:t/>
            </a:r>
            <a:br>
              <a:rPr lang="en-US" sz="2160" b="1" kern="0" dirty="0">
                <a:latin typeface="Garamond"/>
                <a:ea typeface="+mj-ea"/>
                <a:cs typeface="+mj-cs"/>
              </a:rPr>
            </a:br>
            <a:r>
              <a:rPr lang="en-US" sz="2150" b="1" kern="0" dirty="0">
                <a:solidFill>
                  <a:srgbClr val="E74C39"/>
                </a:solidFill>
                <a:latin typeface="Franklin Gothic Book"/>
                <a:ea typeface="+mj-ea"/>
                <a:cs typeface="+mj-cs"/>
              </a:rPr>
              <a:t>apply for admission this year?</a:t>
            </a:r>
            <a:endParaRPr lang="en-US" sz="2150" b="1" dirty="0">
              <a:solidFill>
                <a:srgbClr val="E74C39"/>
              </a:solidFill>
              <a:latin typeface="Franklin Gothic Book"/>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1.xml><?xml version="1.0" encoding="utf-8"?>
<p:tagLst xmlns:a="http://schemas.openxmlformats.org/drawingml/2006/main" xmlns:r="http://schemas.openxmlformats.org/officeDocument/2006/relationships" xmlns:p="http://schemas.openxmlformats.org/presentationml/2006/main">
  <p:tag name="CHART" val="ctGains1"/>
</p:tagLst>
</file>

<file path=ppt/tags/tag12.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13.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2.xml><?xml version="1.0" encoding="utf-8"?>
<p:tagLst xmlns:a="http://schemas.openxmlformats.org/drawingml/2006/main" xmlns:r="http://schemas.openxmlformats.org/officeDocument/2006/relationships" xmlns:p="http://schemas.openxmlformats.org/presentationml/2006/main">
  <p:tag name="CHART" val="ctFacIntSat"/>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FacIntSat"/>
</p:tagLst>
</file>

<file path=ppt/tags/tag5.xml><?xml version="1.0" encoding="utf-8"?>
<p:tagLst xmlns:a="http://schemas.openxmlformats.org/drawingml/2006/main" xmlns:r="http://schemas.openxmlformats.org/officeDocument/2006/relationships" xmlns:p="http://schemas.openxmlformats.org/presentationml/2006/main">
  <p:tag name="CHART" val="ctFacIntSat"/>
</p:tagLst>
</file>

<file path=ppt/tags/tag6.xml><?xml version="1.0" encoding="utf-8"?>
<p:tagLst xmlns:a="http://schemas.openxmlformats.org/drawingml/2006/main" xmlns:r="http://schemas.openxmlformats.org/officeDocument/2006/relationships" xmlns:p="http://schemas.openxmlformats.org/presentationml/2006/main">
  <p:tag name="CHART" val="ctFinanceSource"/>
</p:tagLst>
</file>

<file path=ppt/tags/tag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8.xml><?xml version="1.0" encoding="utf-8"?>
<p:tagLst xmlns:a="http://schemas.openxmlformats.org/drawingml/2006/main" xmlns:r="http://schemas.openxmlformats.org/officeDocument/2006/relationships" xmlns:p="http://schemas.openxmlformats.org/presentationml/2006/main">
  <p:tag name="CHART" val="ctFinanceSource"/>
</p:tagLst>
</file>

<file path=ppt/tags/tag9.xml><?xml version="1.0" encoding="utf-8"?>
<p:tagLst xmlns:a="http://schemas.openxmlformats.org/drawingml/2006/main" xmlns:r="http://schemas.openxmlformats.org/officeDocument/2006/relationships" xmlns:p="http://schemas.openxmlformats.org/presentationml/2006/main">
  <p:tag name="CHART" val="ctFinanceSource"/>
</p:tagLst>
</file>

<file path=ppt/theme/theme1.xml><?xml version="1.0" encoding="utf-8"?>
<a:theme xmlns:a="http://schemas.openxmlformats.org/drawingml/2006/main" name="Teamwork">
  <a:themeElements>
    <a:clrScheme name="Custom 3">
      <a:dk1>
        <a:srgbClr val="293855"/>
      </a:dk1>
      <a:lt1>
        <a:srgbClr val="FEFFFF"/>
      </a:lt1>
      <a:dk2>
        <a:srgbClr val="1F2A44"/>
      </a:dk2>
      <a:lt2>
        <a:srgbClr val="97A3AE"/>
      </a:lt2>
      <a:accent1>
        <a:srgbClr val="E04E38"/>
      </a:accent1>
      <a:accent2>
        <a:srgbClr val="FFFF99"/>
      </a:accent2>
      <a:accent3>
        <a:srgbClr val="ABADB0"/>
      </a:accent3>
      <a:accent4>
        <a:srgbClr val="646C92"/>
      </a:accent4>
      <a:accent5>
        <a:srgbClr val="BDC0D2"/>
      </a:accent5>
      <a:accent6>
        <a:srgbClr val="E7E78A"/>
      </a:accent6>
      <a:hlink>
        <a:srgbClr val="1F2A44"/>
      </a:hlink>
      <a:folHlink>
        <a:srgbClr val="E04E38"/>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2">
        <a:dk1>
          <a:srgbClr val="FFFFFF"/>
        </a:dk1>
        <a:lt1>
          <a:srgbClr val="7680AC"/>
        </a:lt1>
        <a:dk2>
          <a:srgbClr val="213246"/>
        </a:dk2>
        <a:lt2>
          <a:srgbClr val="7680AC"/>
        </a:lt2>
        <a:accent1>
          <a:srgbClr val="FFFFFF"/>
        </a:accent1>
        <a:accent2>
          <a:srgbClr val="FFFF99"/>
        </a:accent2>
        <a:accent3>
          <a:srgbClr val="ABADB0"/>
        </a:accent3>
        <a:accent4>
          <a:srgbClr val="646C92"/>
        </a:accent4>
        <a:accent5>
          <a:srgbClr val="FFFFFF"/>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3">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4">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Template>
  <TotalTime>24726</TotalTime>
  <Words>1941</Words>
  <Application>Microsoft Office PowerPoint</Application>
  <PresentationFormat>On-screen Show (4:3)</PresentationFormat>
  <Paragraphs>546</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Teamwork</vt:lpstr>
      <vt:lpstr>Oakland University  CIRP Freshman Survey   2017 Results</vt:lpstr>
      <vt:lpstr>The First Year is Important…</vt:lpstr>
      <vt:lpstr>Table of Contents</vt:lpstr>
      <vt:lpstr>A Note about CIRP Constructs</vt:lpstr>
      <vt:lpstr>Demographics </vt:lpstr>
      <vt:lpstr>Demographics </vt:lpstr>
      <vt:lpstr>Demographics  </vt:lpstr>
      <vt:lpstr>PowerPoint Presentation</vt:lpstr>
      <vt:lpstr>  College Admissions Decisions  </vt:lpstr>
      <vt:lpstr> College Acceptance  </vt:lpstr>
      <vt:lpstr>College Choice</vt:lpstr>
      <vt:lpstr>College Choice</vt:lpstr>
      <vt:lpstr> College Choice How important was each reason in your decision to attend this college?</vt:lpstr>
      <vt:lpstr>College Choice How important was each reason in your decision to attend this college?</vt:lpstr>
      <vt:lpstr>College Choice How important was each reason in your decision to attend this college?</vt:lpstr>
      <vt:lpstr>PowerPoint Presentation</vt:lpstr>
      <vt:lpstr> Financing College Students’ first-year funding sources:</vt:lpstr>
      <vt:lpstr> Financing College Did you receive any of the following forms of financial aid?</vt:lpstr>
      <vt:lpstr> Financing College Do you have any concern about your ability  to finance your college education?</vt:lpstr>
      <vt:lpstr>PowerPoint Presentation</vt:lpstr>
      <vt:lpstr>High School Experiences Please mark which of the following courses you have completed.</vt:lpstr>
      <vt:lpstr>Habits of Mind   Habits of Mind is a unified measure of the behaviors and traits associated with academic success. These learning behaviors are seen as the foundation for lifelong learning.</vt:lpstr>
      <vt:lpstr>PowerPoint Presentation</vt:lpstr>
      <vt:lpstr>PowerPoint Presentation</vt:lpstr>
      <vt:lpstr> Civic Engagement  Engaged citizens are a critical element in the functioning of our democratic society.  Civic Engagement measures the extent to which students are motivated and  involved in civic, electoral and political activities.</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PowerPoint Presentation</vt:lpstr>
      <vt:lpstr> Summer Bridge Program How many weeks this summer did you participate in a bridge program at this institution?</vt:lpstr>
      <vt:lpstr> Science/Research Self-Efficacy How confident are you that you can do the following?</vt:lpstr>
      <vt:lpstr> Remedial Work Do you feel you will need remedial work in any of the following subjects?</vt:lpstr>
      <vt:lpstr>PowerPoint Presentation</vt:lpstr>
      <vt:lpstr> Expectations: Major Please indicate your intended major.</vt:lpstr>
      <vt:lpstr>Expectations: Major Do you consider yourself Pre-Med or Pre-Law?</vt:lpstr>
      <vt:lpstr> Expectations: Career Please indicate your intended career.</vt:lpstr>
      <vt:lpstr>Expectations: Time-to-Degree How many years do you expect it will take you to graduate from this college?</vt:lpstr>
      <vt:lpstr>Expectations: Degree Aspirations What is the highest academic degree that you intend to attain?</vt:lpstr>
      <vt:lpstr>PowerPoint Presentation</vt:lpstr>
      <vt:lpstr>Expectations for College Life What is your best guess as to the chances that you will:</vt:lpstr>
      <vt:lpstr>Expectations for College Life What is your best guess as to the chances that you will:</vt:lpstr>
      <vt:lpstr>Expectations for College Life What is your best guess as to the chances that you will:</vt:lpstr>
      <vt:lpstr>PowerPoint Presentation</vt:lpstr>
    </vt:vector>
  </TitlesOfParts>
  <Company>UCLA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Kevin Eagan</cp:lastModifiedBy>
  <cp:revision>2027</cp:revision>
  <cp:lastPrinted>2017-02-02T23:00:01Z</cp:lastPrinted>
  <dcterms:created xsi:type="dcterms:W3CDTF">2007-06-27T16:52:25Z</dcterms:created>
  <dcterms:modified xsi:type="dcterms:W3CDTF">2017-12-21T08:55:58Z</dcterms:modified>
</cp:coreProperties>
</file>