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4.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tags/tag5.xml" ContentType="application/vnd.openxmlformats-officedocument.presentationml.tags+xml"/>
  <Override PartName="/ppt/notesSlides/notesSlide8.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drawings/drawing3.xml" ContentType="application/vnd.openxmlformats-officedocument.drawingml.chartshapes+xml"/>
  <Override PartName="/ppt/notesSlides/notesSlide13.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14.xml" ContentType="application/vnd.openxmlformats-officedocument.presentationml.notesSlide+xml"/>
  <Override PartName="/ppt/charts/chart14.xml" ContentType="application/vnd.openxmlformats-officedocument.drawingml.chart+xml"/>
  <Override PartName="/ppt/drawings/drawing5.xml" ContentType="application/vnd.openxmlformats-officedocument.drawingml.chartshapes+xml"/>
  <Override PartName="/ppt/notesSlides/notesSlide15.xml" ContentType="application/vnd.openxmlformats-officedocument.presentationml.notesSlide+xml"/>
  <Override PartName="/ppt/charts/chart15.xml" ContentType="application/vnd.openxmlformats-officedocument.drawingml.chart+xml"/>
  <Override PartName="/ppt/drawings/drawing6.xml" ContentType="application/vnd.openxmlformats-officedocument.drawingml.chartshapes+xml"/>
  <Override PartName="/ppt/notesSlides/notesSlide16.xml" ContentType="application/vnd.openxmlformats-officedocument.presentationml.notesSlide+xml"/>
  <Override PartName="/ppt/charts/chart16.xml" ContentType="application/vnd.openxmlformats-officedocument.drawingml.chart+xml"/>
  <Override PartName="/ppt/drawings/drawing7.xml" ContentType="application/vnd.openxmlformats-officedocument.drawingml.chartshapes+xml"/>
  <Override PartName="/ppt/notesSlides/notesSlide17.xml" ContentType="application/vnd.openxmlformats-officedocument.presentationml.notesSlide+xml"/>
  <Override PartName="/ppt/tags/tag7.xml" ContentType="application/vnd.openxmlformats-officedocument.presentationml.tags+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20.xml" ContentType="application/vnd.openxmlformats-officedocument.drawingml.chart+xml"/>
  <Override PartName="/ppt/notesSlides/notesSlide23.xml" ContentType="application/vnd.openxmlformats-officedocument.presentationml.notesSlide+xml"/>
  <Override PartName="/ppt/charts/chart21.xml" ContentType="application/vnd.openxmlformats-officedocument.drawingml.chart+xml"/>
  <Override PartName="/ppt/notesSlides/notesSlide24.xml" ContentType="application/vnd.openxmlformats-officedocument.presentationml.notesSlide+xml"/>
  <Override PartName="/ppt/charts/chart22.xml" ContentType="application/vnd.openxmlformats-officedocument.drawingml.chart+xml"/>
  <Override PartName="/ppt/tags/tag8.xml" ContentType="application/vnd.openxmlformats-officedocument.presentationml.tags+xml"/>
  <Override PartName="/ppt/notesSlides/notesSlide25.xml" ContentType="application/vnd.openxmlformats-officedocument.presentationml.notesSlide+xml"/>
  <Override PartName="/ppt/charts/chart23.xml" ContentType="application/vnd.openxmlformats-officedocument.drawingml.chart+xml"/>
  <Override PartName="/ppt/charts/chart24.xml" ContentType="application/vnd.openxmlformats-officedocument.drawingml.chart+xml"/>
  <Override PartName="/ppt/tags/tag9.xml" ContentType="application/vnd.openxmlformats-officedocument.presentationml.tags+xml"/>
  <Override PartName="/ppt/notesSlides/notesSlide26.xml" ContentType="application/vnd.openxmlformats-officedocument.presentationml.notesSlide+xml"/>
  <Override PartName="/ppt/charts/chart25.xml" ContentType="application/vnd.openxmlformats-officedocument.drawingml.chart+xml"/>
  <Override PartName="/ppt/charts/chart26.xml" ContentType="application/vnd.openxmlformats-officedocument.drawingml.chart+xml"/>
  <Override PartName="/ppt/tags/tag10.xml" ContentType="application/vnd.openxmlformats-officedocument.presentationml.tags+xml"/>
  <Override PartName="/ppt/notesSlides/notesSlide27.xml" ContentType="application/vnd.openxmlformats-officedocument.presentationml.notesSlide+xml"/>
  <Override PartName="/ppt/charts/chart27.xml" ContentType="application/vnd.openxmlformats-officedocument.drawingml.chart+xml"/>
  <Override PartName="/ppt/charts/chart28.xml" ContentType="application/vnd.openxmlformats-officedocument.drawingml.chart+xml"/>
  <Override PartName="/ppt/tags/tag11.xml" ContentType="application/vnd.openxmlformats-officedocument.presentationml.tags+xml"/>
  <Override PartName="/ppt/notesSlides/notesSlide28.xml" ContentType="application/vnd.openxmlformats-officedocument.presentationml.notesSlide+xml"/>
  <Override PartName="/ppt/charts/chart29.xml" ContentType="application/vnd.openxmlformats-officedocument.drawingml.chart+xml"/>
  <Override PartName="/ppt/drawings/drawing8.xml" ContentType="application/vnd.openxmlformats-officedocument.drawingml.chartshapes+xml"/>
  <Override PartName="/ppt/tags/tag12.xml" ContentType="application/vnd.openxmlformats-officedocument.presentationml.tags+xml"/>
  <Override PartName="/ppt/notesSlides/notesSlide29.xml" ContentType="application/vnd.openxmlformats-officedocument.presentationml.notesSlide+xml"/>
  <Override PartName="/ppt/charts/chart30.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31.xml" ContentType="application/vnd.openxmlformats-officedocument.drawingml.chart+xml"/>
  <Override PartName="/ppt/notesSlides/notesSlide32.xml" ContentType="application/vnd.openxmlformats-officedocument.presentationml.notesSlide+xml"/>
  <Override PartName="/ppt/charts/chart32.xml" ContentType="application/vnd.openxmlformats-officedocument.drawingml.chart+xml"/>
  <Override PartName="/ppt/notesSlides/notesSlide33.xml" ContentType="application/vnd.openxmlformats-officedocument.presentationml.notesSlide+xml"/>
  <Override PartName="/ppt/tags/tag13.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33.xml" ContentType="application/vnd.openxmlformats-officedocument.drawingml.chart+xml"/>
  <Override PartName="/ppt/tags/tag14.xml" ContentType="application/vnd.openxmlformats-officedocument.presentationml.tags+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charts/chart34.xml" ContentType="application/vnd.openxmlformats-officedocument.drawingml.chart+xml"/>
  <Override PartName="/ppt/notesSlides/notesSlide38.xml" ContentType="application/vnd.openxmlformats-officedocument.presentationml.notesSlide+xml"/>
  <Override PartName="/ppt/charts/chart35.xml" ContentType="application/vnd.openxmlformats-officedocument.drawingml.chart+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36.xml" ContentType="application/vnd.openxmlformats-officedocument.drawingml.chart+xml"/>
  <Override PartName="/ppt/drawings/drawing9.xml" ContentType="application/vnd.openxmlformats-officedocument.drawingml.chartshapes+xml"/>
  <Override PartName="/ppt/notesSlides/notesSlide41.xml" ContentType="application/vnd.openxmlformats-officedocument.presentationml.notesSlide+xml"/>
  <Override PartName="/ppt/charts/chart37.xml" ContentType="application/vnd.openxmlformats-officedocument.drawingml.chart+xml"/>
  <Override PartName="/ppt/drawings/drawing10.xml" ContentType="application/vnd.openxmlformats-officedocument.drawingml.chartshapes+xml"/>
  <Override PartName="/ppt/notesSlides/notesSlide42.xml" ContentType="application/vnd.openxmlformats-officedocument.presentationml.notesSlide+xml"/>
  <Override PartName="/ppt/charts/chart38.xml" ContentType="application/vnd.openxmlformats-officedocument.drawingml.chart+xml"/>
  <Override PartName="/ppt/drawings/drawing11.xml" ContentType="application/vnd.openxmlformats-officedocument.drawingml.chartshapes+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5"/>
  </p:notesMasterIdLst>
  <p:handoutMasterIdLst>
    <p:handoutMasterId r:id="rId46"/>
  </p:handoutMasterIdLst>
  <p:sldIdLst>
    <p:sldId id="256" r:id="rId2"/>
    <p:sldId id="363" r:id="rId3"/>
    <p:sldId id="485" r:id="rId4"/>
    <p:sldId id="399" r:id="rId5"/>
    <p:sldId id="437" r:id="rId6"/>
    <p:sldId id="494" r:id="rId7"/>
    <p:sldId id="443" r:id="rId8"/>
    <p:sldId id="442" r:id="rId9"/>
    <p:sldId id="400" r:id="rId10"/>
    <p:sldId id="444" r:id="rId11"/>
    <p:sldId id="369" r:id="rId12"/>
    <p:sldId id="445" r:id="rId13"/>
    <p:sldId id="480" r:id="rId14"/>
    <p:sldId id="459" r:id="rId15"/>
    <p:sldId id="460" r:id="rId16"/>
    <p:sldId id="461" r:id="rId17"/>
    <p:sldId id="401" r:id="rId18"/>
    <p:sldId id="478" r:id="rId19"/>
    <p:sldId id="497" r:id="rId20"/>
    <p:sldId id="451" r:id="rId21"/>
    <p:sldId id="402" r:id="rId22"/>
    <p:sldId id="457" r:id="rId23"/>
    <p:sldId id="486" r:id="rId24"/>
    <p:sldId id="493" r:id="rId25"/>
    <p:sldId id="454" r:id="rId26"/>
    <p:sldId id="453" r:id="rId27"/>
    <p:sldId id="455" r:id="rId28"/>
    <p:sldId id="385" r:id="rId29"/>
    <p:sldId id="390" r:id="rId30"/>
    <p:sldId id="403" r:id="rId31"/>
    <p:sldId id="492" r:id="rId32"/>
    <p:sldId id="498" r:id="rId33"/>
    <p:sldId id="438" r:id="rId34"/>
    <p:sldId id="484" r:id="rId35"/>
    <p:sldId id="483" r:id="rId36"/>
    <p:sldId id="479" r:id="rId37"/>
    <p:sldId id="476" r:id="rId38"/>
    <p:sldId id="470" r:id="rId39"/>
    <p:sldId id="439" r:id="rId40"/>
    <p:sldId id="472" r:id="rId41"/>
    <p:sldId id="473" r:id="rId42"/>
    <p:sldId id="475" r:id="rId43"/>
    <p:sldId id="281" r:id="rId44"/>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53"/>
    <a:srgbClr val="FF9966"/>
    <a:srgbClr val="7A84AE"/>
    <a:srgbClr val="FFCC99"/>
    <a:srgbClr val="E3593D"/>
    <a:srgbClr val="FF6600"/>
    <a:srgbClr val="FFD5D1"/>
    <a:srgbClr val="FFFFCC"/>
    <a:srgbClr val="FFFF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7" autoAdjust="0"/>
    <p:restoredTop sz="88544" autoAdjust="0"/>
  </p:normalViewPr>
  <p:slideViewPr>
    <p:cSldViewPr>
      <p:cViewPr>
        <p:scale>
          <a:sx n="117" d="100"/>
          <a:sy n="117" d="100"/>
        </p:scale>
        <p:origin x="-108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38.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15E-2"/>
          <c:y val="0.17364545056867911"/>
          <c:w val="0.78738281387750098"/>
          <c:h val="0.48348490813648937"/>
        </c:manualLayout>
      </c:layout>
      <c:pieChart>
        <c:varyColors val="1"/>
        <c:ser>
          <c:idx val="0"/>
          <c:order val="0"/>
          <c:tx>
            <c:strRef>
              <c:f>Sheet1!$B$1</c:f>
              <c:strCache>
                <c:ptCount val="1"/>
                <c:pt idx="0">
                  <c:v>Institution</c:v>
                </c:pt>
              </c:strCache>
            </c:strRef>
          </c:tx>
          <c:spPr>
            <a:solidFill>
              <a:srgbClr val="FFA953"/>
            </a:solidFill>
            <a:ln w="3175">
              <a:solidFill>
                <a:schemeClr val="accent1">
                  <a:alpha val="50000"/>
                </a:schemeClr>
              </a:solidFill>
            </a:ln>
          </c:spPr>
          <c:dPt>
            <c:idx val="1"/>
            <c:bubble3D val="0"/>
            <c:explosion val="1"/>
            <c:spPr>
              <a:solidFill>
                <a:srgbClr val="7A84AE"/>
              </a:solidFill>
              <a:ln w="3175">
                <a:solidFill>
                  <a:schemeClr val="accent1">
                    <a:alpha val="50000"/>
                  </a:schemeClr>
                </a:solidFill>
              </a:ln>
            </c:spPr>
          </c:dPt>
          <c:dLbls>
            <c:numFmt formatCode="0.0%" sourceLinked="0"/>
            <c:spPr>
              <a:noFill/>
              <a:ln>
                <a:noFill/>
              </a:ln>
              <a:effectLst/>
            </c:spPr>
            <c:txPr>
              <a:bodyPr/>
              <a:lstStyle/>
              <a:p>
                <a:pPr>
                  <a:defRPr sz="1400" b="1">
                    <a:solidFill>
                      <a:schemeClr val="accent1">
                        <a:lumMod val="50000"/>
                      </a:schemeClr>
                    </a:solidFill>
                  </a:defRPr>
                </a:pPr>
                <a:endParaRPr lang="en-US"/>
              </a:p>
            </c:txPr>
            <c:dLblPos val="ct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0.0%</c:formatCode>
                <c:ptCount val="2"/>
                <c:pt idx="0">
                  <c:v>0.433</c:v>
                </c:pt>
                <c:pt idx="1">
                  <c:v>0.56699999999999995</c:v>
                </c:pt>
              </c:numCache>
            </c:numRef>
          </c:val>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a:solidFill>
                  <a:schemeClr val="tx2"/>
                </a:solidFill>
              </a:defRPr>
            </a:pPr>
            <a:endParaRPr lang="en-US"/>
          </a:p>
        </c:txPr>
      </c:legendEntry>
      <c:legendEntry>
        <c:idx val="1"/>
        <c:txPr>
          <a:bodyPr/>
          <a:lstStyle/>
          <a:p>
            <a:pPr>
              <a:defRPr sz="1400" b="1">
                <a:solidFill>
                  <a:schemeClr val="tx2"/>
                </a:solidFill>
              </a:defRPr>
            </a:pPr>
            <a:endParaRPr lang="en-US"/>
          </a:p>
        </c:txPr>
      </c:legendEntry>
      <c:layout>
        <c:manualLayout>
          <c:xMode val="edge"/>
          <c:yMode val="edge"/>
          <c:x val="0.21168204653151401"/>
          <c:y val="0.74688622255551673"/>
          <c:w val="0.45246374746143175"/>
          <c:h val="0.1429827521559811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accent5">
                    <a:lumMod val="75000"/>
                  </a:schemeClr>
                </a:solidFill>
              </a:defRPr>
            </a:pPr>
            <a:r>
              <a:rPr lang="en-US" dirty="0" smtClean="0">
                <a:solidFill>
                  <a:schemeClr val="accent5">
                    <a:lumMod val="75000"/>
                  </a:schemeClr>
                </a:solidFill>
              </a:rPr>
              <a:t>Were you accepted by your first choice college?</a:t>
            </a:r>
            <a:endParaRPr lang="en-US" dirty="0">
              <a:solidFill>
                <a:schemeClr val="accent5">
                  <a:lumMod val="75000"/>
                </a:schemeClr>
              </a:solidFill>
            </a:endParaRPr>
          </a:p>
        </c:rich>
      </c:tx>
      <c:layout/>
      <c:overlay val="0"/>
    </c:title>
    <c:autoTitleDeleted val="0"/>
    <c:plotArea>
      <c:layout/>
      <c:pieChart>
        <c:varyColors val="1"/>
        <c:ser>
          <c:idx val="0"/>
          <c:order val="0"/>
          <c:tx>
            <c:strRef>
              <c:f>Sheet1!$B$1</c:f>
              <c:strCache>
                <c:ptCount val="1"/>
                <c:pt idx="0">
                  <c:v>Accepted by first choice</c:v>
                </c:pt>
              </c:strCache>
            </c:strRef>
          </c:tx>
          <c:spPr>
            <a:ln w="3175">
              <a:solidFill>
                <a:srgbClr val="7680AC">
                  <a:alpha val="50000"/>
                </a:srgbClr>
              </a:solidFill>
            </a:ln>
          </c:spPr>
          <c:dPt>
            <c:idx val="0"/>
            <c:bubble3D val="0"/>
          </c:dPt>
          <c:dPt>
            <c:idx val="1"/>
            <c:bubble3D val="0"/>
            <c:spPr>
              <a:solidFill>
                <a:srgbClr val="FFA953"/>
              </a:solidFill>
              <a:ln w="3175">
                <a:solidFill>
                  <a:srgbClr val="7680AC">
                    <a:alpha val="50000"/>
                  </a:srgbClr>
                </a:solidFill>
              </a:ln>
            </c:spPr>
          </c:dPt>
          <c:dLbls>
            <c:spPr>
              <a:noFill/>
              <a:ln>
                <a:noFill/>
              </a:ln>
              <a:effectLst/>
            </c:spPr>
            <c:txPr>
              <a:bodyPr/>
              <a:lstStyle/>
              <a:p>
                <a:pPr>
                  <a:defRPr sz="1400">
                    <a:solidFill>
                      <a:schemeClr val="bg1"/>
                    </a:solidFill>
                  </a:defRPr>
                </a:pPr>
                <a:endParaRPr lang="en-US"/>
              </a:p>
            </c:txPr>
            <c:dLblPos val="bestFit"/>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Sheet1!$A$2:$A$3</c:f>
              <c:strCache>
                <c:ptCount val="2"/>
                <c:pt idx="0">
                  <c:v>Yes</c:v>
                </c:pt>
                <c:pt idx="1">
                  <c:v>No</c:v>
                </c:pt>
              </c:strCache>
            </c:strRef>
          </c:cat>
          <c:val>
            <c:numRef>
              <c:f>Sheet1!$B$2:$B$3</c:f>
              <c:numCache>
                <c:formatCode>0.0%</c:formatCode>
                <c:ptCount val="2"/>
                <c:pt idx="0">
                  <c:v>0.91600000000000004</c:v>
                </c:pt>
                <c:pt idx="1">
                  <c:v>8.4000000000000005E-2</c:v>
                </c:pt>
              </c:numCache>
            </c:numRef>
          </c:val>
        </c:ser>
        <c:dLbls>
          <c:showLegendKey val="0"/>
          <c:showVal val="1"/>
          <c:showCatName val="0"/>
          <c:showSerName val="0"/>
          <c:showPercent val="0"/>
          <c:showBubbleSize val="0"/>
          <c:showLeaderLines val="1"/>
        </c:dLbls>
        <c:firstSliceAng val="0"/>
      </c:pieChart>
    </c:plotArea>
    <c:legend>
      <c:legendPos val="r"/>
      <c:legendEntry>
        <c:idx val="0"/>
        <c:txPr>
          <a:bodyPr/>
          <a:lstStyle/>
          <a:p>
            <a:pPr>
              <a:defRPr sz="1300">
                <a:solidFill>
                  <a:schemeClr val="tx2"/>
                </a:solidFill>
              </a:defRPr>
            </a:pPr>
            <a:endParaRPr lang="en-US"/>
          </a:p>
        </c:txPr>
      </c:legendEntry>
      <c:legendEntry>
        <c:idx val="1"/>
        <c:txPr>
          <a:bodyPr/>
          <a:lstStyle/>
          <a:p>
            <a:pPr>
              <a:defRPr sz="1300">
                <a:solidFill>
                  <a:schemeClr val="tx2"/>
                </a:solidFill>
              </a:defRPr>
            </a:pPr>
            <a:endParaRPr lang="en-US"/>
          </a:p>
        </c:txPr>
      </c:legendEntry>
      <c:layout>
        <c:manualLayout>
          <c:xMode val="edge"/>
          <c:yMode val="edge"/>
          <c:x val="0.19724059492563401"/>
          <c:y val="0.90440754381508759"/>
          <c:w val="0.41757421988918236"/>
          <c:h val="9.5592456184913022E-2"/>
        </c:manualLayout>
      </c:layout>
      <c:overlay val="0"/>
      <c:txPr>
        <a:bodyPr/>
        <a:lstStyle/>
        <a:p>
          <a:pPr>
            <a:defRPr sz="140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5">
                <a:lumMod val="75000"/>
              </a:schemeClr>
            </a:solidFill>
            <a:ln w="3175">
              <a:solidFill>
                <a:schemeClr val="accent1"/>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0.68</c:v>
                </c:pt>
                <c:pt idx="1">
                  <c:v>0.25900000000000001</c:v>
                </c:pt>
                <c:pt idx="2">
                  <c:v>4.7E-2</c:v>
                </c:pt>
                <c:pt idx="3">
                  <c:v>1.4999999999999999E-2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0.68200000000000005</c:v>
                </c:pt>
                <c:pt idx="1">
                  <c:v>0.23</c:v>
                </c:pt>
                <c:pt idx="2">
                  <c:v>5.8000000000000003E-2</c:v>
                </c:pt>
                <c:pt idx="3">
                  <c:v>3.1E-2</c:v>
                </c:pt>
              </c:numCache>
            </c:numRef>
          </c:val>
        </c:ser>
        <c:dLbls>
          <c:showLegendKey val="0"/>
          <c:showVal val="1"/>
          <c:showCatName val="0"/>
          <c:showSerName val="0"/>
          <c:showPercent val="0"/>
          <c:showBubbleSize val="0"/>
        </c:dLbls>
        <c:gapWidth val="75"/>
        <c:overlap val="-25"/>
        <c:axId val="48365568"/>
        <c:axId val="86803584"/>
      </c:barChart>
      <c:catAx>
        <c:axId val="48365568"/>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86803584"/>
        <c:crosses val="autoZero"/>
        <c:auto val="1"/>
        <c:lblAlgn val="ctr"/>
        <c:lblOffset val="100"/>
        <c:noMultiLvlLbl val="0"/>
      </c:catAx>
      <c:valAx>
        <c:axId val="8680358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48365568"/>
        <c:crosses val="autoZero"/>
        <c:crossBetween val="between"/>
      </c:valAx>
    </c:plotArea>
    <c:legend>
      <c:legendPos val="b"/>
      <c:legendEntry>
        <c:idx val="0"/>
        <c:txPr>
          <a:bodyPr/>
          <a:lstStyle/>
          <a:p>
            <a:pPr>
              <a:defRPr sz="1200"/>
            </a:pPr>
            <a:endParaRPr lang="en-US"/>
          </a:p>
        </c:txPr>
      </c:legendEntry>
      <c:legendEntry>
        <c:idx val="1"/>
        <c:txPr>
          <a:bodyPr/>
          <a:lstStyle/>
          <a:p>
            <a:pPr>
              <a:defRPr sz="1200"/>
            </a:pPr>
            <a:endParaRPr lang="en-US"/>
          </a:p>
        </c:txPr>
      </c:legendEntry>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0.11799999999999999</c:v>
                </c:pt>
                <c:pt idx="1">
                  <c:v>0.11799999999999999</c:v>
                </c:pt>
                <c:pt idx="2">
                  <c:v>0.307</c:v>
                </c:pt>
                <c:pt idx="3">
                  <c:v>0.29899999999999999</c:v>
                </c:pt>
                <c:pt idx="4">
                  <c:v>0.496</c:v>
                </c:pt>
                <c:pt idx="5">
                  <c:v>0.42799999999999999</c:v>
                </c:pt>
                <c:pt idx="6">
                  <c:v>0.221</c:v>
                </c:pt>
                <c:pt idx="7">
                  <c:v>0.216</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0.86399999999999999</c:v>
                </c:pt>
                <c:pt idx="1">
                  <c:v>0.86199999999999999</c:v>
                </c:pt>
                <c:pt idx="2">
                  <c:v>0.67300000000000004</c:v>
                </c:pt>
                <c:pt idx="3">
                  <c:v>0.67800000000000005</c:v>
                </c:pt>
                <c:pt idx="4">
                  <c:v>0.36599999999999999</c:v>
                </c:pt>
                <c:pt idx="5">
                  <c:v>0.443</c:v>
                </c:pt>
                <c:pt idx="6">
                  <c:v>0.745</c:v>
                </c:pt>
                <c:pt idx="7">
                  <c:v>0.745</c:v>
                </c:pt>
              </c:numCache>
            </c:numRef>
          </c:val>
        </c:ser>
        <c:dLbls>
          <c:showLegendKey val="0"/>
          <c:showVal val="0"/>
          <c:showCatName val="0"/>
          <c:showSerName val="0"/>
          <c:showPercent val="0"/>
          <c:showBubbleSize val="0"/>
        </c:dLbls>
        <c:gapWidth val="74"/>
        <c:overlap val="100"/>
        <c:axId val="48413696"/>
        <c:axId val="86805888"/>
      </c:barChart>
      <c:catAx>
        <c:axId val="48413696"/>
        <c:scaling>
          <c:orientation val="minMax"/>
        </c:scaling>
        <c:delete val="0"/>
        <c:axPos val="b"/>
        <c:majorGridlines/>
        <c:numFmt formatCode="General" sourceLinked="0"/>
        <c:majorTickMark val="none"/>
        <c:minorTickMark val="none"/>
        <c:tickLblPos val="none"/>
        <c:crossAx val="86805888"/>
        <c:crosses val="autoZero"/>
        <c:auto val="1"/>
        <c:lblAlgn val="ctr"/>
        <c:lblOffset val="100"/>
        <c:tickLblSkip val="2"/>
        <c:tickMarkSkip val="2"/>
        <c:noMultiLvlLbl val="0"/>
      </c:catAx>
      <c:valAx>
        <c:axId val="86805888"/>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4841369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0.182</c:v>
                </c:pt>
                <c:pt idx="1">
                  <c:v>0.16300000000000001</c:v>
                </c:pt>
                <c:pt idx="2">
                  <c:v>0.18099999999999999</c:v>
                </c:pt>
                <c:pt idx="3">
                  <c:v>0.155</c:v>
                </c:pt>
                <c:pt idx="4">
                  <c:v>0.27300000000000002</c:v>
                </c:pt>
                <c:pt idx="5">
                  <c:v>0.26700000000000002</c:v>
                </c:pt>
              </c:numCache>
            </c:numRef>
          </c:val>
        </c:ser>
        <c:ser>
          <c:idx val="1"/>
          <c:order val="1"/>
          <c:spPr>
            <a:solidFill>
              <a:schemeClr val="accent1">
                <a:lumMod val="60000"/>
                <a:lumOff val="40000"/>
              </a:schemeClr>
            </a:solidFill>
            <a:ln w="3175">
              <a:solidFill>
                <a:srgbClr val="7680AC">
                  <a:alpha val="50000"/>
                </a:srgbClr>
              </a:solidFill>
            </a:ln>
            <a:effectLst/>
          </c:spPr>
          <c:invertIfNegative val="0"/>
          <c:dPt>
            <c:idx val="1"/>
            <c:invertIfNegative val="0"/>
            <c:bubble3D val="0"/>
            <c:spPr>
              <a:solidFill>
                <a:srgbClr val="FFCC99"/>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0.80500000000000005</c:v>
                </c:pt>
                <c:pt idx="1">
                  <c:v>0.82499999999999996</c:v>
                </c:pt>
                <c:pt idx="2">
                  <c:v>0.79900000000000004</c:v>
                </c:pt>
                <c:pt idx="3">
                  <c:v>0.82799999999999996</c:v>
                </c:pt>
                <c:pt idx="4">
                  <c:v>0.59</c:v>
                </c:pt>
                <c:pt idx="5">
                  <c:v>0.57599999999999996</c:v>
                </c:pt>
              </c:numCache>
            </c:numRef>
          </c:val>
        </c:ser>
        <c:dLbls>
          <c:showLegendKey val="0"/>
          <c:showVal val="1"/>
          <c:showCatName val="0"/>
          <c:showSerName val="0"/>
          <c:showPercent val="0"/>
          <c:showBubbleSize val="0"/>
        </c:dLbls>
        <c:gapWidth val="74"/>
        <c:overlap val="100"/>
        <c:axId val="48612864"/>
        <c:axId val="86808192"/>
      </c:barChart>
      <c:catAx>
        <c:axId val="48612864"/>
        <c:scaling>
          <c:orientation val="minMax"/>
        </c:scaling>
        <c:delete val="0"/>
        <c:axPos val="b"/>
        <c:majorGridlines/>
        <c:numFmt formatCode="General" sourceLinked="1"/>
        <c:majorTickMark val="none"/>
        <c:minorTickMark val="none"/>
        <c:tickLblPos val="none"/>
        <c:crossAx val="86808192"/>
        <c:crosses val="autoZero"/>
        <c:auto val="1"/>
        <c:lblAlgn val="ctr"/>
        <c:lblOffset val="100"/>
        <c:tickLblSkip val="2"/>
        <c:tickMarkSkip val="2"/>
        <c:noMultiLvlLbl val="0"/>
      </c:catAx>
      <c:valAx>
        <c:axId val="86808192"/>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486128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Pt>
            <c:idx val="8"/>
            <c:invertIfNegative val="0"/>
            <c:bubble3D val="0"/>
            <c:spPr>
              <a:solidFill>
                <a:schemeClr val="accent1"/>
              </a:solidFill>
              <a:ln w="3175">
                <a:solidFill>
                  <a:srgbClr val="7680AC">
                    <a:alpha val="50000"/>
                  </a:srgbClr>
                </a:solidFill>
              </a:ln>
              <a:effectLst/>
            </c:spPr>
          </c:dPt>
          <c:dPt>
            <c:idx val="9"/>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Sheet1!$B$2:$B$11</c:f>
              <c:strCache>
                <c:ptCount val="10"/>
                <c:pt idx="0">
                  <c:v>Your Institution</c:v>
                </c:pt>
                <c:pt idx="1">
                  <c:v>Comparison Group</c:v>
                </c:pt>
                <c:pt idx="2">
                  <c:v>Your Institution</c:v>
                </c:pt>
                <c:pt idx="3">
                  <c:v>Comparison Group</c:v>
                </c:pt>
                <c:pt idx="4">
                  <c:v>Your Institution</c:v>
                </c:pt>
                <c:pt idx="5">
                  <c:v>Comparison Group</c:v>
                </c:pt>
                <c:pt idx="6">
                  <c:v>Your Institution</c:v>
                </c:pt>
                <c:pt idx="7">
                  <c:v>Comparison Group</c:v>
                </c:pt>
                <c:pt idx="8">
                  <c:v>Your Institution</c:v>
                </c:pt>
                <c:pt idx="9">
                  <c:v>Comparison Group</c:v>
                </c:pt>
              </c:strCache>
            </c:strRef>
          </c:cat>
          <c:val>
            <c:numRef>
              <c:f>Sheet1!$C$2:$C$11</c:f>
              <c:numCache>
                <c:formatCode>0.0%</c:formatCode>
                <c:ptCount val="10"/>
                <c:pt idx="0">
                  <c:v>0.33700000000000002</c:v>
                </c:pt>
                <c:pt idx="1">
                  <c:v>0.35899999999999999</c:v>
                </c:pt>
                <c:pt idx="2">
                  <c:v>0.45500000000000002</c:v>
                </c:pt>
                <c:pt idx="3">
                  <c:v>0.43099999999999999</c:v>
                </c:pt>
                <c:pt idx="4">
                  <c:v>0.46600000000000003</c:v>
                </c:pt>
                <c:pt idx="5">
                  <c:v>0.42099999999999999</c:v>
                </c:pt>
                <c:pt idx="6">
                  <c:v>0.379</c:v>
                </c:pt>
                <c:pt idx="7">
                  <c:v>0.374</c:v>
                </c:pt>
                <c:pt idx="8" formatCode="0.00%">
                  <c:v>0.439</c:v>
                </c:pt>
                <c:pt idx="9" formatCode="0.00%">
                  <c:v>0.40500000000000003</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Pt>
            <c:idx val="8"/>
            <c:invertIfNegative val="0"/>
            <c:bubble3D val="0"/>
            <c:spPr>
              <a:solidFill>
                <a:schemeClr val="accent1">
                  <a:lumMod val="60000"/>
                  <a:lumOff val="40000"/>
                </a:schemeClr>
              </a:solidFill>
              <a:ln w="3175">
                <a:solidFill>
                  <a:srgbClr val="7680AC">
                    <a:alpha val="50000"/>
                  </a:srgbClr>
                </a:solidFill>
              </a:ln>
              <a:effectLst/>
            </c:spPr>
          </c:dPt>
          <c:dPt>
            <c:idx val="9"/>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Sheet1!$B$2:$B$11</c:f>
              <c:strCache>
                <c:ptCount val="10"/>
                <c:pt idx="0">
                  <c:v>Your Institution</c:v>
                </c:pt>
                <c:pt idx="1">
                  <c:v>Comparison Group</c:v>
                </c:pt>
                <c:pt idx="2">
                  <c:v>Your Institution</c:v>
                </c:pt>
                <c:pt idx="3">
                  <c:v>Comparison Group</c:v>
                </c:pt>
                <c:pt idx="4">
                  <c:v>Your Institution</c:v>
                </c:pt>
                <c:pt idx="5">
                  <c:v>Comparison Group</c:v>
                </c:pt>
                <c:pt idx="6">
                  <c:v>Your Institution</c:v>
                </c:pt>
                <c:pt idx="7">
                  <c:v>Comparison Group</c:v>
                </c:pt>
                <c:pt idx="8">
                  <c:v>Your Institution</c:v>
                </c:pt>
                <c:pt idx="9">
                  <c:v>Comparison Group</c:v>
                </c:pt>
              </c:strCache>
            </c:strRef>
          </c:cat>
          <c:val>
            <c:numRef>
              <c:f>Sheet1!$D$2:$D$11</c:f>
              <c:numCache>
                <c:formatCode>0.0%</c:formatCode>
                <c:ptCount val="10"/>
                <c:pt idx="0">
                  <c:v>0.63700000000000001</c:v>
                </c:pt>
                <c:pt idx="1">
                  <c:v>0.57799999999999996</c:v>
                </c:pt>
                <c:pt idx="2">
                  <c:v>0.40899999999999997</c:v>
                </c:pt>
                <c:pt idx="3">
                  <c:v>0.41199999999999998</c:v>
                </c:pt>
                <c:pt idx="4">
                  <c:v>0.28599999999999998</c:v>
                </c:pt>
                <c:pt idx="5">
                  <c:v>0.26200000000000001</c:v>
                </c:pt>
                <c:pt idx="6">
                  <c:v>0.53</c:v>
                </c:pt>
                <c:pt idx="7">
                  <c:v>0.48499999999999999</c:v>
                </c:pt>
                <c:pt idx="8" formatCode="0.00%">
                  <c:v>0.29399999999999998</c:v>
                </c:pt>
                <c:pt idx="9" formatCode="0.00%">
                  <c:v>0.245</c:v>
                </c:pt>
              </c:numCache>
            </c:numRef>
          </c:val>
        </c:ser>
        <c:dLbls>
          <c:showLegendKey val="0"/>
          <c:showVal val="0"/>
          <c:showCatName val="0"/>
          <c:showSerName val="0"/>
          <c:showPercent val="0"/>
          <c:showBubbleSize val="0"/>
        </c:dLbls>
        <c:gapWidth val="74"/>
        <c:overlap val="100"/>
        <c:axId val="48731648"/>
        <c:axId val="103769216"/>
      </c:barChart>
      <c:catAx>
        <c:axId val="48731648"/>
        <c:scaling>
          <c:orientation val="minMax"/>
        </c:scaling>
        <c:delete val="0"/>
        <c:axPos val="b"/>
        <c:majorGridlines/>
        <c:numFmt formatCode="General" sourceLinked="0"/>
        <c:majorTickMark val="none"/>
        <c:minorTickMark val="none"/>
        <c:tickLblPos val="none"/>
        <c:crossAx val="103769216"/>
        <c:crosses val="autoZero"/>
        <c:auto val="1"/>
        <c:lblAlgn val="ctr"/>
        <c:lblOffset val="100"/>
        <c:tickLblSkip val="2"/>
        <c:tickMarkSkip val="2"/>
        <c:noMultiLvlLbl val="0"/>
      </c:catAx>
      <c:valAx>
        <c:axId val="103769216"/>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4873164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0.28699999999999998</c:v>
                </c:pt>
                <c:pt idx="1">
                  <c:v>0.29599999999999999</c:v>
                </c:pt>
                <c:pt idx="2">
                  <c:v>0.34499999999999997</c:v>
                </c:pt>
                <c:pt idx="3">
                  <c:v>0.34</c:v>
                </c:pt>
                <c:pt idx="4">
                  <c:v>0.221</c:v>
                </c:pt>
                <c:pt idx="5">
                  <c:v>0.19400000000000001</c:v>
                </c:pt>
                <c:pt idx="6">
                  <c:v>0.185</c:v>
                </c:pt>
                <c:pt idx="7">
                  <c:v>0.158</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0.49099999999999999</c:v>
                </c:pt>
                <c:pt idx="1">
                  <c:v>0.44800000000000001</c:v>
                </c:pt>
                <c:pt idx="2">
                  <c:v>0.53900000000000003</c:v>
                </c:pt>
                <c:pt idx="3">
                  <c:v>0.53800000000000003</c:v>
                </c:pt>
                <c:pt idx="4">
                  <c:v>8.6999999999999994E-2</c:v>
                </c:pt>
                <c:pt idx="5">
                  <c:v>9.8000000000000004E-2</c:v>
                </c:pt>
                <c:pt idx="6">
                  <c:v>0.125</c:v>
                </c:pt>
                <c:pt idx="7">
                  <c:v>0.14899999999999999</c:v>
                </c:pt>
              </c:numCache>
            </c:numRef>
          </c:val>
        </c:ser>
        <c:dLbls>
          <c:showLegendKey val="0"/>
          <c:showVal val="0"/>
          <c:showCatName val="0"/>
          <c:showSerName val="0"/>
          <c:showPercent val="0"/>
          <c:showBubbleSize val="0"/>
        </c:dLbls>
        <c:gapWidth val="74"/>
        <c:overlap val="100"/>
        <c:axId val="49004032"/>
        <c:axId val="103772096"/>
      </c:barChart>
      <c:catAx>
        <c:axId val="49004032"/>
        <c:scaling>
          <c:orientation val="minMax"/>
        </c:scaling>
        <c:delete val="0"/>
        <c:axPos val="b"/>
        <c:majorGridlines/>
        <c:numFmt formatCode="General" sourceLinked="0"/>
        <c:majorTickMark val="none"/>
        <c:minorTickMark val="none"/>
        <c:tickLblPos val="none"/>
        <c:crossAx val="103772096"/>
        <c:crosses val="autoZero"/>
        <c:auto val="1"/>
        <c:lblAlgn val="ctr"/>
        <c:lblOffset val="100"/>
        <c:tickLblSkip val="2"/>
        <c:tickMarkSkip val="2"/>
        <c:noMultiLvlLbl val="0"/>
      </c:catAx>
      <c:valAx>
        <c:axId val="103772096"/>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4900403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0.45600000000000002</c:v>
                </c:pt>
                <c:pt idx="1">
                  <c:v>0.40699999999999997</c:v>
                </c:pt>
                <c:pt idx="2">
                  <c:v>0.35099999999999998</c:v>
                </c:pt>
                <c:pt idx="3">
                  <c:v>0.313</c:v>
                </c:pt>
                <c:pt idx="4">
                  <c:v>0.28899999999999998</c:v>
                </c:pt>
                <c:pt idx="5">
                  <c:v>0.29499999999999998</c:v>
                </c:pt>
                <c:pt idx="6">
                  <c:v>0.39300000000000002</c:v>
                </c:pt>
                <c:pt idx="7">
                  <c:v>0.372</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0.191</c:v>
                </c:pt>
                <c:pt idx="1">
                  <c:v>0.188</c:v>
                </c:pt>
                <c:pt idx="2">
                  <c:v>0.36599999999999999</c:v>
                </c:pt>
                <c:pt idx="3">
                  <c:v>0.26800000000000002</c:v>
                </c:pt>
                <c:pt idx="4">
                  <c:v>7.1999999999999995E-2</c:v>
                </c:pt>
                <c:pt idx="5">
                  <c:v>9.7000000000000003E-2</c:v>
                </c:pt>
                <c:pt idx="6">
                  <c:v>0.34799999999999998</c:v>
                </c:pt>
                <c:pt idx="7">
                  <c:v>0.32700000000000001</c:v>
                </c:pt>
              </c:numCache>
            </c:numRef>
          </c:val>
        </c:ser>
        <c:dLbls>
          <c:showLegendKey val="0"/>
          <c:showVal val="0"/>
          <c:showCatName val="0"/>
          <c:showSerName val="0"/>
          <c:showPercent val="0"/>
          <c:showBubbleSize val="0"/>
        </c:dLbls>
        <c:gapWidth val="74"/>
        <c:overlap val="100"/>
        <c:axId val="78155264"/>
        <c:axId val="103774400"/>
      </c:barChart>
      <c:catAx>
        <c:axId val="78155264"/>
        <c:scaling>
          <c:orientation val="minMax"/>
        </c:scaling>
        <c:delete val="0"/>
        <c:axPos val="b"/>
        <c:majorGridlines/>
        <c:numFmt formatCode="General" sourceLinked="0"/>
        <c:majorTickMark val="none"/>
        <c:minorTickMark val="none"/>
        <c:tickLblPos val="none"/>
        <c:crossAx val="103774400"/>
        <c:crosses val="autoZero"/>
        <c:auto val="1"/>
        <c:lblAlgn val="ctr"/>
        <c:lblOffset val="100"/>
        <c:tickLblSkip val="2"/>
        <c:tickMarkSkip val="2"/>
        <c:noMultiLvlLbl val="0"/>
      </c:catAx>
      <c:valAx>
        <c:axId val="103774400"/>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7815526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rgbClr val="FFA953"/>
            </a:solidFill>
            <a:ln w="3175">
              <a:solidFill>
                <a:srgbClr val="7680AC">
                  <a:alpha val="50000"/>
                </a:srgbClr>
              </a:solidFill>
            </a:ln>
          </c:spPr>
          <c:invertIfNegative val="0"/>
          <c:dLbls>
            <c:spPr>
              <a:noFill/>
              <a:ln>
                <a:noFill/>
              </a:ln>
              <a:effectLst/>
            </c:spPr>
            <c:txPr>
              <a:bodyPr/>
              <a:lstStyle/>
              <a:p>
                <a:pPr>
                  <a:defRPr sz="11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Other sources</c:v>
                </c:pt>
                <c:pt idx="1">
                  <c:v>Aid to be repaid</c:v>
                </c:pt>
                <c:pt idx="2">
                  <c:v>Aid not to be repaid</c:v>
                </c:pt>
                <c:pt idx="3">
                  <c:v>Personal resources</c:v>
                </c:pt>
                <c:pt idx="4">
                  <c:v>Family resources</c:v>
                </c:pt>
              </c:strCache>
            </c:strRef>
          </c:cat>
          <c:val>
            <c:numRef>
              <c:f>Sheet1!$C$2:$C$6</c:f>
              <c:numCache>
                <c:formatCode>0.0%</c:formatCode>
                <c:ptCount val="5"/>
                <c:pt idx="0">
                  <c:v>6.0000000000000005E-2</c:v>
                </c:pt>
                <c:pt idx="1">
                  <c:v>0.495</c:v>
                </c:pt>
                <c:pt idx="2">
                  <c:v>0.69399999999999995</c:v>
                </c:pt>
                <c:pt idx="3">
                  <c:v>0.63800000000000001</c:v>
                </c:pt>
                <c:pt idx="4">
                  <c:v>0.69399999999999995</c:v>
                </c:pt>
              </c:numCache>
            </c:numRef>
          </c:val>
        </c:ser>
        <c:ser>
          <c:idx val="2"/>
          <c:order val="1"/>
          <c:tx>
            <c:strRef>
              <c:f>Sheet1!$B$1</c:f>
              <c:strCache>
                <c:ptCount val="1"/>
                <c:pt idx="0">
                  <c:v>Your Institution</c:v>
                </c:pt>
              </c:strCache>
            </c:strRef>
          </c:tx>
          <c:spPr>
            <a:solidFill>
              <a:schemeClr val="accent1"/>
            </a:solidFill>
            <a:ln w="3175">
              <a:solidFill>
                <a:schemeClr val="accent1"/>
              </a:solidFill>
            </a:ln>
          </c:spPr>
          <c:invertIfNegative val="0"/>
          <c:dLbls>
            <c:spPr>
              <a:noFill/>
              <a:ln>
                <a:noFill/>
              </a:ln>
              <a:effectLst/>
            </c:spPr>
            <c:txPr>
              <a:bodyPr/>
              <a:lstStyle/>
              <a:p>
                <a:pPr>
                  <a:defRPr sz="110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Other sources</c:v>
                </c:pt>
                <c:pt idx="1">
                  <c:v>Aid to be repaid</c:v>
                </c:pt>
                <c:pt idx="2">
                  <c:v>Aid not to be repaid</c:v>
                </c:pt>
                <c:pt idx="3">
                  <c:v>Personal resources</c:v>
                </c:pt>
                <c:pt idx="4">
                  <c:v>Family resources</c:v>
                </c:pt>
              </c:strCache>
            </c:strRef>
          </c:cat>
          <c:val>
            <c:numRef>
              <c:f>Sheet1!$B$2:$B$6</c:f>
              <c:numCache>
                <c:formatCode>0.0%</c:formatCode>
                <c:ptCount val="5"/>
                <c:pt idx="0">
                  <c:v>5.6999999999999995E-2</c:v>
                </c:pt>
                <c:pt idx="1">
                  <c:v>0.502</c:v>
                </c:pt>
                <c:pt idx="2">
                  <c:v>0.69400000000000006</c:v>
                </c:pt>
                <c:pt idx="3">
                  <c:v>0.66100000000000003</c:v>
                </c:pt>
                <c:pt idx="4">
                  <c:v>0.69499999999999995</c:v>
                </c:pt>
              </c:numCache>
            </c:numRef>
          </c:val>
        </c:ser>
        <c:dLbls>
          <c:showLegendKey val="0"/>
          <c:showVal val="0"/>
          <c:showCatName val="0"/>
          <c:showSerName val="0"/>
          <c:showPercent val="0"/>
          <c:showBubbleSize val="0"/>
        </c:dLbls>
        <c:gapWidth val="75"/>
        <c:overlap val="-25"/>
        <c:axId val="78272000"/>
        <c:axId val="107488384"/>
      </c:barChart>
      <c:catAx>
        <c:axId val="78272000"/>
        <c:scaling>
          <c:orientation val="minMax"/>
        </c:scaling>
        <c:delete val="0"/>
        <c:axPos val="l"/>
        <c:majorGridlines/>
        <c:numFmt formatCode="General" sourceLinked="1"/>
        <c:majorTickMark val="none"/>
        <c:minorTickMark val="none"/>
        <c:tickLblPos val="nextTo"/>
        <c:txPr>
          <a:bodyPr rot="0" vert="horz"/>
          <a:lstStyle/>
          <a:p>
            <a:pPr>
              <a:defRPr sz="1400" b="0">
                <a:solidFill>
                  <a:schemeClr val="tx2"/>
                </a:solidFill>
              </a:defRPr>
            </a:pPr>
            <a:endParaRPr lang="en-US"/>
          </a:p>
        </c:txPr>
        <c:crossAx val="107488384"/>
        <c:crosses val="autoZero"/>
        <c:auto val="1"/>
        <c:lblAlgn val="ctr"/>
        <c:lblOffset val="100"/>
        <c:tickLblSkip val="1"/>
        <c:tickMarkSkip val="1"/>
        <c:noMultiLvlLbl val="0"/>
      </c:catAx>
      <c:valAx>
        <c:axId val="107488384"/>
        <c:scaling>
          <c:orientation val="minMax"/>
          <c:max val="1"/>
          <c:min val="0"/>
        </c:scaling>
        <c:delete val="0"/>
        <c:axPos val="b"/>
        <c:numFmt formatCode="0%" sourceLinked="0"/>
        <c:majorTickMark val="none"/>
        <c:minorTickMark val="none"/>
        <c:tickLblPos val="nextTo"/>
        <c:spPr>
          <a:ln w="9525">
            <a:noFill/>
          </a:ln>
        </c:spPr>
        <c:txPr>
          <a:bodyPr rot="0" vert="horz"/>
          <a:lstStyle/>
          <a:p>
            <a:pPr>
              <a:defRPr sz="1400" b="0">
                <a:solidFill>
                  <a:schemeClr val="tx2"/>
                </a:solidFill>
              </a:defRPr>
            </a:pPr>
            <a:endParaRPr lang="en-US"/>
          </a:p>
        </c:txPr>
        <c:crossAx val="78272000"/>
        <c:crosses val="autoZero"/>
        <c:crossBetween val="between"/>
        <c:majorUnit val="0.1"/>
        <c:minorUnit val="4.0000000000000022E-2"/>
      </c:valAx>
      <c:spPr>
        <a:noFill/>
        <a:ln w="24366">
          <a:noFill/>
        </a:ln>
      </c:spPr>
    </c:plotArea>
    <c:legend>
      <c:legendPos val="b"/>
      <c:layout/>
      <c:overlay val="0"/>
      <c:txPr>
        <a:bodyPr/>
        <a:lstStyle/>
        <a:p>
          <a:pPr>
            <a:defRPr sz="1200" b="0">
              <a:solidFill>
                <a:schemeClr val="tx2"/>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34E-2"/>
          <c:y val="4.6549581692913379E-2"/>
          <c:w val="0.90646325459317589"/>
          <c:h val="0.8215276410761155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Miitary grants</c:v>
                </c:pt>
                <c:pt idx="1">
                  <c:v>Work-study</c:v>
                </c:pt>
                <c:pt idx="2">
                  <c:v>Pell grant</c:v>
                </c:pt>
                <c:pt idx="3">
                  <c:v>Need-based grants or scholarships</c:v>
                </c:pt>
                <c:pt idx="4">
                  <c:v>Merit-based grants or scholarships</c:v>
                </c:pt>
              </c:strCache>
            </c:strRef>
          </c:cat>
          <c:val>
            <c:numRef>
              <c:f>Sheet1!$B$2:$B$6</c:f>
              <c:numCache>
                <c:formatCode>0.00%</c:formatCode>
                <c:ptCount val="5"/>
                <c:pt idx="0">
                  <c:v>1.2E-2</c:v>
                </c:pt>
                <c:pt idx="1">
                  <c:v>0.10299999999999999</c:v>
                </c:pt>
                <c:pt idx="2">
                  <c:v>0.26200000000000001</c:v>
                </c:pt>
                <c:pt idx="3">
                  <c:v>0.307</c:v>
                </c:pt>
                <c:pt idx="4">
                  <c:v>0.51500000000000001</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Miitary grants</c:v>
                </c:pt>
                <c:pt idx="1">
                  <c:v>Work-study</c:v>
                </c:pt>
                <c:pt idx="2">
                  <c:v>Pell grant</c:v>
                </c:pt>
                <c:pt idx="3">
                  <c:v>Need-based grants or scholarships</c:v>
                </c:pt>
                <c:pt idx="4">
                  <c:v>Merit-based grants or scholarships</c:v>
                </c:pt>
              </c:strCache>
            </c:strRef>
          </c:cat>
          <c:val>
            <c:numRef>
              <c:f>Sheet1!$C$2:$C$6</c:f>
              <c:numCache>
                <c:formatCode>0.00%</c:formatCode>
                <c:ptCount val="5"/>
                <c:pt idx="0">
                  <c:v>2.1000000000000001E-2</c:v>
                </c:pt>
                <c:pt idx="1">
                  <c:v>0.16700000000000001</c:v>
                </c:pt>
                <c:pt idx="2">
                  <c:v>0.28499999999999998</c:v>
                </c:pt>
                <c:pt idx="3">
                  <c:v>0.31900000000000001</c:v>
                </c:pt>
                <c:pt idx="4">
                  <c:v>0.48699999999999999</c:v>
                </c:pt>
              </c:numCache>
            </c:numRef>
          </c:val>
        </c:ser>
        <c:dLbls>
          <c:showLegendKey val="0"/>
          <c:showVal val="1"/>
          <c:showCatName val="0"/>
          <c:showSerName val="0"/>
          <c:showPercent val="0"/>
          <c:showBubbleSize val="0"/>
        </c:dLbls>
        <c:gapWidth val="75"/>
        <c:overlap val="-25"/>
        <c:axId val="78329344"/>
        <c:axId val="107490688"/>
      </c:barChart>
      <c:catAx>
        <c:axId val="78329344"/>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107490688"/>
        <c:crosses val="autoZero"/>
        <c:auto val="1"/>
        <c:lblAlgn val="ctr"/>
        <c:lblOffset val="100"/>
        <c:noMultiLvlLbl val="0"/>
      </c:catAx>
      <c:valAx>
        <c:axId val="107490688"/>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78329344"/>
        <c:crosses val="autoZero"/>
        <c:crossBetween val="between"/>
      </c:valAx>
    </c:plotArea>
    <c:legend>
      <c:legendPos val="b"/>
      <c:layout>
        <c:manualLayout>
          <c:xMode val="edge"/>
          <c:yMode val="edge"/>
          <c:x val="0.28613419850296495"/>
          <c:y val="0.93654958169291336"/>
          <c:w val="0.35365740740740698"/>
          <c:h val="5.0429584973753314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61436764848834E-2"/>
          <c:y val="4.6549581692913379E-2"/>
          <c:w val="0.90646325459317589"/>
          <c:h val="0.8215276410761155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None</c:v>
                </c:pt>
                <c:pt idx="1">
                  <c:v>Some</c:v>
                </c:pt>
                <c:pt idx="2">
                  <c:v>Major</c:v>
                </c:pt>
              </c:strCache>
            </c:strRef>
          </c:cat>
          <c:val>
            <c:numRef>
              <c:f>Sheet1!$B$2:$B$4</c:f>
              <c:numCache>
                <c:formatCode>0.00%</c:formatCode>
                <c:ptCount val="3"/>
                <c:pt idx="0">
                  <c:v>0.314</c:v>
                </c:pt>
                <c:pt idx="1">
                  <c:v>0.58699999999999997</c:v>
                </c:pt>
                <c:pt idx="2">
                  <c:v>9.9000000000000005E-2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None</c:v>
                </c:pt>
                <c:pt idx="1">
                  <c:v>Some</c:v>
                </c:pt>
                <c:pt idx="2">
                  <c:v>Major</c:v>
                </c:pt>
              </c:strCache>
            </c:strRef>
          </c:cat>
          <c:val>
            <c:numRef>
              <c:f>Sheet1!$C$2:$C$4</c:f>
              <c:numCache>
                <c:formatCode>0.00%</c:formatCode>
                <c:ptCount val="3"/>
                <c:pt idx="0">
                  <c:v>0.255</c:v>
                </c:pt>
                <c:pt idx="1">
                  <c:v>0.59399999999999997</c:v>
                </c:pt>
                <c:pt idx="2">
                  <c:v>0.152</c:v>
                </c:pt>
              </c:numCache>
            </c:numRef>
          </c:val>
        </c:ser>
        <c:dLbls>
          <c:showLegendKey val="0"/>
          <c:showVal val="1"/>
          <c:showCatName val="0"/>
          <c:showSerName val="0"/>
          <c:showPercent val="0"/>
          <c:showBubbleSize val="0"/>
        </c:dLbls>
        <c:gapWidth val="75"/>
        <c:overlap val="-25"/>
        <c:axId val="78331392"/>
        <c:axId val="107492992"/>
      </c:barChart>
      <c:catAx>
        <c:axId val="78331392"/>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107492992"/>
        <c:crosses val="autoZero"/>
        <c:auto val="1"/>
        <c:lblAlgn val="ctr"/>
        <c:lblOffset val="100"/>
        <c:noMultiLvlLbl val="0"/>
      </c:catAx>
      <c:valAx>
        <c:axId val="10749299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78331392"/>
        <c:crosses val="autoZero"/>
        <c:crossBetween val="between"/>
      </c:valAx>
    </c:plotArea>
    <c:legend>
      <c:legendPos val="b"/>
      <c:layout>
        <c:manualLayout>
          <c:xMode val="edge"/>
          <c:yMode val="edge"/>
          <c:x val="0.34940580344123701"/>
          <c:y val="0.93654958169291258"/>
          <c:w val="0.35365740740740698"/>
          <c:h val="5.0429584973753314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12E-2"/>
          <c:y val="0.17364545056867911"/>
          <c:w val="0.78738281387750098"/>
          <c:h val="0.48348490813648937"/>
        </c:manualLayout>
      </c:layout>
      <c:pieChart>
        <c:varyColors val="1"/>
        <c:ser>
          <c:idx val="0"/>
          <c:order val="0"/>
          <c:tx>
            <c:strRef>
              <c:f>Sheet1!$B$1</c:f>
              <c:strCache>
                <c:ptCount val="1"/>
                <c:pt idx="0">
                  <c:v>Comparision Institution</c:v>
                </c:pt>
              </c:strCache>
            </c:strRef>
          </c:tx>
          <c:spPr>
            <a:solidFill>
              <a:srgbClr val="FFA953"/>
            </a:solidFill>
            <a:ln w="3175">
              <a:solidFill>
                <a:schemeClr val="accent1">
                  <a:alpha val="50000"/>
                </a:schemeClr>
              </a:solidFill>
            </a:ln>
          </c:spPr>
          <c:dPt>
            <c:idx val="1"/>
            <c:bubble3D val="0"/>
            <c:explosion val="1"/>
            <c:spPr>
              <a:solidFill>
                <a:srgbClr val="7A84AE"/>
              </a:solidFill>
              <a:ln w="3175">
                <a:solidFill>
                  <a:schemeClr val="accent1">
                    <a:alpha val="50000"/>
                  </a:schemeClr>
                </a:solidFill>
              </a:ln>
            </c:spPr>
          </c:dPt>
          <c:dLbls>
            <c:numFmt formatCode="0.0%" sourceLinked="0"/>
            <c:spPr>
              <a:noFill/>
              <a:ln>
                <a:noFill/>
              </a:ln>
              <a:effectLst/>
            </c:spPr>
            <c:txPr>
              <a:bodyPr/>
              <a:lstStyle/>
              <a:p>
                <a:pPr>
                  <a:defRPr sz="1400" b="1">
                    <a:solidFill>
                      <a:schemeClr val="accent1">
                        <a:lumMod val="50000"/>
                      </a:schemeClr>
                    </a:solidFill>
                  </a:defRPr>
                </a:pPr>
                <a:endParaRPr lang="en-US"/>
              </a:p>
            </c:txPr>
            <c:dLblPos val="ctr"/>
            <c:showLegendKey val="0"/>
            <c:showVal val="0"/>
            <c:showCatName val="0"/>
            <c:showSerName val="0"/>
            <c:showPercent val="1"/>
            <c:showBubbleSize val="0"/>
            <c:showLeaderLines val="1"/>
            <c:extLst>
              <c:ext xmlns:c15="http://schemas.microsoft.com/office/drawing/2012/chart" uri="{CE6537A1-D6FC-4f65-9D91-7224C49458BB}">
                <c15:layout/>
              </c:ext>
            </c:extLst>
          </c:dLbls>
          <c:cat>
            <c:strRef>
              <c:f>Sheet1!$A$2:$A$3</c:f>
              <c:strCache>
                <c:ptCount val="2"/>
                <c:pt idx="0">
                  <c:v>Male</c:v>
                </c:pt>
                <c:pt idx="1">
                  <c:v>Female</c:v>
                </c:pt>
              </c:strCache>
            </c:strRef>
          </c:cat>
          <c:val>
            <c:numRef>
              <c:f>Sheet1!$B$2:$B$3</c:f>
              <c:numCache>
                <c:formatCode>0.0%</c:formatCode>
                <c:ptCount val="2"/>
                <c:pt idx="0">
                  <c:v>0.45100000000000001</c:v>
                </c:pt>
                <c:pt idx="1">
                  <c:v>0.54900000000000004</c:v>
                </c:pt>
              </c:numCache>
            </c:numRef>
          </c:val>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a:solidFill>
                  <a:schemeClr val="tx2"/>
                </a:solidFill>
              </a:defRPr>
            </a:pPr>
            <a:endParaRPr lang="en-US"/>
          </a:p>
        </c:txPr>
      </c:legendEntry>
      <c:legendEntry>
        <c:idx val="1"/>
        <c:txPr>
          <a:bodyPr/>
          <a:lstStyle/>
          <a:p>
            <a:pPr>
              <a:defRPr sz="1400" b="1">
                <a:solidFill>
                  <a:schemeClr val="tx2"/>
                </a:solidFill>
              </a:defRPr>
            </a:pPr>
            <a:endParaRPr lang="en-US"/>
          </a:p>
        </c:txPr>
      </c:legendEntry>
      <c:layout>
        <c:manualLayout>
          <c:xMode val="edge"/>
          <c:yMode val="edge"/>
          <c:x val="0.21168204653151401"/>
          <c:y val="0.74688622255551673"/>
          <c:w val="0.45246374746143175"/>
          <c:h val="0.1429827521559811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Algebra II</c:v>
                </c:pt>
                <c:pt idx="1">
                  <c:v>Pre-Calculus/Trigonometry</c:v>
                </c:pt>
                <c:pt idx="2">
                  <c:v>Probability &amp; Statistics</c:v>
                </c:pt>
                <c:pt idx="3">
                  <c:v>Calculus</c:v>
                </c:pt>
                <c:pt idx="4">
                  <c:v>AP Probability &amp; Statistics</c:v>
                </c:pt>
                <c:pt idx="5">
                  <c:v>AP Calculus</c:v>
                </c:pt>
              </c:strCache>
            </c:strRef>
          </c:cat>
          <c:val>
            <c:numRef>
              <c:f>Sheet1!$B$2:$B$7</c:f>
              <c:numCache>
                <c:formatCode>0.00%</c:formatCode>
                <c:ptCount val="6"/>
                <c:pt idx="0">
                  <c:v>0.99299999999999999</c:v>
                </c:pt>
                <c:pt idx="1">
                  <c:v>0.77600000000000002</c:v>
                </c:pt>
                <c:pt idx="2">
                  <c:v>0.30399999999999999</c:v>
                </c:pt>
                <c:pt idx="3">
                  <c:v>0.22700000000000001</c:v>
                </c:pt>
                <c:pt idx="4">
                  <c:v>0.129</c:v>
                </c:pt>
                <c:pt idx="5">
                  <c:v>0.255</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Algebra II</c:v>
                </c:pt>
                <c:pt idx="1">
                  <c:v>Pre-Calculus/Trigonometry</c:v>
                </c:pt>
                <c:pt idx="2">
                  <c:v>Probability &amp; Statistics</c:v>
                </c:pt>
                <c:pt idx="3">
                  <c:v>Calculus</c:v>
                </c:pt>
                <c:pt idx="4">
                  <c:v>AP Probability &amp; Statistics</c:v>
                </c:pt>
                <c:pt idx="5">
                  <c:v>AP Calculus</c:v>
                </c:pt>
              </c:strCache>
            </c:strRef>
          </c:cat>
          <c:val>
            <c:numRef>
              <c:f>Sheet1!$C$2:$C$7</c:f>
              <c:numCache>
                <c:formatCode>0.00%</c:formatCode>
                <c:ptCount val="6"/>
                <c:pt idx="0">
                  <c:v>0.97799999999999998</c:v>
                </c:pt>
                <c:pt idx="1">
                  <c:v>0.76100000000000001</c:v>
                </c:pt>
                <c:pt idx="2">
                  <c:v>0.30599999999999999</c:v>
                </c:pt>
                <c:pt idx="3">
                  <c:v>0.24099999999999999</c:v>
                </c:pt>
                <c:pt idx="4">
                  <c:v>0.13</c:v>
                </c:pt>
                <c:pt idx="5">
                  <c:v>0.23699999999999999</c:v>
                </c:pt>
              </c:numCache>
            </c:numRef>
          </c:val>
        </c:ser>
        <c:dLbls>
          <c:showLegendKey val="0"/>
          <c:showVal val="1"/>
          <c:showCatName val="0"/>
          <c:showSerName val="0"/>
          <c:showPercent val="0"/>
          <c:showBubbleSize val="0"/>
        </c:dLbls>
        <c:gapWidth val="75"/>
        <c:overlap val="-25"/>
        <c:axId val="85306880"/>
        <c:axId val="163556736"/>
      </c:barChart>
      <c:catAx>
        <c:axId val="85306880"/>
        <c:scaling>
          <c:orientation val="minMax"/>
        </c:scaling>
        <c:delete val="0"/>
        <c:axPos val="b"/>
        <c:majorGridlines/>
        <c:numFmt formatCode="General" sourceLinked="0"/>
        <c:majorTickMark val="none"/>
        <c:minorTickMark val="none"/>
        <c:tickLblPos val="nextTo"/>
        <c:txPr>
          <a:bodyPr rot="0" vert="horz"/>
          <a:lstStyle/>
          <a:p>
            <a:pPr>
              <a:defRPr sz="1000">
                <a:solidFill>
                  <a:schemeClr val="tx2"/>
                </a:solidFill>
              </a:defRPr>
            </a:pPr>
            <a:endParaRPr lang="en-US"/>
          </a:p>
        </c:txPr>
        <c:crossAx val="163556736"/>
        <c:crosses val="autoZero"/>
        <c:auto val="1"/>
        <c:lblAlgn val="ctr"/>
        <c:lblOffset val="100"/>
        <c:noMultiLvlLbl val="0"/>
      </c:catAx>
      <c:valAx>
        <c:axId val="163556736"/>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85306880"/>
        <c:crosses val="autoZero"/>
        <c:crossBetween val="between"/>
      </c:valAx>
    </c:plotArea>
    <c:legend>
      <c:legendPos val="b"/>
      <c:layout>
        <c:manualLayout>
          <c:xMode val="edge"/>
          <c:yMode val="edge"/>
          <c:x val="0.36446522309711321"/>
          <c:y val="0.93939064519920101"/>
          <c:w val="0.31829166666666697"/>
          <c:h val="4.817154385552550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ln w="3175">
              <a:solidFill>
                <a:schemeClr val="accent1"/>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Sheet1!$B$2:$B$8</c:f>
              <c:numCache>
                <c:formatCode>0.00%</c:formatCode>
                <c:ptCount val="7"/>
                <c:pt idx="0">
                  <c:v>7.9000000000000001E-2</c:v>
                </c:pt>
                <c:pt idx="1">
                  <c:v>6.5000000000000002E-2</c:v>
                </c:pt>
                <c:pt idx="2">
                  <c:v>0.12</c:v>
                </c:pt>
                <c:pt idx="3">
                  <c:v>5.0999999999999997E-2</c:v>
                </c:pt>
                <c:pt idx="4" formatCode="General">
                  <c:v>6.2E-2</c:v>
                </c:pt>
                <c:pt idx="5" formatCode="General">
                  <c:v>4.7E-2</c:v>
                </c:pt>
                <c:pt idx="6">
                  <c:v>5.7000000000000002E-2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Sheet1!$C$2:$C$8</c:f>
              <c:numCache>
                <c:formatCode>0.00%</c:formatCode>
                <c:ptCount val="7"/>
                <c:pt idx="0">
                  <c:v>8.5999999999999993E-2</c:v>
                </c:pt>
                <c:pt idx="1">
                  <c:v>7.4999999999999997E-2</c:v>
                </c:pt>
                <c:pt idx="2">
                  <c:v>0.14599999999999999</c:v>
                </c:pt>
                <c:pt idx="3">
                  <c:v>5.5E-2</c:v>
                </c:pt>
                <c:pt idx="4" formatCode="General">
                  <c:v>7.3999999999999996E-2</c:v>
                </c:pt>
                <c:pt idx="5" formatCode="General">
                  <c:v>6.2E-2</c:v>
                </c:pt>
                <c:pt idx="6">
                  <c:v>6.5000000000000002E-2</c:v>
                </c:pt>
              </c:numCache>
            </c:numRef>
          </c:val>
        </c:ser>
        <c:dLbls>
          <c:showLegendKey val="0"/>
          <c:showVal val="1"/>
          <c:showCatName val="0"/>
          <c:showSerName val="0"/>
          <c:showPercent val="0"/>
          <c:showBubbleSize val="0"/>
        </c:dLbls>
        <c:gapWidth val="75"/>
        <c:overlap val="-25"/>
        <c:axId val="86673408"/>
        <c:axId val="163559040"/>
      </c:barChart>
      <c:catAx>
        <c:axId val="86673408"/>
        <c:scaling>
          <c:orientation val="minMax"/>
        </c:scaling>
        <c:delete val="0"/>
        <c:axPos val="b"/>
        <c:majorGridlines/>
        <c:numFmt formatCode="General" sourceLinked="0"/>
        <c:majorTickMark val="none"/>
        <c:minorTickMark val="none"/>
        <c:tickLblPos val="nextTo"/>
        <c:txPr>
          <a:bodyPr rot="0"/>
          <a:lstStyle/>
          <a:p>
            <a:pPr>
              <a:defRPr sz="1400">
                <a:solidFill>
                  <a:schemeClr val="tx2"/>
                </a:solidFill>
              </a:defRPr>
            </a:pPr>
            <a:endParaRPr lang="en-US"/>
          </a:p>
        </c:txPr>
        <c:crossAx val="163559040"/>
        <c:crosses val="autoZero"/>
        <c:auto val="1"/>
        <c:lblAlgn val="ctr"/>
        <c:lblOffset val="100"/>
        <c:noMultiLvlLbl val="0"/>
      </c:catAx>
      <c:valAx>
        <c:axId val="163559040"/>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86673408"/>
        <c:crosses val="autoZero"/>
        <c:crossBetween val="between"/>
      </c:valAx>
    </c:plotArea>
    <c:legend>
      <c:legendPos val="b"/>
      <c:layout>
        <c:manualLayout>
          <c:xMode val="edge"/>
          <c:yMode val="edge"/>
          <c:x val="0.35117092044528908"/>
          <c:y val="0.93847232164161143"/>
          <c:w val="0.32926724137931135"/>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ln w="3175">
              <a:solidFill>
                <a:schemeClr val="accent1"/>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Sheet1!$B$2:$B$8</c:f>
              <c:numCache>
                <c:formatCode>0.00%</c:formatCode>
                <c:ptCount val="7"/>
                <c:pt idx="0">
                  <c:v>7.5999999999999998E-2</c:v>
                </c:pt>
                <c:pt idx="1">
                  <c:v>4.1000000000000002E-2</c:v>
                </c:pt>
                <c:pt idx="2">
                  <c:v>0.223</c:v>
                </c:pt>
                <c:pt idx="3" formatCode="General">
                  <c:v>4.2000000000000003E-2</c:v>
                </c:pt>
                <c:pt idx="4" formatCode="General">
                  <c:v>0.113</c:v>
                </c:pt>
                <c:pt idx="5" formatCode="General">
                  <c:v>0.111</c:v>
                </c:pt>
                <c:pt idx="6">
                  <c:v>9.6000000000000002E-2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English</c:v>
                </c:pt>
                <c:pt idx="1">
                  <c:v>Reading</c:v>
                </c:pt>
                <c:pt idx="2">
                  <c:v>Mathematics</c:v>
                </c:pt>
                <c:pt idx="3">
                  <c:v>Social Studies</c:v>
                </c:pt>
                <c:pt idx="4">
                  <c:v>Science</c:v>
                </c:pt>
                <c:pt idx="5">
                  <c:v>Foreign Language</c:v>
                </c:pt>
                <c:pt idx="6">
                  <c:v>Writing</c:v>
                </c:pt>
              </c:strCache>
            </c:strRef>
          </c:cat>
          <c:val>
            <c:numRef>
              <c:f>Sheet1!$C$2:$C$8</c:f>
              <c:numCache>
                <c:formatCode>0.00%</c:formatCode>
                <c:ptCount val="7"/>
                <c:pt idx="0">
                  <c:v>0.106</c:v>
                </c:pt>
                <c:pt idx="1">
                  <c:v>5.7000000000000002E-2</c:v>
                </c:pt>
                <c:pt idx="2">
                  <c:v>0.30499999999999999</c:v>
                </c:pt>
                <c:pt idx="3" formatCode="General">
                  <c:v>5.0999999999999997E-2</c:v>
                </c:pt>
                <c:pt idx="4" formatCode="General">
                  <c:v>0.16900000000000001</c:v>
                </c:pt>
                <c:pt idx="5" formatCode="General">
                  <c:v>0.112</c:v>
                </c:pt>
                <c:pt idx="6">
                  <c:v>0.126</c:v>
                </c:pt>
              </c:numCache>
            </c:numRef>
          </c:val>
        </c:ser>
        <c:dLbls>
          <c:showLegendKey val="0"/>
          <c:showVal val="1"/>
          <c:showCatName val="0"/>
          <c:showSerName val="0"/>
          <c:showPercent val="0"/>
          <c:showBubbleSize val="0"/>
        </c:dLbls>
        <c:gapWidth val="75"/>
        <c:overlap val="-25"/>
        <c:axId val="86737408"/>
        <c:axId val="163570240"/>
      </c:barChart>
      <c:catAx>
        <c:axId val="86737408"/>
        <c:scaling>
          <c:orientation val="minMax"/>
        </c:scaling>
        <c:delete val="0"/>
        <c:axPos val="b"/>
        <c:majorGridlines/>
        <c:numFmt formatCode="General" sourceLinked="0"/>
        <c:majorTickMark val="none"/>
        <c:minorTickMark val="none"/>
        <c:tickLblPos val="nextTo"/>
        <c:txPr>
          <a:bodyPr rot="0"/>
          <a:lstStyle/>
          <a:p>
            <a:pPr>
              <a:defRPr sz="1400">
                <a:solidFill>
                  <a:schemeClr val="tx2"/>
                </a:solidFill>
              </a:defRPr>
            </a:pPr>
            <a:endParaRPr lang="en-US"/>
          </a:p>
        </c:txPr>
        <c:crossAx val="163570240"/>
        <c:crosses val="autoZero"/>
        <c:auto val="1"/>
        <c:lblAlgn val="ctr"/>
        <c:lblOffset val="100"/>
        <c:noMultiLvlLbl val="0"/>
      </c:catAx>
      <c:valAx>
        <c:axId val="163570240"/>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86737408"/>
        <c:crosses val="autoZero"/>
        <c:crossBetween val="between"/>
      </c:valAx>
    </c:plotArea>
    <c:legend>
      <c:legendPos val="b"/>
      <c:layout>
        <c:manualLayout>
          <c:xMode val="edge"/>
          <c:yMode val="edge"/>
          <c:x val="0.35117092044528908"/>
          <c:y val="0.93847232164161143"/>
          <c:w val="0.32926724137931135"/>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86863360"/>
        <c:axId val="163572544"/>
      </c:barChart>
      <c:catAx>
        <c:axId val="86863360"/>
        <c:scaling>
          <c:orientation val="minMax"/>
        </c:scaling>
        <c:delete val="0"/>
        <c:axPos val="l"/>
        <c:majorTickMark val="none"/>
        <c:minorTickMark val="none"/>
        <c:tickLblPos val="nextTo"/>
        <c:txPr>
          <a:bodyPr rot="0" vert="horz"/>
          <a:lstStyle/>
          <a:p>
            <a:pPr>
              <a:defRPr/>
            </a:pPr>
            <a:endParaRPr lang="en-US"/>
          </a:p>
        </c:txPr>
        <c:crossAx val="163572544"/>
        <c:crosses val="autoZero"/>
        <c:auto val="1"/>
        <c:lblAlgn val="ctr"/>
        <c:lblOffset val="100"/>
        <c:tickLblSkip val="1"/>
        <c:tickMarkSkip val="1"/>
        <c:noMultiLvlLbl val="0"/>
      </c:catAx>
      <c:valAx>
        <c:axId val="163572544"/>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86863360"/>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559"/>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spPr>
              <a:noFill/>
              <a:ln>
                <a:noFill/>
              </a:ln>
              <a:effectLst/>
            </c:spPr>
            <c:txPr>
              <a:bodyPr/>
              <a:lstStyle/>
              <a:p>
                <a:pPr algn="ctr">
                  <a:defRPr lang="en-US" sz="1200" b="1" i="0" u="none" strike="noStrike" kern="1200" baseline="0">
                    <a:solidFill>
                      <a:srgbClr val="7680AC">
                        <a:lumMod val="50000"/>
                      </a:srgb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48.31</c:v>
                </c:pt>
                <c:pt idx="1">
                  <c:v>48.37</c:v>
                </c:pt>
                <c:pt idx="2">
                  <c:v>48.27</c:v>
                </c:pt>
              </c:numCache>
            </c:numRef>
          </c:val>
        </c:ser>
        <c:ser>
          <c:idx val="1"/>
          <c:order val="1"/>
          <c:tx>
            <c:strRef>
              <c:f>Sheet1!$C$1</c:f>
              <c:strCache>
                <c:ptCount val="1"/>
                <c:pt idx="0">
                  <c:v>Comparison Group</c:v>
                </c:pt>
              </c:strCache>
            </c:strRef>
          </c:tx>
          <c:spPr>
            <a:solidFill>
              <a:srgbClr val="FFA953"/>
            </a:solidFill>
            <a:ln w="3175">
              <a:solidFill>
                <a:schemeClr val="accent1">
                  <a:alpha val="50000"/>
                </a:schemeClr>
              </a:solidFill>
            </a:ln>
          </c:spPr>
          <c:invertIfNegative val="0"/>
          <c:dLbls>
            <c:spPr>
              <a:noFill/>
              <a:ln>
                <a:noFill/>
              </a:ln>
              <a:effectLst/>
            </c:spPr>
            <c:txPr>
              <a:bodyPr/>
              <a:lstStyle/>
              <a:p>
                <a:pPr algn="ctr">
                  <a:defRPr lang="en-US" sz="1200" b="1" i="0" u="none" strike="noStrike" kern="1200" baseline="0">
                    <a:solidFill>
                      <a:srgbClr val="7680AC">
                        <a:lumMod val="50000"/>
                      </a:srgb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48.67</c:v>
                </c:pt>
                <c:pt idx="1">
                  <c:v>48.7</c:v>
                </c:pt>
                <c:pt idx="2">
                  <c:v>48.65</c:v>
                </c:pt>
              </c:numCache>
            </c:numRef>
          </c:val>
        </c:ser>
        <c:dLbls>
          <c:showLegendKey val="0"/>
          <c:showVal val="1"/>
          <c:showCatName val="0"/>
          <c:showSerName val="0"/>
          <c:showPercent val="0"/>
          <c:showBubbleSize val="0"/>
        </c:dLbls>
        <c:gapWidth val="50"/>
        <c:overlap val="-6"/>
        <c:axId val="86964736"/>
        <c:axId val="163574272"/>
      </c:barChart>
      <c:catAx>
        <c:axId val="86964736"/>
        <c:scaling>
          <c:orientation val="minMax"/>
        </c:scaling>
        <c:delete val="0"/>
        <c:axPos val="b"/>
        <c:numFmt formatCode="General" sourceLinked="1"/>
        <c:majorTickMark val="none"/>
        <c:minorTickMark val="none"/>
        <c:tickLblPos val="nextTo"/>
        <c:txPr>
          <a:bodyPr/>
          <a:lstStyle/>
          <a:p>
            <a:pPr>
              <a:defRPr sz="1600">
                <a:solidFill>
                  <a:schemeClr val="tx2"/>
                </a:solidFill>
              </a:defRPr>
            </a:pPr>
            <a:endParaRPr lang="en-US"/>
          </a:p>
        </c:txPr>
        <c:crossAx val="163574272"/>
        <c:crosses val="autoZero"/>
        <c:auto val="1"/>
        <c:lblAlgn val="ctr"/>
        <c:lblOffset val="100"/>
        <c:noMultiLvlLbl val="0"/>
      </c:catAx>
      <c:valAx>
        <c:axId val="163574272"/>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86964736"/>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89370112"/>
        <c:axId val="163576000"/>
      </c:barChart>
      <c:catAx>
        <c:axId val="89370112"/>
        <c:scaling>
          <c:orientation val="minMax"/>
        </c:scaling>
        <c:delete val="0"/>
        <c:axPos val="l"/>
        <c:majorTickMark val="none"/>
        <c:minorTickMark val="none"/>
        <c:tickLblPos val="nextTo"/>
        <c:txPr>
          <a:bodyPr rot="0" vert="horz"/>
          <a:lstStyle/>
          <a:p>
            <a:pPr>
              <a:defRPr/>
            </a:pPr>
            <a:endParaRPr lang="en-US"/>
          </a:p>
        </c:txPr>
        <c:crossAx val="163576000"/>
        <c:crosses val="autoZero"/>
        <c:auto val="1"/>
        <c:lblAlgn val="ctr"/>
        <c:lblOffset val="100"/>
        <c:tickLblSkip val="1"/>
        <c:tickMarkSkip val="1"/>
        <c:noMultiLvlLbl val="0"/>
      </c:catAx>
      <c:valAx>
        <c:axId val="163576000"/>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89370112"/>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02"/>
          <c:y val="6.5770679874693122E-2"/>
          <c:w val="0.75043421916011144"/>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a:effectLst/>
          </c:spPr>
          <c:invertIfNegative val="0"/>
          <c:dLbls>
            <c:spPr>
              <a:noFill/>
              <a:ln>
                <a:noFill/>
              </a:ln>
              <a:effectLst/>
            </c:spPr>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49.41</c:v>
                </c:pt>
                <c:pt idx="1">
                  <c:v>49.48</c:v>
                </c:pt>
                <c:pt idx="2">
                  <c:v>49.36</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a:effectLst/>
          </c:spPr>
          <c:invertIfNegative val="0"/>
          <c:dLbls>
            <c:spPr>
              <a:noFill/>
              <a:ln>
                <a:noFill/>
              </a:ln>
              <a:effectLst/>
            </c:spPr>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49.72</c:v>
                </c:pt>
                <c:pt idx="1">
                  <c:v>49.96</c:v>
                </c:pt>
                <c:pt idx="2">
                  <c:v>49.53</c:v>
                </c:pt>
              </c:numCache>
            </c:numRef>
          </c:val>
        </c:ser>
        <c:dLbls>
          <c:showLegendKey val="0"/>
          <c:showVal val="1"/>
          <c:showCatName val="0"/>
          <c:showSerName val="0"/>
          <c:showPercent val="0"/>
          <c:showBubbleSize val="0"/>
        </c:dLbls>
        <c:gapWidth val="49"/>
        <c:overlap val="-6"/>
        <c:axId val="89368576"/>
        <c:axId val="44285952"/>
      </c:barChart>
      <c:catAx>
        <c:axId val="89368576"/>
        <c:scaling>
          <c:orientation val="minMax"/>
        </c:scaling>
        <c:delete val="0"/>
        <c:axPos val="b"/>
        <c:numFmt formatCode="General" sourceLinked="1"/>
        <c:majorTickMark val="none"/>
        <c:minorTickMark val="none"/>
        <c:tickLblPos val="nextTo"/>
        <c:txPr>
          <a:bodyPr/>
          <a:lstStyle/>
          <a:p>
            <a:pPr>
              <a:defRPr sz="1600" baseline="0">
                <a:solidFill>
                  <a:schemeClr val="tx2"/>
                </a:solidFill>
              </a:defRPr>
            </a:pPr>
            <a:endParaRPr lang="en-US"/>
          </a:p>
        </c:txPr>
        <c:crossAx val="44285952"/>
        <c:crosses val="autoZero"/>
        <c:auto val="1"/>
        <c:lblAlgn val="ctr"/>
        <c:lblOffset val="100"/>
        <c:noMultiLvlLbl val="0"/>
      </c:catAx>
      <c:valAx>
        <c:axId val="44285952"/>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89368576"/>
        <c:crosses val="autoZero"/>
        <c:crossBetween val="between"/>
        <c:majorUnit val="2"/>
      </c:valAx>
      <c:spPr>
        <a:noFill/>
        <a:ln w="25387">
          <a:noFill/>
        </a:ln>
      </c:spPr>
    </c:plotArea>
    <c:legend>
      <c:legendPos val="b"/>
      <c:legendEntry>
        <c:idx val="0"/>
        <c:txPr>
          <a:bodyPr/>
          <a:lstStyle/>
          <a:p>
            <a:pPr>
              <a:defRPr sz="1200" b="0" baseline="0">
                <a:solidFill>
                  <a:schemeClr val="accent4"/>
                </a:solidFill>
              </a:defRPr>
            </a:pPr>
            <a:endParaRPr lang="en-US"/>
          </a:p>
        </c:txPr>
      </c:legendEntry>
      <c:legendEntry>
        <c:idx val="1"/>
        <c:txPr>
          <a:bodyPr/>
          <a:lstStyle/>
          <a:p>
            <a:pPr>
              <a:defRPr sz="1200" b="0" baseline="0">
                <a:solidFill>
                  <a:schemeClr val="accent4"/>
                </a:solidFill>
              </a:defRPr>
            </a:pPr>
            <a:endParaRPr lang="en-US"/>
          </a:p>
        </c:txPr>
      </c:legendEntry>
      <c:layout/>
      <c:overlay val="0"/>
      <c:txPr>
        <a:bodyPr/>
        <a:lstStyle/>
        <a:p>
          <a:pPr>
            <a:defRPr sz="1200" b="1" baseline="0">
              <a:solidFill>
                <a:srgbClr val="002060"/>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91997696"/>
        <c:axId val="44288256"/>
      </c:barChart>
      <c:catAx>
        <c:axId val="91997696"/>
        <c:scaling>
          <c:orientation val="minMax"/>
        </c:scaling>
        <c:delete val="0"/>
        <c:axPos val="l"/>
        <c:majorTickMark val="none"/>
        <c:minorTickMark val="none"/>
        <c:tickLblPos val="nextTo"/>
        <c:txPr>
          <a:bodyPr rot="0" vert="horz"/>
          <a:lstStyle/>
          <a:p>
            <a:pPr>
              <a:defRPr/>
            </a:pPr>
            <a:endParaRPr lang="en-US"/>
          </a:p>
        </c:txPr>
        <c:crossAx val="44288256"/>
        <c:crosses val="autoZero"/>
        <c:auto val="1"/>
        <c:lblAlgn val="ctr"/>
        <c:lblOffset val="100"/>
        <c:tickLblSkip val="1"/>
        <c:tickMarkSkip val="1"/>
        <c:noMultiLvlLbl val="0"/>
      </c:catAx>
      <c:valAx>
        <c:axId val="44288256"/>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91997696"/>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72"/>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spPr>
              <a:noFill/>
              <a:ln>
                <a:noFill/>
              </a:ln>
              <a:effectLst/>
            </c:spPr>
            <c:txPr>
              <a:bodyPr/>
              <a:lstStyle/>
              <a:p>
                <a:pPr>
                  <a:defRPr sz="1200" b="1">
                    <a:solidFill>
                      <a:schemeClr val="tx1">
                        <a:lumMod val="50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49.96</c:v>
                </c:pt>
                <c:pt idx="1">
                  <c:v>51.33</c:v>
                </c:pt>
                <c:pt idx="2">
                  <c:v>48.94</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spPr>
              <a:noFill/>
              <a:ln>
                <a:noFill/>
              </a:ln>
              <a:effectLst/>
            </c:spPr>
            <c:txPr>
              <a:bodyPr/>
              <a:lstStyle/>
              <a:p>
                <a:pPr>
                  <a:defRPr sz="1200" b="1">
                    <a:solidFill>
                      <a:schemeClr val="tx1">
                        <a:lumMod val="50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49.49</c:v>
                </c:pt>
                <c:pt idx="1">
                  <c:v>50.53</c:v>
                </c:pt>
                <c:pt idx="2">
                  <c:v>48.65</c:v>
                </c:pt>
              </c:numCache>
            </c:numRef>
          </c:val>
        </c:ser>
        <c:dLbls>
          <c:showLegendKey val="0"/>
          <c:showVal val="1"/>
          <c:showCatName val="0"/>
          <c:showSerName val="0"/>
          <c:showPercent val="0"/>
          <c:showBubbleSize val="0"/>
        </c:dLbls>
        <c:gapWidth val="50"/>
        <c:overlap val="-6"/>
        <c:axId val="92963840"/>
        <c:axId val="44289984"/>
      </c:barChart>
      <c:catAx>
        <c:axId val="92963840"/>
        <c:scaling>
          <c:orientation val="minMax"/>
        </c:scaling>
        <c:delete val="0"/>
        <c:axPos val="b"/>
        <c:numFmt formatCode="General" sourceLinked="1"/>
        <c:majorTickMark val="none"/>
        <c:minorTickMark val="none"/>
        <c:tickLblPos val="nextTo"/>
        <c:txPr>
          <a:bodyPr/>
          <a:lstStyle/>
          <a:p>
            <a:pPr>
              <a:defRPr sz="1600" baseline="0">
                <a:solidFill>
                  <a:schemeClr val="tx2"/>
                </a:solidFill>
              </a:defRPr>
            </a:pPr>
            <a:endParaRPr lang="en-US"/>
          </a:p>
        </c:txPr>
        <c:crossAx val="44289984"/>
        <c:crosses val="autoZero"/>
        <c:auto val="1"/>
        <c:lblAlgn val="ctr"/>
        <c:lblOffset val="100"/>
        <c:noMultiLvlLbl val="0"/>
      </c:catAx>
      <c:valAx>
        <c:axId val="44289984"/>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92963840"/>
        <c:crosses val="autoZero"/>
        <c:crossBetween val="between"/>
        <c:majorUnit val="2"/>
      </c:valAx>
      <c:spPr>
        <a:noFill/>
        <a:ln w="25387">
          <a:noFill/>
        </a:ln>
      </c:spPr>
    </c:plotArea>
    <c:legend>
      <c:legendPos val="b"/>
      <c:legendEntry>
        <c:idx val="0"/>
        <c:txPr>
          <a:bodyPr/>
          <a:lstStyle/>
          <a:p>
            <a:pPr>
              <a:defRPr sz="1200" b="0" baseline="0">
                <a:solidFill>
                  <a:schemeClr val="accent4"/>
                </a:solidFill>
              </a:defRPr>
            </a:pPr>
            <a:endParaRPr lang="en-US"/>
          </a:p>
        </c:txPr>
      </c:legendEntry>
      <c:legendEntry>
        <c:idx val="1"/>
        <c:txPr>
          <a:bodyPr/>
          <a:lstStyle/>
          <a:p>
            <a:pPr>
              <a:defRPr sz="1200" b="0" baseline="0">
                <a:solidFill>
                  <a:schemeClr val="accent4"/>
                </a:solidFill>
              </a:defRPr>
            </a:pPr>
            <a:endParaRPr lang="en-US"/>
          </a:p>
        </c:txPr>
      </c:legendEntry>
      <c:layout/>
      <c:overlay val="0"/>
      <c:txPr>
        <a:bodyPr/>
        <a:lstStyle/>
        <a:p>
          <a:pPr>
            <a:defRPr sz="1200" b="0" baseline="0"/>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727E-2"/>
          <c:y val="9.1665348762100821E-2"/>
          <c:w val="0.56542022948082604"/>
          <c:h val="0.78623973983450102"/>
        </c:manualLayout>
      </c:layout>
      <c:barChart>
        <c:barDir val="col"/>
        <c:grouping val="clustered"/>
        <c:varyColors val="0"/>
        <c:ser>
          <c:idx val="2"/>
          <c:order val="0"/>
          <c:spPr>
            <a:solidFill>
              <a:schemeClr val="accent1"/>
            </a:solidFill>
            <a:ln w="3175">
              <a:solidFill>
                <a:schemeClr val="accent1"/>
              </a:solidFill>
            </a:ln>
          </c:spPr>
          <c:invertIfNegative val="0"/>
          <c:dLbls>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Sheet1!$B$2:$B$4</c:f>
              <c:numCache>
                <c:formatCode>0.0</c:formatCode>
                <c:ptCount val="3"/>
                <c:pt idx="0">
                  <c:v>48.44</c:v>
                </c:pt>
                <c:pt idx="1">
                  <c:v>47.69</c:v>
                </c:pt>
                <c:pt idx="2">
                  <c:v>49</c:v>
                </c:pt>
              </c:numCache>
            </c:numRef>
          </c:val>
        </c:ser>
        <c:ser>
          <c:idx val="0"/>
          <c:order val="1"/>
          <c:spPr>
            <a:solidFill>
              <a:srgbClr val="FFA953"/>
            </a:solidFill>
            <a:ln w="3175">
              <a:solidFill>
                <a:srgbClr val="7680AC">
                  <a:alpha val="50000"/>
                </a:srgbClr>
              </a:solidFill>
            </a:ln>
          </c:spPr>
          <c:invertIfNegative val="0"/>
          <c:dLbls>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All FTFT</c:v>
                </c:pt>
                <c:pt idx="1">
                  <c:v>Men</c:v>
                </c:pt>
                <c:pt idx="2">
                  <c:v>Women</c:v>
                </c:pt>
              </c:strCache>
            </c:strRef>
          </c:cat>
          <c:val>
            <c:numRef>
              <c:f>Sheet1!$C$2:$C$4</c:f>
              <c:numCache>
                <c:formatCode>0.0</c:formatCode>
                <c:ptCount val="3"/>
                <c:pt idx="0">
                  <c:v>48.49</c:v>
                </c:pt>
                <c:pt idx="1">
                  <c:v>47.67</c:v>
                </c:pt>
                <c:pt idx="2">
                  <c:v>49.15</c:v>
                </c:pt>
              </c:numCache>
            </c:numRef>
          </c:val>
        </c:ser>
        <c:dLbls>
          <c:showLegendKey val="0"/>
          <c:showVal val="1"/>
          <c:showCatName val="0"/>
          <c:showSerName val="0"/>
          <c:showPercent val="0"/>
          <c:showBubbleSize val="0"/>
        </c:dLbls>
        <c:gapWidth val="50"/>
        <c:overlap val="-6"/>
        <c:axId val="93123072"/>
        <c:axId val="44292864"/>
      </c:barChart>
      <c:catAx>
        <c:axId val="93123072"/>
        <c:scaling>
          <c:orientation val="minMax"/>
        </c:scaling>
        <c:delete val="0"/>
        <c:axPos val="b"/>
        <c:numFmt formatCode="General" sourceLinked="1"/>
        <c:majorTickMark val="none"/>
        <c:minorTickMark val="none"/>
        <c:tickLblPos val="nextTo"/>
        <c:txPr>
          <a:bodyPr rot="0" vert="horz"/>
          <a:lstStyle/>
          <a:p>
            <a:pPr>
              <a:defRPr sz="1600">
                <a:solidFill>
                  <a:schemeClr val="tx2"/>
                </a:solidFill>
              </a:defRPr>
            </a:pPr>
            <a:endParaRPr lang="en-US"/>
          </a:p>
        </c:txPr>
        <c:crossAx val="44292864"/>
        <c:crosses val="autoZero"/>
        <c:auto val="1"/>
        <c:lblAlgn val="ctr"/>
        <c:lblOffset val="100"/>
        <c:tickLblSkip val="1"/>
        <c:tickMarkSkip val="1"/>
        <c:noMultiLvlLbl val="0"/>
      </c:catAx>
      <c:valAx>
        <c:axId val="44292864"/>
        <c:scaling>
          <c:orientation val="minMax"/>
          <c:max val="60"/>
          <c:min val="4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93123072"/>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500" b="0">
                <a:solidFill>
                  <a:schemeClr val="accent1">
                    <a:lumMod val="50000"/>
                  </a:schemeClr>
                </a:solidFill>
              </a:defRPr>
            </a:pPr>
            <a:r>
              <a:rPr lang="en-US" sz="2500" b="1" dirty="0" smtClean="0">
                <a:solidFill>
                  <a:srgbClr val="7A84AE"/>
                </a:solidFill>
              </a:rPr>
              <a:t>Race/Ethnicity</a:t>
            </a:r>
            <a:endParaRPr lang="en-US" sz="2500" b="1" baseline="0" dirty="0" smtClean="0">
              <a:solidFill>
                <a:srgbClr val="7A84AE"/>
              </a:solidFill>
            </a:endParaRPr>
          </a:p>
        </c:rich>
      </c:tx>
      <c:layout>
        <c:manualLayout>
          <c:xMode val="edge"/>
          <c:yMode val="edge"/>
          <c:x val="0.39030008748906447"/>
          <c:y val="3.1141940590759552E-4"/>
        </c:manualLayout>
      </c:layout>
      <c:overlay val="0"/>
    </c:title>
    <c:autoTitleDeleted val="0"/>
    <c:plotArea>
      <c:layout>
        <c:manualLayout>
          <c:layoutTarget val="inner"/>
          <c:xMode val="edge"/>
          <c:yMode val="edge"/>
          <c:x val="0.14060573678290211"/>
          <c:y val="0.102369442950066"/>
          <c:w val="0.84782024642754172"/>
          <c:h val="0.70122256457073251"/>
        </c:manualLayout>
      </c:layout>
      <c:barChart>
        <c:barDir val="col"/>
        <c:grouping val="clustered"/>
        <c:varyColors val="0"/>
        <c:ser>
          <c:idx val="0"/>
          <c:order val="0"/>
          <c:tx>
            <c:strRef>
              <c:f>Sheet1!$B$1</c:f>
              <c:strCache>
                <c:ptCount val="1"/>
                <c:pt idx="0">
                  <c:v>Your Institution</c:v>
                </c:pt>
              </c:strCache>
            </c:strRef>
          </c:tx>
          <c:spPr>
            <a:solidFill>
              <a:schemeClr val="accent1"/>
            </a:solidFill>
            <a:ln w="21364">
              <a:noFill/>
            </a:ln>
          </c:spPr>
          <c:invertIfNegative val="0"/>
          <c:dLbls>
            <c:numFmt formatCode="0.0%" sourceLinked="0"/>
            <c:spPr>
              <a:noFill/>
              <a:ln w="21364">
                <a:noFill/>
              </a:ln>
            </c:spPr>
            <c:txPr>
              <a:bodyPr/>
              <a:lstStyle/>
              <a:p>
                <a:pPr>
                  <a:defRPr sz="1010" b="0" i="0" u="none" strike="noStrike" baseline="0">
                    <a:solidFill>
                      <a:schemeClr val="accent1">
                        <a:lumMod val="50000"/>
                      </a:schemeClr>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8.5999999999999993E-2</c:v>
                </c:pt>
                <c:pt idx="1">
                  <c:v>2E-3</c:v>
                </c:pt>
                <c:pt idx="2">
                  <c:v>4.8000000000000001E-2</c:v>
                </c:pt>
                <c:pt idx="3">
                  <c:v>1.7000000000000001E-2</c:v>
                </c:pt>
                <c:pt idx="4">
                  <c:v>0.75700000000000001</c:v>
                </c:pt>
                <c:pt idx="5">
                  <c:v>1.4999999999999999E-2</c:v>
                </c:pt>
                <c:pt idx="6">
                  <c:v>7.3999999999999996E-2</c:v>
                </c:pt>
              </c:numCache>
            </c:numRef>
          </c:val>
        </c:ser>
        <c:ser>
          <c:idx val="1"/>
          <c:order val="1"/>
          <c:tx>
            <c:strRef>
              <c:f>Sheet1!$C$1</c:f>
              <c:strCache>
                <c:ptCount val="1"/>
                <c:pt idx="0">
                  <c:v>Comparison Group</c:v>
                </c:pt>
              </c:strCache>
            </c:strRef>
          </c:tx>
          <c:spPr>
            <a:solidFill>
              <a:srgbClr val="FFA953"/>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5.6000000000000001E-2</c:v>
                </c:pt>
                <c:pt idx="1">
                  <c:v>3.0000000000000001E-3</c:v>
                </c:pt>
                <c:pt idx="2">
                  <c:v>0.11600000000000001</c:v>
                </c:pt>
                <c:pt idx="3">
                  <c:v>9.2999999999999999E-2</c:v>
                </c:pt>
                <c:pt idx="4">
                  <c:v>0.59299999999999997</c:v>
                </c:pt>
                <c:pt idx="5">
                  <c:v>1.4E-2</c:v>
                </c:pt>
                <c:pt idx="6">
                  <c:v>0.124</c:v>
                </c:pt>
              </c:numCache>
            </c:numRef>
          </c:val>
        </c:ser>
        <c:dLbls>
          <c:showLegendKey val="0"/>
          <c:showVal val="1"/>
          <c:showCatName val="0"/>
          <c:showSerName val="0"/>
          <c:showPercent val="0"/>
          <c:showBubbleSize val="0"/>
        </c:dLbls>
        <c:gapWidth val="50"/>
        <c:axId val="43631104"/>
        <c:axId val="44278336"/>
      </c:barChart>
      <c:catAx>
        <c:axId val="43631104"/>
        <c:scaling>
          <c:orientation val="minMax"/>
        </c:scaling>
        <c:delete val="0"/>
        <c:axPos val="b"/>
        <c:numFmt formatCode="General" sourceLinked="1"/>
        <c:majorTickMark val="out"/>
        <c:minorTickMark val="none"/>
        <c:tickLblPos val="nextTo"/>
        <c:txPr>
          <a:bodyPr rot="0"/>
          <a:lstStyle/>
          <a:p>
            <a:pPr>
              <a:defRPr>
                <a:solidFill>
                  <a:schemeClr val="tx2"/>
                </a:solidFill>
              </a:defRPr>
            </a:pPr>
            <a:endParaRPr lang="en-US"/>
          </a:p>
        </c:txPr>
        <c:crossAx val="44278336"/>
        <c:crosses val="autoZero"/>
        <c:auto val="1"/>
        <c:lblAlgn val="ctr"/>
        <c:lblOffset val="100"/>
        <c:tickLblSkip val="1"/>
        <c:tickMarkSkip val="1"/>
        <c:noMultiLvlLbl val="0"/>
      </c:catAx>
      <c:valAx>
        <c:axId val="44278336"/>
        <c:scaling>
          <c:orientation val="minMax"/>
          <c:max val="1"/>
          <c:min val="0"/>
        </c:scaling>
        <c:delete val="0"/>
        <c:axPos val="l"/>
        <c:numFmt formatCode="0%" sourceLinked="0"/>
        <c:majorTickMark val="none"/>
        <c:minorTickMark val="none"/>
        <c:tickLblPos val="nextTo"/>
        <c:txPr>
          <a:bodyPr rot="0" vert="horz"/>
          <a:lstStyle/>
          <a:p>
            <a:pPr>
              <a:defRPr sz="1400" b="0" i="0" u="none" strike="noStrike" baseline="0">
                <a:solidFill>
                  <a:schemeClr val="tx2"/>
                </a:solidFill>
                <a:latin typeface="Garamond"/>
                <a:ea typeface="Garamond"/>
                <a:cs typeface="Garamond"/>
              </a:defRPr>
            </a:pPr>
            <a:endParaRPr lang="en-US"/>
          </a:p>
        </c:txPr>
        <c:crossAx val="43631104"/>
        <c:crosses val="autoZero"/>
        <c:crossBetween val="between"/>
        <c:majorUnit val="0.1"/>
        <c:minorUnit val="4.0000000000000022E-2"/>
      </c:valAx>
    </c:plotArea>
    <c:legend>
      <c:legendPos val="b"/>
      <c:layout/>
      <c:overlay val="0"/>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3043"/>
        </c:manualLayout>
      </c:layout>
      <c:barChart>
        <c:barDir val="col"/>
        <c:grouping val="stacked"/>
        <c:varyColors val="0"/>
        <c:ser>
          <c:idx val="0"/>
          <c:order val="0"/>
          <c:tx>
            <c:strRef>
              <c:f>Sheet1!$C$1</c:f>
              <c:strCache>
                <c:ptCount val="1"/>
                <c:pt idx="0">
                  <c:v>Occasionally</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0.57799999999999996</c:v>
                </c:pt>
                <c:pt idx="1">
                  <c:v>0.52800000000000002</c:v>
                </c:pt>
                <c:pt idx="2">
                  <c:v>0.33200000000000002</c:v>
                </c:pt>
                <c:pt idx="3">
                  <c:v>0.379</c:v>
                </c:pt>
              </c:numCache>
            </c:numRef>
          </c:val>
        </c:ser>
        <c:ser>
          <c:idx val="1"/>
          <c:order val="1"/>
          <c:tx>
            <c:strRef>
              <c:f>Sheet1!$D$1</c:f>
              <c:strCache>
                <c:ptCount val="1"/>
                <c:pt idx="0">
                  <c:v>Frequently</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0.28000000000000003</c:v>
                </c:pt>
                <c:pt idx="1">
                  <c:v>0.35099999999999998</c:v>
                </c:pt>
                <c:pt idx="2">
                  <c:v>6.6000000000000003E-2</c:v>
                </c:pt>
                <c:pt idx="3">
                  <c:v>0.105</c:v>
                </c:pt>
              </c:numCache>
            </c:numRef>
          </c:val>
        </c:ser>
        <c:dLbls>
          <c:showLegendKey val="0"/>
          <c:showVal val="0"/>
          <c:showCatName val="0"/>
          <c:showSerName val="0"/>
          <c:showPercent val="0"/>
          <c:showBubbleSize val="0"/>
        </c:dLbls>
        <c:gapWidth val="74"/>
        <c:overlap val="100"/>
        <c:axId val="95843840"/>
        <c:axId val="86812352"/>
      </c:barChart>
      <c:catAx>
        <c:axId val="95843840"/>
        <c:scaling>
          <c:orientation val="minMax"/>
        </c:scaling>
        <c:delete val="0"/>
        <c:axPos val="b"/>
        <c:majorGridlines/>
        <c:numFmt formatCode="General" sourceLinked="0"/>
        <c:majorTickMark val="none"/>
        <c:minorTickMark val="none"/>
        <c:tickLblPos val="none"/>
        <c:crossAx val="86812352"/>
        <c:crosses val="autoZero"/>
        <c:auto val="1"/>
        <c:lblAlgn val="ctr"/>
        <c:lblOffset val="100"/>
        <c:tickLblSkip val="2"/>
        <c:tickMarkSkip val="2"/>
        <c:noMultiLvlLbl val="0"/>
      </c:catAx>
      <c:valAx>
        <c:axId val="86812352"/>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9584384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English</c:v>
                </c:pt>
                <c:pt idx="1">
                  <c:v>Reading</c:v>
                </c:pt>
                <c:pt idx="2">
                  <c:v>Mathematics</c:v>
                </c:pt>
                <c:pt idx="3">
                  <c:v>Writing</c:v>
                </c:pt>
              </c:strCache>
            </c:strRef>
          </c:cat>
          <c:val>
            <c:numRef>
              <c:f>Sheet1!$B$2:$B$5</c:f>
              <c:numCache>
                <c:formatCode>0%</c:formatCode>
                <c:ptCount val="4"/>
                <c:pt idx="0">
                  <c:v>2.5999999999999999E-2</c:v>
                </c:pt>
                <c:pt idx="1">
                  <c:v>1.4999999999999999E-2</c:v>
                </c:pt>
                <c:pt idx="2">
                  <c:v>5.8999999999999997E-2</c:v>
                </c:pt>
                <c:pt idx="3">
                  <c:v>1.4E-2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English</c:v>
                </c:pt>
                <c:pt idx="1">
                  <c:v>Reading</c:v>
                </c:pt>
                <c:pt idx="2">
                  <c:v>Mathematics</c:v>
                </c:pt>
                <c:pt idx="3">
                  <c:v>Writing</c:v>
                </c:pt>
              </c:strCache>
            </c:strRef>
          </c:cat>
          <c:val>
            <c:numRef>
              <c:f>Sheet1!$C$2:$C$5</c:f>
              <c:numCache>
                <c:formatCode>0.00%</c:formatCode>
                <c:ptCount val="4"/>
                <c:pt idx="0">
                  <c:v>7.0000000000000007E-2</c:v>
                </c:pt>
                <c:pt idx="1">
                  <c:v>3.3000000000000002E-2</c:v>
                </c:pt>
                <c:pt idx="2">
                  <c:v>0.26400000000000001</c:v>
                </c:pt>
                <c:pt idx="3">
                  <c:v>3.9E-2</c:v>
                </c:pt>
              </c:numCache>
            </c:numRef>
          </c:val>
        </c:ser>
        <c:dLbls>
          <c:showLegendKey val="0"/>
          <c:showVal val="1"/>
          <c:showCatName val="0"/>
          <c:showSerName val="0"/>
          <c:showPercent val="0"/>
          <c:showBubbleSize val="0"/>
        </c:dLbls>
        <c:gapWidth val="75"/>
        <c:overlap val="-25"/>
        <c:axId val="95991296"/>
        <c:axId val="86816384"/>
      </c:barChart>
      <c:catAx>
        <c:axId val="95991296"/>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86816384"/>
        <c:crosses val="autoZero"/>
        <c:auto val="1"/>
        <c:lblAlgn val="ctr"/>
        <c:lblOffset val="100"/>
        <c:noMultiLvlLbl val="0"/>
      </c:catAx>
      <c:valAx>
        <c:axId val="8681638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95991296"/>
        <c:crosses val="autoZero"/>
        <c:crossBetween val="between"/>
      </c:valAx>
    </c:plotArea>
    <c:legend>
      <c:legendPos val="b"/>
      <c:layout>
        <c:manualLayout>
          <c:xMode val="edge"/>
          <c:yMode val="edge"/>
          <c:x val="0.36358045286712021"/>
          <c:y val="0.93342906931715497"/>
          <c:w val="0.32368644067796737"/>
          <c:h val="5.290972849705256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Zero</c:v>
                </c:pt>
                <c:pt idx="1">
                  <c:v>1 to 2</c:v>
                </c:pt>
                <c:pt idx="2">
                  <c:v>3 to 4</c:v>
                </c:pt>
                <c:pt idx="3">
                  <c:v>5 to 6</c:v>
                </c:pt>
                <c:pt idx="4">
                  <c:v>7 or more</c:v>
                </c:pt>
              </c:strCache>
            </c:strRef>
          </c:cat>
          <c:val>
            <c:numRef>
              <c:f>Sheet1!$B$2:$B$6</c:f>
              <c:numCache>
                <c:formatCode>0%</c:formatCode>
                <c:ptCount val="5"/>
                <c:pt idx="0">
                  <c:v>0.99199999999999999</c:v>
                </c:pt>
                <c:pt idx="1">
                  <c:v>7.0000000000000001E-3</c:v>
                </c:pt>
                <c:pt idx="2">
                  <c:v>1E-3</c:v>
                </c:pt>
                <c:pt idx="3">
                  <c:v>0</c:v>
                </c:pt>
                <c:pt idx="4">
                  <c:v>0</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Zero</c:v>
                </c:pt>
                <c:pt idx="1">
                  <c:v>1 to 2</c:v>
                </c:pt>
                <c:pt idx="2">
                  <c:v>3 to 4</c:v>
                </c:pt>
                <c:pt idx="3">
                  <c:v>5 to 6</c:v>
                </c:pt>
                <c:pt idx="4">
                  <c:v>7 or more</c:v>
                </c:pt>
              </c:strCache>
            </c:strRef>
          </c:cat>
          <c:val>
            <c:numRef>
              <c:f>Sheet1!$C$2:$C$6</c:f>
              <c:numCache>
                <c:formatCode>0.00%</c:formatCode>
                <c:ptCount val="5"/>
                <c:pt idx="0">
                  <c:v>0.97499999999999998</c:v>
                </c:pt>
                <c:pt idx="1">
                  <c:v>8.0000000000000002E-3</c:v>
                </c:pt>
                <c:pt idx="2">
                  <c:v>3.0000000000000001E-3</c:v>
                </c:pt>
                <c:pt idx="3">
                  <c:v>8.0000000000000002E-3</c:v>
                </c:pt>
                <c:pt idx="4" formatCode="0%">
                  <c:v>5.0000000000000001E-3</c:v>
                </c:pt>
              </c:numCache>
            </c:numRef>
          </c:val>
        </c:ser>
        <c:dLbls>
          <c:showLegendKey val="0"/>
          <c:showVal val="1"/>
          <c:showCatName val="0"/>
          <c:showSerName val="0"/>
          <c:showPercent val="0"/>
          <c:showBubbleSize val="0"/>
        </c:dLbls>
        <c:gapWidth val="75"/>
        <c:overlap val="-25"/>
        <c:axId val="96118272"/>
        <c:axId val="98811904"/>
      </c:barChart>
      <c:catAx>
        <c:axId val="96118272"/>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98811904"/>
        <c:crosses val="autoZero"/>
        <c:auto val="1"/>
        <c:lblAlgn val="ctr"/>
        <c:lblOffset val="100"/>
        <c:noMultiLvlLbl val="0"/>
      </c:catAx>
      <c:valAx>
        <c:axId val="9881190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96118272"/>
        <c:crosses val="autoZero"/>
        <c:crossBetween val="between"/>
      </c:valAx>
    </c:plotArea>
    <c:legend>
      <c:legendPos val="b"/>
      <c:layout>
        <c:manualLayout>
          <c:xMode val="edge"/>
          <c:yMode val="edge"/>
          <c:x val="0.36358045286712021"/>
          <c:y val="0.93342906931715497"/>
          <c:w val="0.32368644067796737"/>
          <c:h val="5.290972849705256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Pre-Med</c:v>
                </c:pt>
                <c:pt idx="1">
                  <c:v>Pre-Law</c:v>
                </c:pt>
              </c:strCache>
            </c:strRef>
          </c:cat>
          <c:val>
            <c:numRef>
              <c:f>Sheet1!$B$2:$B$3</c:f>
              <c:numCache>
                <c:formatCode>0.00%</c:formatCode>
                <c:ptCount val="2"/>
                <c:pt idx="0">
                  <c:v>0.247</c:v>
                </c:pt>
                <c:pt idx="1">
                  <c:v>4.2000000000000003E-2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Pre-Med</c:v>
                </c:pt>
                <c:pt idx="1">
                  <c:v>Pre-Law</c:v>
                </c:pt>
              </c:strCache>
            </c:strRef>
          </c:cat>
          <c:val>
            <c:numRef>
              <c:f>Sheet1!$C$2:$C$3</c:f>
              <c:numCache>
                <c:formatCode>0.00%</c:formatCode>
                <c:ptCount val="2"/>
                <c:pt idx="0">
                  <c:v>0.23499999999999999</c:v>
                </c:pt>
                <c:pt idx="1">
                  <c:v>4.2999999999999997E-2</c:v>
                </c:pt>
              </c:numCache>
            </c:numRef>
          </c:val>
        </c:ser>
        <c:dLbls>
          <c:showLegendKey val="0"/>
          <c:showVal val="1"/>
          <c:showCatName val="0"/>
          <c:showSerName val="0"/>
          <c:showPercent val="0"/>
          <c:showBubbleSize val="0"/>
        </c:dLbls>
        <c:gapWidth val="75"/>
        <c:overlap val="-25"/>
        <c:axId val="96275968"/>
        <c:axId val="98815936"/>
      </c:barChart>
      <c:catAx>
        <c:axId val="96275968"/>
        <c:scaling>
          <c:orientation val="minMax"/>
        </c:scaling>
        <c:delete val="0"/>
        <c:axPos val="b"/>
        <c:majorGridlines/>
        <c:numFmt formatCode="General" sourceLinked="0"/>
        <c:majorTickMark val="none"/>
        <c:minorTickMark val="none"/>
        <c:tickLblPos val="nextTo"/>
        <c:txPr>
          <a:bodyPr/>
          <a:lstStyle/>
          <a:p>
            <a:pPr>
              <a:defRPr sz="1500">
                <a:solidFill>
                  <a:schemeClr val="tx2"/>
                </a:solidFill>
              </a:defRPr>
            </a:pPr>
            <a:endParaRPr lang="en-US"/>
          </a:p>
        </c:txPr>
        <c:crossAx val="98815936"/>
        <c:crosses val="autoZero"/>
        <c:auto val="1"/>
        <c:lblAlgn val="ctr"/>
        <c:lblOffset val="100"/>
        <c:noMultiLvlLbl val="0"/>
      </c:catAx>
      <c:valAx>
        <c:axId val="98815936"/>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96275968"/>
        <c:crosses val="autoZero"/>
        <c:crossBetween val="between"/>
      </c:valAx>
    </c:plotArea>
    <c:legend>
      <c:legendPos val="b"/>
      <c:layout>
        <c:manualLayout>
          <c:xMode val="edge"/>
          <c:yMode val="edge"/>
          <c:x val="0.35094901331778022"/>
          <c:y val="0.93847232164161143"/>
          <c:w val="0.35365740740740698"/>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0</c:v>
                </c:pt>
                <c:pt idx="1">
                  <c:v>3.0000000000000001E-3</c:v>
                </c:pt>
                <c:pt idx="2">
                  <c:v>2.5000000000000001E-2</c:v>
                </c:pt>
                <c:pt idx="3">
                  <c:v>0.79400000000000004</c:v>
                </c:pt>
                <c:pt idx="4">
                  <c:v>0.11</c:v>
                </c:pt>
                <c:pt idx="5">
                  <c:v>4.5999999999999999E-2</c:v>
                </c:pt>
                <c:pt idx="6">
                  <c:v>2.1999999999999999E-2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0</c:v>
                </c:pt>
                <c:pt idx="1">
                  <c:v>4.0000000000000001E-3</c:v>
                </c:pt>
                <c:pt idx="2">
                  <c:v>2.9000000000000001E-2</c:v>
                </c:pt>
                <c:pt idx="3">
                  <c:v>0.78</c:v>
                </c:pt>
                <c:pt idx="4">
                  <c:v>0.125</c:v>
                </c:pt>
                <c:pt idx="5">
                  <c:v>4.4999999999999998E-2</c:v>
                </c:pt>
                <c:pt idx="6">
                  <c:v>1.6E-2</c:v>
                </c:pt>
              </c:numCache>
            </c:numRef>
          </c:val>
        </c:ser>
        <c:dLbls>
          <c:showLegendKey val="0"/>
          <c:showVal val="1"/>
          <c:showCatName val="0"/>
          <c:showSerName val="0"/>
          <c:showPercent val="0"/>
          <c:showBubbleSize val="0"/>
        </c:dLbls>
        <c:gapWidth val="75"/>
        <c:overlap val="-25"/>
        <c:axId val="97138176"/>
        <c:axId val="98818816"/>
      </c:barChart>
      <c:catAx>
        <c:axId val="97138176"/>
        <c:scaling>
          <c:orientation val="minMax"/>
        </c:scaling>
        <c:delete val="0"/>
        <c:axPos val="b"/>
        <c:majorGridlines/>
        <c:numFmt formatCode="General" sourceLinked="1"/>
        <c:majorTickMark val="none"/>
        <c:minorTickMark val="none"/>
        <c:tickLblPos val="nextTo"/>
        <c:txPr>
          <a:bodyPr/>
          <a:lstStyle/>
          <a:p>
            <a:pPr>
              <a:defRPr sz="1400">
                <a:solidFill>
                  <a:schemeClr val="tx2"/>
                </a:solidFill>
              </a:defRPr>
            </a:pPr>
            <a:endParaRPr lang="en-US"/>
          </a:p>
        </c:txPr>
        <c:crossAx val="98818816"/>
        <c:crosses val="autoZero"/>
        <c:auto val="1"/>
        <c:lblAlgn val="ctr"/>
        <c:lblOffset val="100"/>
        <c:noMultiLvlLbl val="0"/>
      </c:catAx>
      <c:valAx>
        <c:axId val="98818816"/>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97138176"/>
        <c:crosses val="autoZero"/>
        <c:crossBetween val="between"/>
      </c:valAx>
    </c:plotArea>
    <c:legend>
      <c:legendPos val="b"/>
      <c:layout>
        <c:manualLayout>
          <c:xMode val="edge"/>
          <c:yMode val="edge"/>
          <c:x val="0.35567385598539297"/>
          <c:y val="0.94114743809197843"/>
          <c:w val="0.33213043478260923"/>
          <c:h val="4.6775267222032013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Vocational certificate</c:v>
                </c:pt>
                <c:pt idx="2">
                  <c:v>Associate (A.A. or equivalent)</c:v>
                </c:pt>
                <c:pt idx="3">
                  <c:v>Bachelor's degree (B.A., B.S., etc.)</c:v>
                </c:pt>
                <c:pt idx="4">
                  <c:v>Master's degree (M.A., M.S., etc.)</c:v>
                </c:pt>
                <c:pt idx="5">
                  <c:v>Ph.D. or Ed.D.</c:v>
                </c:pt>
                <c:pt idx="6">
                  <c:v>M.D., D.O., D.D.S., D.V.M.</c:v>
                </c:pt>
                <c:pt idx="7">
                  <c:v>J.D. (Law)</c:v>
                </c:pt>
                <c:pt idx="8">
                  <c:v>B.D. or M.DIV. (Divinity)</c:v>
                </c:pt>
                <c:pt idx="9">
                  <c:v>Other</c:v>
                </c:pt>
              </c:strCache>
            </c:strRef>
          </c:cat>
          <c:val>
            <c:numRef>
              <c:f>Sheet1!$B$2:$B$11</c:f>
              <c:numCache>
                <c:formatCode>0.00%</c:formatCode>
                <c:ptCount val="10"/>
                <c:pt idx="0">
                  <c:v>3.0000000000000001E-3</c:v>
                </c:pt>
                <c:pt idx="1">
                  <c:v>0</c:v>
                </c:pt>
                <c:pt idx="2">
                  <c:v>5.0000000000000001E-3</c:v>
                </c:pt>
                <c:pt idx="3">
                  <c:v>0.309</c:v>
                </c:pt>
                <c:pt idx="4">
                  <c:v>0.41499999999999998</c:v>
                </c:pt>
                <c:pt idx="5">
                  <c:v>0.129</c:v>
                </c:pt>
                <c:pt idx="6">
                  <c:v>0.104</c:v>
                </c:pt>
                <c:pt idx="7">
                  <c:v>2.3E-2</c:v>
                </c:pt>
                <c:pt idx="8">
                  <c:v>2E-3</c:v>
                </c:pt>
                <c:pt idx="9">
                  <c:v>8.9999999999999993E-3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Vocational certificate</c:v>
                </c:pt>
                <c:pt idx="2">
                  <c:v>Associate (A.A. or equivalent)</c:v>
                </c:pt>
                <c:pt idx="3">
                  <c:v>Bachelor's degree (B.A., B.S., etc.)</c:v>
                </c:pt>
                <c:pt idx="4">
                  <c:v>Master's degree (M.A., M.S., etc.)</c:v>
                </c:pt>
                <c:pt idx="5">
                  <c:v>Ph.D. or Ed.D.</c:v>
                </c:pt>
                <c:pt idx="6">
                  <c:v>M.D., D.O., D.D.S., D.V.M.</c:v>
                </c:pt>
                <c:pt idx="7">
                  <c:v>J.D. (Law)</c:v>
                </c:pt>
                <c:pt idx="8">
                  <c:v>B.D. or M.DIV. (Divinity)</c:v>
                </c:pt>
                <c:pt idx="9">
                  <c:v>Other</c:v>
                </c:pt>
              </c:strCache>
            </c:strRef>
          </c:cat>
          <c:val>
            <c:numRef>
              <c:f>Sheet1!$C$2:$C$11</c:f>
              <c:numCache>
                <c:formatCode>0.00%</c:formatCode>
                <c:ptCount val="10"/>
                <c:pt idx="0">
                  <c:v>4.0000000000000001E-3</c:v>
                </c:pt>
                <c:pt idx="1">
                  <c:v>1E-3</c:v>
                </c:pt>
                <c:pt idx="2">
                  <c:v>6.0000000000000001E-3</c:v>
                </c:pt>
                <c:pt idx="3">
                  <c:v>0.309</c:v>
                </c:pt>
                <c:pt idx="4">
                  <c:v>0.39300000000000002</c:v>
                </c:pt>
                <c:pt idx="5">
                  <c:v>0.155</c:v>
                </c:pt>
                <c:pt idx="6">
                  <c:v>0.10199999999999999</c:v>
                </c:pt>
                <c:pt idx="7">
                  <c:v>2.1999999999999999E-2</c:v>
                </c:pt>
                <c:pt idx="8">
                  <c:v>1E-3</c:v>
                </c:pt>
                <c:pt idx="9">
                  <c:v>7.0000000000000001E-3</c:v>
                </c:pt>
              </c:numCache>
            </c:numRef>
          </c:val>
        </c:ser>
        <c:dLbls>
          <c:showLegendKey val="0"/>
          <c:showVal val="1"/>
          <c:showCatName val="0"/>
          <c:showSerName val="0"/>
          <c:showPercent val="0"/>
          <c:showBubbleSize val="0"/>
        </c:dLbls>
        <c:gapWidth val="75"/>
        <c:overlap val="-25"/>
        <c:axId val="97218560"/>
        <c:axId val="103416960"/>
      </c:barChart>
      <c:catAx>
        <c:axId val="97218560"/>
        <c:scaling>
          <c:orientation val="minMax"/>
        </c:scaling>
        <c:delete val="0"/>
        <c:axPos val="b"/>
        <c:majorGridlines/>
        <c:numFmt formatCode="General" sourceLinked="0"/>
        <c:majorTickMark val="none"/>
        <c:minorTickMark val="none"/>
        <c:tickLblPos val="nextTo"/>
        <c:txPr>
          <a:bodyPr rot="0"/>
          <a:lstStyle/>
          <a:p>
            <a:pPr>
              <a:defRPr sz="1300">
                <a:solidFill>
                  <a:schemeClr val="tx2"/>
                </a:solidFill>
              </a:defRPr>
            </a:pPr>
            <a:endParaRPr lang="en-US"/>
          </a:p>
        </c:txPr>
        <c:crossAx val="103416960"/>
        <c:crosses val="autoZero"/>
        <c:auto val="1"/>
        <c:lblAlgn val="ctr"/>
        <c:lblOffset val="100"/>
        <c:noMultiLvlLbl val="0"/>
      </c:catAx>
      <c:valAx>
        <c:axId val="103416960"/>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97218560"/>
        <c:crosses val="autoZero"/>
        <c:crossBetween val="between"/>
      </c:valAx>
    </c:plotArea>
    <c:legend>
      <c:legendPos val="b"/>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7500000000000147"/>
        </c:manualLayout>
      </c:layout>
      <c:barChart>
        <c:barDir val="col"/>
        <c:grouping val="stacked"/>
        <c:varyColors val="0"/>
        <c:ser>
          <c:idx val="0"/>
          <c:order val="0"/>
          <c:tx>
            <c:strRef>
              <c:f>Sheet1!$C$1</c:f>
              <c:strCache>
                <c:ptCount val="1"/>
                <c:pt idx="0">
                  <c:v>Some Chance</c:v>
                </c:pt>
              </c:strCache>
            </c:strRef>
          </c:tx>
          <c:spPr>
            <a:ln w="3175">
              <a:solidFill>
                <a:schemeClr val="accent1">
                  <a:alpha val="50000"/>
                </a:schemeClr>
              </a:solidFill>
            </a:ln>
            <a:effectLst/>
          </c:spPr>
          <c:invertIfNegative val="0"/>
          <c:dPt>
            <c:idx val="0"/>
            <c:invertIfNegative val="0"/>
            <c:bubble3D val="0"/>
            <c:spPr>
              <a:solidFill>
                <a:schemeClr val="accent1"/>
              </a:solidFill>
              <a:ln w="3175">
                <a:solidFill>
                  <a:schemeClr val="accent1">
                    <a:alpha val="50000"/>
                  </a:schemeClr>
                </a:solidFill>
              </a:ln>
              <a:effectLst/>
            </c:spPr>
          </c:dPt>
          <c:dPt>
            <c:idx val="1"/>
            <c:invertIfNegative val="0"/>
            <c:bubble3D val="0"/>
            <c:spPr>
              <a:solidFill>
                <a:srgbClr val="FFA953"/>
              </a:solidFill>
              <a:ln w="3175">
                <a:solidFill>
                  <a:schemeClr val="accent1">
                    <a:alpha val="50000"/>
                  </a:schemeClr>
                </a:solidFill>
              </a:ln>
              <a:effectLst/>
            </c:spPr>
          </c:dPt>
          <c:dPt>
            <c:idx val="2"/>
            <c:invertIfNegative val="0"/>
            <c:bubble3D val="0"/>
            <c:spPr>
              <a:solidFill>
                <a:schemeClr val="accent1"/>
              </a:solidFill>
              <a:ln w="3175">
                <a:solidFill>
                  <a:schemeClr val="accent1">
                    <a:alpha val="50000"/>
                  </a:schemeClr>
                </a:solidFill>
              </a:ln>
              <a:effectLst/>
            </c:spPr>
          </c:dPt>
          <c:dPt>
            <c:idx val="3"/>
            <c:invertIfNegative val="0"/>
            <c:bubble3D val="0"/>
            <c:spPr>
              <a:solidFill>
                <a:srgbClr val="FFA953"/>
              </a:solidFill>
              <a:ln w="3175">
                <a:solidFill>
                  <a:schemeClr val="accent1">
                    <a:alpha val="50000"/>
                  </a:schemeClr>
                </a:solidFill>
              </a:ln>
              <a:effectLst/>
            </c:spPr>
          </c:dPt>
          <c:dPt>
            <c:idx val="4"/>
            <c:invertIfNegative val="0"/>
            <c:bubble3D val="0"/>
            <c:spPr>
              <a:solidFill>
                <a:schemeClr val="accent1"/>
              </a:solidFill>
              <a:ln w="3175">
                <a:solidFill>
                  <a:schemeClr val="accent1">
                    <a:alpha val="50000"/>
                  </a:schemeClr>
                </a:solidFill>
              </a:ln>
              <a:effectLst/>
            </c:spPr>
          </c:dPt>
          <c:dPt>
            <c:idx val="5"/>
            <c:invertIfNegative val="0"/>
            <c:bubble3D val="0"/>
            <c:spPr>
              <a:solidFill>
                <a:srgbClr val="FFA953"/>
              </a:solidFill>
              <a:ln w="3175">
                <a:solidFill>
                  <a:schemeClr val="accent1">
                    <a:alpha val="50000"/>
                  </a:scheme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0.436</c:v>
                </c:pt>
                <c:pt idx="1">
                  <c:v>0.42199999999999999</c:v>
                </c:pt>
                <c:pt idx="2">
                  <c:v>0.3</c:v>
                </c:pt>
                <c:pt idx="3">
                  <c:v>0.32500000000000001</c:v>
                </c:pt>
                <c:pt idx="4">
                  <c:v>0.46500000000000002</c:v>
                </c:pt>
                <c:pt idx="5">
                  <c:v>0.42099999999999999</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0.26200000000000001</c:v>
                </c:pt>
                <c:pt idx="1">
                  <c:v>0.29399999999999998</c:v>
                </c:pt>
                <c:pt idx="2">
                  <c:v>0.17599999999999999</c:v>
                </c:pt>
                <c:pt idx="3">
                  <c:v>0.251</c:v>
                </c:pt>
                <c:pt idx="4">
                  <c:v>0.38800000000000001</c:v>
                </c:pt>
                <c:pt idx="5">
                  <c:v>0.45300000000000001</c:v>
                </c:pt>
              </c:numCache>
            </c:numRef>
          </c:val>
        </c:ser>
        <c:dLbls>
          <c:showLegendKey val="0"/>
          <c:showVal val="0"/>
          <c:showCatName val="0"/>
          <c:showSerName val="0"/>
          <c:showPercent val="0"/>
          <c:showBubbleSize val="0"/>
        </c:dLbls>
        <c:gapWidth val="74"/>
        <c:overlap val="100"/>
        <c:axId val="97359360"/>
        <c:axId val="103420992"/>
      </c:barChart>
      <c:catAx>
        <c:axId val="97359360"/>
        <c:scaling>
          <c:orientation val="minMax"/>
        </c:scaling>
        <c:delete val="0"/>
        <c:axPos val="b"/>
        <c:majorGridlines/>
        <c:numFmt formatCode="General" sourceLinked="0"/>
        <c:majorTickMark val="none"/>
        <c:minorTickMark val="none"/>
        <c:tickLblPos val="none"/>
        <c:crossAx val="103420992"/>
        <c:crosses val="autoZero"/>
        <c:auto val="1"/>
        <c:lblAlgn val="ctr"/>
        <c:lblOffset val="100"/>
        <c:tickLblSkip val="2"/>
        <c:tickMarkSkip val="2"/>
        <c:noMultiLvlLbl val="0"/>
      </c:catAx>
      <c:valAx>
        <c:axId val="103420992"/>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9735936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 Chance</c:v>
                </c:pt>
              </c:strCache>
            </c:strRef>
          </c:tx>
          <c:spPr>
            <a:ln>
              <a:solidFill>
                <a:srgbClr val="7680AC">
                  <a:alpha val="50000"/>
                </a:srgbClr>
              </a:solidFill>
            </a:ln>
            <a:effectLst/>
          </c:spPr>
          <c:invertIfNegative val="0"/>
          <c:dPt>
            <c:idx val="0"/>
            <c:invertIfNegative val="0"/>
            <c:bubble3D val="0"/>
            <c:spPr>
              <a:solidFill>
                <a:schemeClr val="accent1"/>
              </a:solidFill>
              <a:ln>
                <a:solidFill>
                  <a:srgbClr val="7680AC">
                    <a:alpha val="50000"/>
                  </a:srgbClr>
                </a:solidFill>
              </a:ln>
              <a:effectLst/>
            </c:spPr>
          </c:dPt>
          <c:dPt>
            <c:idx val="1"/>
            <c:invertIfNegative val="0"/>
            <c:bubble3D val="0"/>
            <c:spPr>
              <a:solidFill>
                <a:srgbClr val="FFA953"/>
              </a:solidFill>
              <a:ln>
                <a:solidFill>
                  <a:srgbClr val="7680AC">
                    <a:alpha val="50000"/>
                  </a:srgbClr>
                </a:solidFill>
              </a:ln>
              <a:effectLst/>
            </c:spPr>
          </c:dPt>
          <c:dPt>
            <c:idx val="2"/>
            <c:invertIfNegative val="0"/>
            <c:bubble3D val="0"/>
            <c:spPr>
              <a:solidFill>
                <a:schemeClr val="accent1"/>
              </a:solidFill>
              <a:ln>
                <a:solidFill>
                  <a:srgbClr val="7680AC">
                    <a:alpha val="50000"/>
                  </a:srgbClr>
                </a:solidFill>
              </a:ln>
              <a:effectLst/>
            </c:spPr>
          </c:dPt>
          <c:dPt>
            <c:idx val="3"/>
            <c:invertIfNegative val="0"/>
            <c:bubble3D val="0"/>
            <c:spPr>
              <a:solidFill>
                <a:srgbClr val="FFA953"/>
              </a:solidFill>
              <a:ln>
                <a:solidFill>
                  <a:srgbClr val="7680AC">
                    <a:alpha val="50000"/>
                  </a:srgbClr>
                </a:solidFill>
              </a:ln>
              <a:effectLst/>
            </c:spPr>
          </c:dPt>
          <c:dPt>
            <c:idx val="4"/>
            <c:invertIfNegative val="0"/>
            <c:bubble3D val="0"/>
            <c:spPr>
              <a:solidFill>
                <a:schemeClr val="accent1"/>
              </a:solidFill>
              <a:ln>
                <a:solidFill>
                  <a:srgbClr val="7680AC">
                    <a:alpha val="50000"/>
                  </a:srgbClr>
                </a:solidFill>
              </a:ln>
              <a:effectLst/>
            </c:spPr>
          </c:dPt>
          <c:dPt>
            <c:idx val="5"/>
            <c:invertIfNegative val="0"/>
            <c:bubble3D val="0"/>
            <c:spPr>
              <a:solidFill>
                <a:srgbClr val="FFA953"/>
              </a:solidFill>
              <a:ln>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0.52700000000000002</c:v>
                </c:pt>
                <c:pt idx="1">
                  <c:v>0.51200000000000001</c:v>
                </c:pt>
                <c:pt idx="2">
                  <c:v>0.251</c:v>
                </c:pt>
                <c:pt idx="3">
                  <c:v>0.252</c:v>
                </c:pt>
                <c:pt idx="4">
                  <c:v>0.47499999999999998</c:v>
                </c:pt>
                <c:pt idx="5">
                  <c:v>0.441</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0.35099999999999998</c:v>
                </c:pt>
                <c:pt idx="1">
                  <c:v>0.35</c:v>
                </c:pt>
                <c:pt idx="2">
                  <c:v>0.107</c:v>
                </c:pt>
                <c:pt idx="3">
                  <c:v>9.6000000000000002E-2</c:v>
                </c:pt>
                <c:pt idx="4">
                  <c:v>0.222</c:v>
                </c:pt>
                <c:pt idx="5">
                  <c:v>0.26200000000000001</c:v>
                </c:pt>
              </c:numCache>
            </c:numRef>
          </c:val>
        </c:ser>
        <c:dLbls>
          <c:showLegendKey val="0"/>
          <c:showVal val="0"/>
          <c:showCatName val="0"/>
          <c:showSerName val="0"/>
          <c:showPercent val="0"/>
          <c:showBubbleSize val="0"/>
        </c:dLbls>
        <c:gapWidth val="74"/>
        <c:overlap val="100"/>
        <c:axId val="97572352"/>
        <c:axId val="44269568"/>
      </c:barChart>
      <c:catAx>
        <c:axId val="97572352"/>
        <c:scaling>
          <c:orientation val="minMax"/>
        </c:scaling>
        <c:delete val="0"/>
        <c:axPos val="b"/>
        <c:majorGridlines/>
        <c:numFmt formatCode="General" sourceLinked="0"/>
        <c:majorTickMark val="none"/>
        <c:minorTickMark val="none"/>
        <c:tickLblPos val="none"/>
        <c:crossAx val="44269568"/>
        <c:crosses val="autoZero"/>
        <c:auto val="1"/>
        <c:lblAlgn val="ctr"/>
        <c:lblOffset val="100"/>
        <c:tickLblSkip val="2"/>
        <c:tickMarkSkip val="2"/>
        <c:noMultiLvlLbl val="0"/>
      </c:catAx>
      <c:valAx>
        <c:axId val="44269568"/>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9757235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6.4788478886997125E-2"/>
          <c:y val="2.15165010111441E-2"/>
          <c:w val="0.94561598224195298"/>
          <c:h val="0.78592886694248043"/>
        </c:manualLayout>
      </c:layout>
      <c:barChart>
        <c:barDir val="col"/>
        <c:grouping val="stacked"/>
        <c:varyColors val="0"/>
        <c:ser>
          <c:idx val="0"/>
          <c:order val="0"/>
          <c:tx>
            <c:strRef>
              <c:f>Sheet1!$C$1</c:f>
              <c:strCache>
                <c:ptCount val="1"/>
                <c:pt idx="0">
                  <c:v>Some Chance</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8.3000000000000004E-2</c:v>
                </c:pt>
                <c:pt idx="1">
                  <c:v>8.6999999999999994E-2</c:v>
                </c:pt>
                <c:pt idx="2">
                  <c:v>0.19</c:v>
                </c:pt>
                <c:pt idx="3">
                  <c:v>0.185</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spPr>
              <a:noFill/>
              <a:ln>
                <a:noFill/>
              </a:ln>
              <a:effectLst/>
            </c:spPr>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2.9000000000000001E-2</c:v>
                </c:pt>
                <c:pt idx="1">
                  <c:v>2.9000000000000001E-2</c:v>
                </c:pt>
                <c:pt idx="2">
                  <c:v>9.0999999999999998E-2</c:v>
                </c:pt>
                <c:pt idx="3">
                  <c:v>6.7000000000000004E-2</c:v>
                </c:pt>
              </c:numCache>
            </c:numRef>
          </c:val>
        </c:ser>
        <c:dLbls>
          <c:showLegendKey val="0"/>
          <c:showVal val="0"/>
          <c:showCatName val="0"/>
          <c:showSerName val="0"/>
          <c:showPercent val="0"/>
          <c:showBubbleSize val="0"/>
        </c:dLbls>
        <c:gapWidth val="74"/>
        <c:overlap val="100"/>
        <c:axId val="97693184"/>
        <c:axId val="44271296"/>
      </c:barChart>
      <c:catAx>
        <c:axId val="97693184"/>
        <c:scaling>
          <c:orientation val="minMax"/>
        </c:scaling>
        <c:delete val="0"/>
        <c:axPos val="b"/>
        <c:majorGridlines/>
        <c:numFmt formatCode="General" sourceLinked="0"/>
        <c:majorTickMark val="none"/>
        <c:minorTickMark val="none"/>
        <c:tickLblPos val="none"/>
        <c:crossAx val="44271296"/>
        <c:crosses val="autoZero"/>
        <c:auto val="1"/>
        <c:lblAlgn val="ctr"/>
        <c:lblOffset val="100"/>
        <c:tickLblSkip val="2"/>
        <c:tickMarkSkip val="2"/>
        <c:noMultiLvlLbl val="0"/>
      </c:catAx>
      <c:valAx>
        <c:axId val="44271296"/>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97693184"/>
        <c:crosses val="autoZero"/>
        <c:crossBetween val="between"/>
        <c:majorUnit val="0.1"/>
      </c:valAx>
      <c:spPr>
        <a:noFill/>
        <a:ln w="25400">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2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523E-2"/>
          <c:y val="3.2309301181102416E-2"/>
          <c:w val="0.91042590162340942"/>
          <c:h val="0.8108390748031504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5.6000000000000001E-2</c:v>
                </c:pt>
                <c:pt idx="1">
                  <c:v>0.153</c:v>
                </c:pt>
                <c:pt idx="2">
                  <c:v>0.64200000000000002</c:v>
                </c:pt>
                <c:pt idx="3">
                  <c:v>9.2999999999999999E-2</c:v>
                </c:pt>
                <c:pt idx="4">
                  <c:v>5.0999999999999997E-2</c:v>
                </c:pt>
                <c:pt idx="5">
                  <c:v>5.0000000000000001E-3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0.08</c:v>
                </c:pt>
                <c:pt idx="1">
                  <c:v>9.9000000000000005E-2</c:v>
                </c:pt>
                <c:pt idx="2">
                  <c:v>0.34300000000000003</c:v>
                </c:pt>
                <c:pt idx="3">
                  <c:v>0.125</c:v>
                </c:pt>
                <c:pt idx="4">
                  <c:v>0.22700000000000001</c:v>
                </c:pt>
                <c:pt idx="5">
                  <c:v>0.125</c:v>
                </c:pt>
              </c:numCache>
            </c:numRef>
          </c:val>
        </c:ser>
        <c:dLbls>
          <c:showLegendKey val="0"/>
          <c:showVal val="1"/>
          <c:showCatName val="0"/>
          <c:showSerName val="0"/>
          <c:showPercent val="0"/>
          <c:showBubbleSize val="0"/>
        </c:dLbls>
        <c:gapWidth val="150"/>
        <c:axId val="48118784"/>
        <c:axId val="44282368"/>
      </c:barChart>
      <c:catAx>
        <c:axId val="48118784"/>
        <c:scaling>
          <c:orientation val="minMax"/>
        </c:scaling>
        <c:delete val="0"/>
        <c:axPos val="b"/>
        <c:numFmt formatCode="General" sourceLinked="0"/>
        <c:majorTickMark val="out"/>
        <c:minorTickMark val="none"/>
        <c:tickLblPos val="nextTo"/>
        <c:txPr>
          <a:bodyPr/>
          <a:lstStyle/>
          <a:p>
            <a:pPr>
              <a:defRPr sz="1400">
                <a:solidFill>
                  <a:schemeClr val="tx2"/>
                </a:solidFill>
              </a:defRPr>
            </a:pPr>
            <a:endParaRPr lang="en-US"/>
          </a:p>
        </c:txPr>
        <c:crossAx val="44282368"/>
        <c:crosses val="autoZero"/>
        <c:auto val="1"/>
        <c:lblAlgn val="ctr"/>
        <c:lblOffset val="100"/>
        <c:noMultiLvlLbl val="0"/>
      </c:catAx>
      <c:valAx>
        <c:axId val="44282368"/>
        <c:scaling>
          <c:orientation val="minMax"/>
          <c:max val="1"/>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48118784"/>
        <c:crosses val="autoZero"/>
        <c:crossBetween val="between"/>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8762673763001937"/>
          <c:y val="0.90461511646981874"/>
          <c:w val="0.31006712523003621"/>
          <c:h val="9.24733431758531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1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962673913548405E-2"/>
          <c:y val="3.2309301181102416E-2"/>
          <c:w val="0.91603732608645061"/>
          <c:h val="0.7402899069434514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a:effectLst/>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Public school (not charter or magnet)</c:v>
                </c:pt>
                <c:pt idx="1">
                  <c:v>Public charter school</c:v>
                </c:pt>
                <c:pt idx="2">
                  <c:v>Public magnet school</c:v>
                </c:pt>
                <c:pt idx="3">
                  <c:v>Private religious/parochial school</c:v>
                </c:pt>
                <c:pt idx="4">
                  <c:v>Private independent college-prep school</c:v>
                </c:pt>
                <c:pt idx="5">
                  <c:v>Home school</c:v>
                </c:pt>
              </c:strCache>
            </c:strRef>
          </c:cat>
          <c:val>
            <c:numRef>
              <c:f>Sheet1!$B$2:$B$7</c:f>
              <c:numCache>
                <c:formatCode>0.00%</c:formatCode>
                <c:ptCount val="6"/>
                <c:pt idx="0">
                  <c:v>0.87</c:v>
                </c:pt>
                <c:pt idx="1">
                  <c:v>2.1000000000000001E-2</c:v>
                </c:pt>
                <c:pt idx="2">
                  <c:v>4.0000000000000001E-3</c:v>
                </c:pt>
                <c:pt idx="3">
                  <c:v>8.3000000000000004E-2</c:v>
                </c:pt>
                <c:pt idx="4">
                  <c:v>1.4999999999999999E-2</c:v>
                </c:pt>
                <c:pt idx="5">
                  <c:v>7.0000000000000001E-3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Sheet1!$A$2:$A$7</c:f>
              <c:strCache>
                <c:ptCount val="6"/>
                <c:pt idx="0">
                  <c:v>Public school (not charter or magnet)</c:v>
                </c:pt>
                <c:pt idx="1">
                  <c:v>Public charter school</c:v>
                </c:pt>
                <c:pt idx="2">
                  <c:v>Public magnet school</c:v>
                </c:pt>
                <c:pt idx="3">
                  <c:v>Private religious/parochial school</c:v>
                </c:pt>
                <c:pt idx="4">
                  <c:v>Private independent college-prep school</c:v>
                </c:pt>
                <c:pt idx="5">
                  <c:v>Home school</c:v>
                </c:pt>
              </c:strCache>
            </c:strRef>
          </c:cat>
          <c:val>
            <c:numRef>
              <c:f>Sheet1!$C$2:$C$7</c:f>
              <c:numCache>
                <c:formatCode>0.00%</c:formatCode>
                <c:ptCount val="6"/>
                <c:pt idx="0">
                  <c:v>0.84799999999999998</c:v>
                </c:pt>
                <c:pt idx="1">
                  <c:v>3.5000000000000003E-2</c:v>
                </c:pt>
                <c:pt idx="2">
                  <c:v>1.0999999999999999E-2</c:v>
                </c:pt>
                <c:pt idx="3">
                  <c:v>6.8000000000000005E-2</c:v>
                </c:pt>
                <c:pt idx="4">
                  <c:v>3.4000000000000002E-2</c:v>
                </c:pt>
                <c:pt idx="5">
                  <c:v>5.0000000000000001E-3</c:v>
                </c:pt>
              </c:numCache>
            </c:numRef>
          </c:val>
        </c:ser>
        <c:dLbls>
          <c:showLegendKey val="0"/>
          <c:showVal val="1"/>
          <c:showCatName val="0"/>
          <c:showSerName val="0"/>
          <c:showPercent val="0"/>
          <c:showBubbleSize val="0"/>
        </c:dLbls>
        <c:gapWidth val="150"/>
        <c:axId val="48114176"/>
        <c:axId val="44834816"/>
      </c:barChart>
      <c:catAx>
        <c:axId val="48114176"/>
        <c:scaling>
          <c:orientation val="minMax"/>
        </c:scaling>
        <c:delete val="0"/>
        <c:axPos val="b"/>
        <c:numFmt formatCode="General" sourceLinked="0"/>
        <c:majorTickMark val="out"/>
        <c:minorTickMark val="none"/>
        <c:tickLblPos val="nextTo"/>
        <c:txPr>
          <a:bodyPr rot="0" vert="horz"/>
          <a:lstStyle/>
          <a:p>
            <a:pPr>
              <a:defRPr sz="1150">
                <a:solidFill>
                  <a:schemeClr val="tx2"/>
                </a:solidFill>
              </a:defRPr>
            </a:pPr>
            <a:endParaRPr lang="en-US"/>
          </a:p>
        </c:txPr>
        <c:crossAx val="44834816"/>
        <c:crosses val="autoZero"/>
        <c:auto val="1"/>
        <c:lblAlgn val="ctr"/>
        <c:lblOffset val="100"/>
        <c:noMultiLvlLbl val="0"/>
      </c:catAx>
      <c:valAx>
        <c:axId val="44834816"/>
        <c:scaling>
          <c:orientation val="minMax"/>
          <c:max val="1"/>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48114176"/>
        <c:crosses val="autoZero"/>
        <c:crossBetween val="between"/>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8000023227185237"/>
          <c:y val="0.91533915682414702"/>
          <c:w val="0.31006712523003621"/>
          <c:h val="8.4660843175854594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2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0"/>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7-8</c:v>
                </c:pt>
                <c:pt idx="8">
                  <c:v>9-10</c:v>
                </c:pt>
                <c:pt idx="9">
                  <c:v>11 or more</c:v>
                </c:pt>
              </c:strCache>
            </c:strRef>
          </c:cat>
          <c:val>
            <c:numRef>
              <c:f>Sheet1!$B$2:$B$11</c:f>
              <c:numCache>
                <c:formatCode>0.00%</c:formatCode>
                <c:ptCount val="10"/>
                <c:pt idx="0">
                  <c:v>0.151</c:v>
                </c:pt>
                <c:pt idx="1">
                  <c:v>0.14299999999999999</c:v>
                </c:pt>
                <c:pt idx="2">
                  <c:v>0.19500000000000001</c:v>
                </c:pt>
                <c:pt idx="3">
                  <c:v>0.215</c:v>
                </c:pt>
                <c:pt idx="4">
                  <c:v>0.13600000000000001</c:v>
                </c:pt>
                <c:pt idx="5">
                  <c:v>7.0000000000000007E-2</c:v>
                </c:pt>
                <c:pt idx="6">
                  <c:v>3.2000000000000001E-2</c:v>
                </c:pt>
                <c:pt idx="7">
                  <c:v>3.5999999999999997E-2</c:v>
                </c:pt>
                <c:pt idx="8">
                  <c:v>1.2999999999999999E-2</c:v>
                </c:pt>
                <c:pt idx="9" formatCode="General">
                  <c:v>0.01</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spPr>
              <a:noFill/>
              <a:ln>
                <a:noFill/>
              </a:ln>
              <a:effectLst/>
            </c:spPr>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Sheet1!$A$2:$A$11</c:f>
              <c:strCache>
                <c:ptCount val="10"/>
                <c:pt idx="0">
                  <c:v>None</c:v>
                </c:pt>
                <c:pt idx="1">
                  <c:v>1</c:v>
                </c:pt>
                <c:pt idx="2">
                  <c:v>2</c:v>
                </c:pt>
                <c:pt idx="3">
                  <c:v>3</c:v>
                </c:pt>
                <c:pt idx="4">
                  <c:v>4</c:v>
                </c:pt>
                <c:pt idx="5">
                  <c:v>5</c:v>
                </c:pt>
                <c:pt idx="6">
                  <c:v>6</c:v>
                </c:pt>
                <c:pt idx="7">
                  <c:v>7-8</c:v>
                </c:pt>
                <c:pt idx="8">
                  <c:v>9-10</c:v>
                </c:pt>
                <c:pt idx="9">
                  <c:v>11 or more</c:v>
                </c:pt>
              </c:strCache>
            </c:strRef>
          </c:cat>
          <c:val>
            <c:numRef>
              <c:f>Sheet1!$C$2:$C$11</c:f>
              <c:numCache>
                <c:formatCode>0.00%</c:formatCode>
                <c:ptCount val="10"/>
                <c:pt idx="0">
                  <c:v>0.20200000000000001</c:v>
                </c:pt>
                <c:pt idx="1">
                  <c:v>0.14799999999999999</c:v>
                </c:pt>
                <c:pt idx="2">
                  <c:v>0.16900000000000001</c:v>
                </c:pt>
                <c:pt idx="3">
                  <c:v>0.18099999999999999</c:v>
                </c:pt>
                <c:pt idx="4">
                  <c:v>0.11700000000000001</c:v>
                </c:pt>
                <c:pt idx="5">
                  <c:v>6.4000000000000001E-2</c:v>
                </c:pt>
                <c:pt idx="6">
                  <c:v>4.3999999999999997E-2</c:v>
                </c:pt>
                <c:pt idx="7">
                  <c:v>0.04</c:v>
                </c:pt>
                <c:pt idx="8">
                  <c:v>1.9E-2</c:v>
                </c:pt>
                <c:pt idx="9" formatCode="General">
                  <c:v>1.6E-2</c:v>
                </c:pt>
              </c:numCache>
            </c:numRef>
          </c:val>
        </c:ser>
        <c:dLbls>
          <c:showLegendKey val="0"/>
          <c:showVal val="1"/>
          <c:showCatName val="0"/>
          <c:showSerName val="0"/>
          <c:showPercent val="0"/>
          <c:showBubbleSize val="0"/>
        </c:dLbls>
        <c:gapWidth val="75"/>
        <c:overlap val="-25"/>
        <c:axId val="48368640"/>
        <c:axId val="44839424"/>
      </c:barChart>
      <c:catAx>
        <c:axId val="48368640"/>
        <c:scaling>
          <c:orientation val="minMax"/>
        </c:scaling>
        <c:delete val="0"/>
        <c:axPos val="b"/>
        <c:majorGridlines/>
        <c:numFmt formatCode="General" sourceLinked="0"/>
        <c:majorTickMark val="none"/>
        <c:minorTickMark val="none"/>
        <c:tickLblPos val="nextTo"/>
        <c:txPr>
          <a:bodyPr/>
          <a:lstStyle/>
          <a:p>
            <a:pPr>
              <a:defRPr sz="1400">
                <a:solidFill>
                  <a:schemeClr val="tx2"/>
                </a:solidFill>
              </a:defRPr>
            </a:pPr>
            <a:endParaRPr lang="en-US"/>
          </a:p>
        </c:txPr>
        <c:crossAx val="44839424"/>
        <c:crosses val="autoZero"/>
        <c:auto val="1"/>
        <c:lblAlgn val="ctr"/>
        <c:lblOffset val="100"/>
        <c:noMultiLvlLbl val="0"/>
      </c:catAx>
      <c:valAx>
        <c:axId val="4483942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48368640"/>
        <c:crosses val="autoZero"/>
        <c:crossBetween val="between"/>
      </c:valAx>
    </c:plotArea>
    <c:legend>
      <c:legendPos val="b"/>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4237226596675652"/>
          <c:y val="0.93684588254593371"/>
          <c:w val="0.31829166666666697"/>
          <c:h val="5.0429584973753314E-2"/>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0.20833</cdr:x>
      <cdr:y>0.04762</cdr:y>
    </cdr:from>
    <cdr:to>
      <cdr:x>0.8125</cdr:x>
      <cdr:y>0.11111</cdr:y>
    </cdr:to>
    <cdr:sp macro="" textlink="">
      <cdr:nvSpPr>
        <cdr:cNvPr id="2" name="TextBox 1"/>
        <cdr:cNvSpPr txBox="1"/>
      </cdr:nvSpPr>
      <cdr:spPr>
        <a:xfrm xmlns:a="http://schemas.openxmlformats.org/drawingml/2006/main">
          <a:off x="762000" y="228600"/>
          <a:ext cx="2209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rgbClr val="7A84AE"/>
              </a:solidFill>
              <a:latin typeface="+mj-lt"/>
            </a:rPr>
            <a:t>Your Institution</a:t>
          </a:r>
          <a:endParaRPr lang="en-US" sz="1800" dirty="0">
            <a:solidFill>
              <a:srgbClr val="7A84AE"/>
            </a:solidFill>
            <a:latin typeface="+mj-l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Communicate regularly with your professors</a:t>
          </a:r>
          <a:endParaRPr lang="en-US" sz="1300" dirty="0">
            <a:solidFill>
              <a:schemeClr val="tx2"/>
            </a:solidFill>
          </a:endParaRP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Take a course exclusively online at this institution</a:t>
          </a:r>
          <a:endParaRPr lang="en-US" sz="1300" dirty="0">
            <a:solidFill>
              <a:schemeClr val="tx2"/>
            </a:solidFill>
          </a:endParaRP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Work on a professor’s research project</a:t>
          </a:r>
          <a:endParaRPr lang="en-US" sz="1300" dirty="0">
            <a:solidFill>
              <a:schemeClr val="tx2"/>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0.1307</cdr:x>
      <cdr:y>0.83245</cdr:y>
    </cdr:from>
    <cdr:to>
      <cdr:x>0.43568</cdr:x>
      <cdr:y>0.96578</cdr:y>
    </cdr:to>
    <cdr:sp macro="" textlink="">
      <cdr:nvSpPr>
        <cdr:cNvPr id="3" name="TextBox 1"/>
        <cdr:cNvSpPr txBox="1"/>
      </cdr:nvSpPr>
      <cdr:spPr>
        <a:xfrm xmlns:a="http://schemas.openxmlformats.org/drawingml/2006/main">
          <a:off x="1143000" y="3869397"/>
          <a:ext cx="2667025"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Take a leave of absence from this college temporarily</a:t>
          </a:r>
          <a:endParaRPr lang="en-US" sz="1300" dirty="0">
            <a:solidFill>
              <a:schemeClr val="tx2"/>
            </a:solidFill>
          </a:endParaRPr>
        </a:p>
      </cdr:txBody>
    </cdr:sp>
  </cdr:relSizeAnchor>
  <cdr:relSizeAnchor xmlns:cdr="http://schemas.openxmlformats.org/drawingml/2006/chartDrawing">
    <cdr:from>
      <cdr:x>0.69709</cdr:x>
      <cdr:y>0.83607</cdr:y>
    </cdr:from>
    <cdr:to>
      <cdr:x>0.99335</cdr:x>
      <cdr:y>0.98606</cdr:y>
    </cdr:to>
    <cdr:sp macro="" textlink="">
      <cdr:nvSpPr>
        <cdr:cNvPr id="4" name="TextBox 1"/>
        <cdr:cNvSpPr txBox="1"/>
      </cdr:nvSpPr>
      <cdr:spPr>
        <a:xfrm xmlns:a="http://schemas.openxmlformats.org/drawingml/2006/main">
          <a:off x="6096000" y="3886200"/>
          <a:ext cx="2590800"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Transfer to another college before graduating</a:t>
          </a:r>
          <a:endParaRPr lang="en-US" sz="1300" dirty="0">
            <a:solidFill>
              <a:schemeClr val="tx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0.18868</cdr:x>
      <cdr:y>0</cdr:y>
    </cdr:from>
    <cdr:to>
      <cdr:x>0.90566</cdr:x>
      <cdr:y>0.11864</cdr:y>
    </cdr:to>
    <cdr:sp macro="" textlink="">
      <cdr:nvSpPr>
        <cdr:cNvPr id="2" name="TextBox 1"/>
        <cdr:cNvSpPr txBox="1"/>
      </cdr:nvSpPr>
      <cdr:spPr>
        <a:xfrm xmlns:a="http://schemas.openxmlformats.org/drawingml/2006/main">
          <a:off x="762000" y="0"/>
          <a:ext cx="2895595" cy="5333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rgbClr val="7A84AE"/>
              </a:solidFill>
              <a:latin typeface="+mj-lt"/>
            </a:rPr>
            <a:t>Comparison </a:t>
          </a:r>
          <a:r>
            <a:rPr lang="en-US" sz="1800" dirty="0">
              <a:solidFill>
                <a:srgbClr val="7A84AE"/>
              </a:solidFill>
              <a:latin typeface="+mj-lt"/>
            </a:rPr>
            <a:t>G</a:t>
          </a:r>
          <a:r>
            <a:rPr lang="en-US" sz="1800" dirty="0" smtClean="0">
              <a:solidFill>
                <a:srgbClr val="7A84AE"/>
              </a:solidFill>
              <a:latin typeface="+mj-lt"/>
            </a:rPr>
            <a:t>roup</a:t>
          </a:r>
          <a:endParaRPr lang="en-US" sz="1800" dirty="0">
            <a:solidFill>
              <a:srgbClr val="7A84AE"/>
            </a:solidFill>
            <a:latin typeface="+mj-l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To be able to get a better job</a:t>
          </a:r>
          <a:endParaRPr lang="en-US" sz="1300" dirty="0">
            <a:solidFill>
              <a:schemeClr val="tx2"/>
            </a:solidFill>
          </a:endParaRP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gain a general education and appreciation of ideas</a:t>
          </a:r>
          <a:endParaRPr lang="en-US" sz="1300" dirty="0">
            <a:solidFill>
              <a:schemeClr val="tx2"/>
            </a:solidFill>
          </a:endParaRP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make me a more cultured person</a:t>
          </a:r>
          <a:endParaRPr lang="en-US" sz="1300" dirty="0">
            <a:solidFill>
              <a:schemeClr val="tx2"/>
            </a:solidFill>
          </a:endParaRP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be able to make more money</a:t>
          </a:r>
          <a:endParaRPr lang="en-US" sz="1300" dirty="0">
            <a:solidFill>
              <a:schemeClr val="tx2"/>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learn more about things that interest me</a:t>
          </a:r>
          <a:endParaRPr lang="en-US" sz="1300" dirty="0">
            <a:solidFill>
              <a:schemeClr val="tx2"/>
            </a:solidFill>
          </a:endParaRP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get training for a specific career</a:t>
          </a:r>
          <a:endParaRPr lang="en-US" sz="1300" dirty="0">
            <a:solidFill>
              <a:schemeClr val="tx2"/>
            </a:solidFill>
          </a:endParaRP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prepare myself for graduate or professional school</a:t>
          </a:r>
          <a:endParaRPr lang="en-US" sz="1300" dirty="0">
            <a:solidFill>
              <a:schemeClr val="tx2"/>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0.06306</cdr:x>
      <cdr:y>0.81667</cdr:y>
    </cdr:from>
    <cdr:to>
      <cdr:x>0.2527</cdr:x>
      <cdr:y>1</cdr:y>
    </cdr:to>
    <cdr:sp macro="" textlink="">
      <cdr:nvSpPr>
        <cdr:cNvPr id="2" name="TextBox 1"/>
        <cdr:cNvSpPr txBox="1"/>
      </cdr:nvSpPr>
      <cdr:spPr>
        <a:xfrm xmlns:a="http://schemas.openxmlformats.org/drawingml/2006/main">
          <a:off x="551454" y="3733801"/>
          <a:ext cx="1658345" cy="8381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50" dirty="0" smtClean="0">
              <a:solidFill>
                <a:schemeClr val="tx2"/>
              </a:solidFill>
            </a:rPr>
            <a:t>This college has a very good academic reputation</a:t>
          </a:r>
          <a:endParaRPr lang="en-US" sz="1250" dirty="0">
            <a:solidFill>
              <a:schemeClr val="tx2"/>
            </a:solidFill>
          </a:endParaRPr>
        </a:p>
      </cdr:txBody>
    </cdr:sp>
  </cdr:relSizeAnchor>
  <cdr:relSizeAnchor xmlns:cdr="http://schemas.openxmlformats.org/drawingml/2006/chartDrawing">
    <cdr:from>
      <cdr:x>0.2527</cdr:x>
      <cdr:y>0.81667</cdr:y>
    </cdr:from>
    <cdr:to>
      <cdr:x>0.43568</cdr:x>
      <cdr:y>0.91836</cdr:y>
    </cdr:to>
    <cdr:sp macro="" textlink="">
      <cdr:nvSpPr>
        <cdr:cNvPr id="3" name="TextBox 1"/>
        <cdr:cNvSpPr txBox="1"/>
      </cdr:nvSpPr>
      <cdr:spPr>
        <a:xfrm xmlns:a="http://schemas.openxmlformats.org/drawingml/2006/main">
          <a:off x="2209800" y="3733800"/>
          <a:ext cx="16002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 has a good reputation for its social activities</a:t>
          </a:r>
          <a:endParaRPr lang="en-US" sz="1250" dirty="0">
            <a:solidFill>
              <a:schemeClr val="tx2"/>
            </a:solidFill>
          </a:endParaRPr>
        </a:p>
      </cdr:txBody>
    </cdr:sp>
  </cdr:relSizeAnchor>
  <cdr:relSizeAnchor xmlns:cdr="http://schemas.openxmlformats.org/drawingml/2006/chartDrawing">
    <cdr:from>
      <cdr:x>0.43568</cdr:x>
      <cdr:y>0.81667</cdr:y>
    </cdr:from>
    <cdr:to>
      <cdr:x>0.62738</cdr:x>
      <cdr:y>0.93616</cdr:y>
    </cdr:to>
    <cdr:sp macro="" textlink="">
      <cdr:nvSpPr>
        <cdr:cNvPr id="4" name="TextBox 1"/>
        <cdr:cNvSpPr txBox="1"/>
      </cdr:nvSpPr>
      <cdr:spPr>
        <a:xfrm xmlns:a="http://schemas.openxmlformats.org/drawingml/2006/main">
          <a:off x="3809986" y="3920506"/>
          <a:ext cx="1676414"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college’s graduates gain admission to top graduate/professional schools</a:t>
          </a:r>
          <a:endParaRPr lang="en-US" sz="1250" dirty="0">
            <a:solidFill>
              <a:schemeClr val="tx2"/>
            </a:solidFill>
          </a:endParaRPr>
        </a:p>
      </cdr:txBody>
    </cdr:sp>
  </cdr:relSizeAnchor>
  <cdr:relSizeAnchor xmlns:cdr="http://schemas.openxmlformats.org/drawingml/2006/chartDrawing">
    <cdr:from>
      <cdr:x>0.62738</cdr:x>
      <cdr:y>0.8254</cdr:y>
    </cdr:from>
    <cdr:to>
      <cdr:x>0.81037</cdr:x>
      <cdr:y>0.92709</cdr:y>
    </cdr:to>
    <cdr:sp macro="" textlink="">
      <cdr:nvSpPr>
        <cdr:cNvPr id="5" name="TextBox 1"/>
        <cdr:cNvSpPr txBox="1"/>
      </cdr:nvSpPr>
      <cdr:spPr>
        <a:xfrm xmlns:a="http://schemas.openxmlformats.org/drawingml/2006/main">
          <a:off x="54864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college’s graduates get good jobs</a:t>
          </a:r>
          <a:endParaRPr lang="en-US" sz="1250" dirty="0">
            <a:solidFill>
              <a:schemeClr val="tx2"/>
            </a:solidFill>
          </a:endParaRP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The percentage of students that graduate from this college</a:t>
          </a:r>
          <a:endParaRPr lang="en-US" sz="1250" dirty="0">
            <a:solidFill>
              <a:schemeClr val="tx2"/>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2"/>
              </a:solidFill>
            </a:rPr>
            <a:t>I was offered financial assistance</a:t>
          </a:r>
          <a:endParaRPr lang="en-US" sz="1400" dirty="0">
            <a:solidFill>
              <a:schemeClr val="tx2"/>
            </a:solidFill>
          </a:endParaRP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The cost of attending this college</a:t>
          </a:r>
          <a:endParaRPr lang="en-US" sz="1400" dirty="0">
            <a:solidFill>
              <a:schemeClr val="tx2"/>
            </a:solidFill>
          </a:endParaRP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Not offered aid by first choice</a:t>
          </a:r>
          <a:endParaRPr lang="en-US" sz="1400" dirty="0">
            <a:solidFill>
              <a:schemeClr val="tx2"/>
            </a:solidFill>
          </a:endParaRP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Could not afford first choice</a:t>
          </a:r>
          <a:endParaRPr lang="en-US" sz="1400" dirty="0">
            <a:solidFill>
              <a:schemeClr val="tx2"/>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2"/>
              </a:solidFill>
            </a:rPr>
            <a:t>My parents/relatives wanted me to come here</a:t>
          </a:r>
          <a:endParaRPr lang="en-US" sz="1400" dirty="0">
            <a:solidFill>
              <a:schemeClr val="tx2"/>
            </a:solidFill>
          </a:endParaRP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I wanted to live near home</a:t>
          </a:r>
          <a:endParaRPr lang="en-US" sz="1400" dirty="0">
            <a:solidFill>
              <a:schemeClr val="tx2"/>
            </a:solidFill>
          </a:endParaRP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Rankings in national magazines</a:t>
          </a:r>
          <a:endParaRPr lang="en-US" sz="1400" dirty="0">
            <a:solidFill>
              <a:schemeClr val="tx2"/>
            </a:solidFill>
          </a:endParaRP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A visit to the campus</a:t>
          </a:r>
          <a:endParaRPr lang="en-US" sz="1400" dirty="0">
            <a:solidFill>
              <a:schemeClr val="tx2"/>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0.67489</cdr:x>
      <cdr:y>0.19236</cdr:y>
    </cdr:from>
    <cdr:to>
      <cdr:x>0.97484</cdr:x>
      <cdr:y>0.87128</cdr:y>
    </cdr:to>
    <cdr:sp macro="" textlink="">
      <cdr:nvSpPr>
        <cdr:cNvPr id="2" name="TextBox 1"/>
        <cdr:cNvSpPr txBox="1"/>
      </cdr:nvSpPr>
      <cdr:spPr>
        <a:xfrm xmlns:a="http://schemas.openxmlformats.org/drawingml/2006/main">
          <a:off x="6083300" y="863591"/>
          <a:ext cx="2703737"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i="0" u="sng" dirty="0" smtClean="0">
              <a:solidFill>
                <a:schemeClr val="tx1">
                  <a:lumMod val="75000"/>
                </a:schemeClr>
              </a:solidFill>
            </a:rPr>
            <a:t>Construct Items</a:t>
          </a:r>
        </a:p>
        <a:p xmlns:a="http://schemas.openxmlformats.org/drawingml/2006/main">
          <a:pPr algn="ctr"/>
          <a:endParaRPr lang="en-US" sz="1200" i="0" u="sng" dirty="0" smtClean="0">
            <a:solidFill>
              <a:schemeClr val="tx1">
                <a:lumMod val="75000"/>
              </a:schemeClr>
            </a:solidFill>
          </a:endParaRPr>
        </a:p>
        <a:p xmlns:a="http://schemas.openxmlformats.org/drawingml/2006/main">
          <a:pPr algn="l">
            <a:buFont typeface="Arial" pitchFamily="34" charset="0"/>
            <a:buChar char="•"/>
          </a:pPr>
          <a:r>
            <a:rPr lang="en-US" sz="1200" dirty="0" smtClean="0">
              <a:solidFill>
                <a:schemeClr val="tx1">
                  <a:lumMod val="75000"/>
                </a:schemeClr>
              </a:solidFill>
            </a:rPr>
            <a:t> Publicly communicated your opinion</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about a cause</a:t>
          </a:r>
        </a:p>
        <a:p xmlns:a="http://schemas.openxmlformats.org/drawingml/2006/main">
          <a:pPr algn="l">
            <a:buFont typeface="Arial" pitchFamily="34" charset="0"/>
            <a:buChar char="•"/>
          </a:pPr>
          <a:r>
            <a:rPr lang="en-US" sz="1200" dirty="0" smtClean="0">
              <a:solidFill>
                <a:schemeClr val="tx1">
                  <a:lumMod val="75000"/>
                </a:schemeClr>
              </a:solidFill>
            </a:rPr>
            <a:t> Worked on a local, state, or national</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political campaign</a:t>
          </a:r>
        </a:p>
        <a:p xmlns:a="http://schemas.openxmlformats.org/drawingml/2006/main">
          <a:pPr algn="l">
            <a:buFont typeface="Arial" pitchFamily="34" charset="0"/>
            <a:buChar char="•"/>
          </a:pPr>
          <a:r>
            <a:rPr lang="en-US" sz="1200" dirty="0">
              <a:solidFill>
                <a:schemeClr val="tx1">
                  <a:lumMod val="75000"/>
                </a:schemeClr>
              </a:solidFill>
            </a:rPr>
            <a:t> </a:t>
          </a:r>
          <a:r>
            <a:rPr lang="en-US" sz="1200" dirty="0" smtClean="0">
              <a:solidFill>
                <a:schemeClr val="tx1">
                  <a:lumMod val="75000"/>
                </a:schemeClr>
              </a:solidFill>
            </a:rPr>
            <a:t>Demonstrated for a cause</a:t>
          </a:r>
        </a:p>
        <a:p xmlns:a="http://schemas.openxmlformats.org/drawingml/2006/main">
          <a:pPr algn="l">
            <a:buFont typeface="Arial" pitchFamily="34" charset="0"/>
            <a:buChar char="•"/>
          </a:pPr>
          <a:r>
            <a:rPr lang="en-US" sz="1200" i="0" dirty="0">
              <a:solidFill>
                <a:schemeClr val="tx1">
                  <a:lumMod val="75000"/>
                </a:schemeClr>
              </a:solidFill>
            </a:rPr>
            <a:t> </a:t>
          </a:r>
          <a:r>
            <a:rPr lang="en-US" sz="1200" i="0" dirty="0" smtClean="0">
              <a:solidFill>
                <a:schemeClr val="tx1">
                  <a:lumMod val="75000"/>
                </a:schemeClr>
              </a:solidFill>
            </a:rPr>
            <a:t>Keeping up to date with political affairs</a:t>
          </a:r>
          <a:endParaRPr lang="en-US" sz="1200" dirty="0">
            <a:solidFill>
              <a:schemeClr val="tx1">
                <a:lumMod val="75000"/>
              </a:schemeClr>
            </a:solidFill>
          </a:endParaRPr>
        </a:p>
        <a:p xmlns:a="http://schemas.openxmlformats.org/drawingml/2006/main">
          <a:pPr algn="l">
            <a:buFont typeface="Arial" pitchFamily="34" charset="0"/>
            <a:buChar char="•"/>
          </a:pPr>
          <a:r>
            <a:rPr lang="en-US" sz="1200" dirty="0" smtClean="0">
              <a:solidFill>
                <a:schemeClr val="tx1">
                  <a:lumMod val="75000"/>
                </a:schemeClr>
              </a:solidFill>
            </a:rPr>
            <a:t> Influencing social values</a:t>
          </a:r>
        </a:p>
        <a:p xmlns:a="http://schemas.openxmlformats.org/drawingml/2006/main">
          <a:pPr algn="l">
            <a:buFont typeface="Arial" pitchFamily="34" charset="0"/>
            <a:buChar char="•"/>
          </a:pPr>
          <a:r>
            <a:rPr lang="en-US" sz="1200" i="0" dirty="0" smtClean="0">
              <a:solidFill>
                <a:schemeClr val="tx1">
                  <a:lumMod val="75000"/>
                </a:schemeClr>
              </a:solidFill>
            </a:rPr>
            <a:t> Helped raise money for a cause or</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a:t>
          </a:r>
          <a:r>
            <a:rPr lang="en-US" sz="1200" i="0" dirty="0" smtClean="0">
              <a:solidFill>
                <a:schemeClr val="tx1">
                  <a:lumMod val="75000"/>
                </a:schemeClr>
              </a:solidFill>
            </a:rPr>
            <a:t>campaign</a:t>
          </a:r>
        </a:p>
        <a:p xmlns:a="http://schemas.openxmlformats.org/drawingml/2006/main">
          <a:pPr algn="l">
            <a:buFont typeface="Arial" pitchFamily="34" charset="0"/>
            <a:buChar char="•"/>
          </a:pPr>
          <a:r>
            <a:rPr lang="en-US" sz="1200" i="0" dirty="0" smtClean="0">
              <a:solidFill>
                <a:schemeClr val="tx1">
                  <a:lumMod val="75000"/>
                </a:schemeClr>
              </a:solidFill>
            </a:rPr>
            <a:t> Performed volunteer work</a:t>
          </a:r>
        </a:p>
        <a:p xmlns:a="http://schemas.openxmlformats.org/drawingml/2006/main">
          <a:pPr algn="l">
            <a:buFont typeface="Arial" pitchFamily="34" charset="0"/>
            <a:buChar char="•"/>
          </a:pPr>
          <a:endParaRPr lang="en-US" sz="1200" i="0" dirty="0" smtClean="0">
            <a:solidFill>
              <a:schemeClr val="tx1">
                <a:lumMod val="75000"/>
              </a:schemeClr>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Participate in volunteer or community service work</a:t>
          </a:r>
          <a:endParaRPr lang="en-US" sz="1300" dirty="0">
            <a:solidFill>
              <a:schemeClr val="tx2"/>
            </a:solidFill>
          </a:endParaRP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Participate in a study abroad program</a:t>
          </a:r>
          <a:endParaRPr lang="en-US" sz="1300" dirty="0">
            <a:solidFill>
              <a:schemeClr val="tx2"/>
            </a:solidFill>
          </a:endParaRP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Discuss course content with students outside of class</a:t>
          </a:r>
          <a:endParaRPr lang="en-US" sz="1300" dirty="0">
            <a:solidFill>
              <a:schemeClr val="tx2"/>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smtClean="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smtClean="0"/>
          </a:p>
        </p:txBody>
      </p:sp>
    </p:spTree>
    <p:extLst>
      <p:ext uri="{BB962C8B-B14F-4D97-AF65-F5344CB8AC3E}">
        <p14:creationId xmlns:p14="http://schemas.microsoft.com/office/powerpoint/2010/main" val="1708178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10</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11</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extLst>
      <p:ext uri="{BB962C8B-B14F-4D97-AF65-F5344CB8AC3E}">
        <p14:creationId xmlns:p14="http://schemas.microsoft.com/office/powerpoint/2010/main" val="15279851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extLst>
      <p:ext uri="{BB962C8B-B14F-4D97-AF65-F5344CB8AC3E}">
        <p14:creationId xmlns:p14="http://schemas.microsoft.com/office/powerpoint/2010/main" val="1905363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extLst>
      <p:ext uri="{BB962C8B-B14F-4D97-AF65-F5344CB8AC3E}">
        <p14:creationId xmlns:p14="http://schemas.microsoft.com/office/powerpoint/2010/main" val="3977830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extLst>
      <p:ext uri="{BB962C8B-B14F-4D97-AF65-F5344CB8AC3E}">
        <p14:creationId xmlns:p14="http://schemas.microsoft.com/office/powerpoint/2010/main" val="1449471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extLst>
      <p:ext uri="{BB962C8B-B14F-4D97-AF65-F5344CB8AC3E}">
        <p14:creationId xmlns:p14="http://schemas.microsoft.com/office/powerpoint/2010/main" val="41065175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16</a:t>
            </a:fld>
            <a:endParaRPr lang="en-US" dirty="0"/>
          </a:p>
        </p:txBody>
      </p:sp>
    </p:spTree>
    <p:extLst>
      <p:ext uri="{BB962C8B-B14F-4D97-AF65-F5344CB8AC3E}">
        <p14:creationId xmlns:p14="http://schemas.microsoft.com/office/powerpoint/2010/main" val="11337909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smtClean="0"/>
              <a:t>This section highlights the impact of the current economi</a:t>
            </a:r>
            <a:r>
              <a:rPr lang="en-US" baseline="0" dirty="0" smtClean="0"/>
              <a:t>c situation on college choice, the sources used to cover first year educational expenses and students’ concerns about financing college.</a:t>
            </a:r>
            <a:endParaRPr lang="en-US" dirty="0" smtClean="0"/>
          </a:p>
          <a:p>
            <a:endParaRPr lang="en-US" b="1" dirty="0" smtClean="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17</a:t>
            </a:fld>
            <a:endParaRPr lang="en-US" dirty="0" smtClean="0"/>
          </a:p>
        </p:txBody>
      </p:sp>
    </p:spTree>
    <p:extLst>
      <p:ext uri="{BB962C8B-B14F-4D97-AF65-F5344CB8AC3E}">
        <p14:creationId xmlns:p14="http://schemas.microsoft.com/office/powerpoint/2010/main" val="17256645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smtClean="0">
                <a:solidFill>
                  <a:srgbClr val="000000"/>
                </a:solidFill>
              </a:rPr>
              <a:t>The full stem for this item is: “How much of your first year’s educational expenses (room, board, tuition, and fees) do you expect to cover from </a:t>
            </a:r>
            <a:r>
              <a:rPr lang="en-US" u="sng" dirty="0" smtClean="0">
                <a:solidFill>
                  <a:srgbClr val="000000"/>
                </a:solidFill>
              </a:rPr>
              <a:t>each</a:t>
            </a:r>
            <a:r>
              <a:rPr lang="en-US" u="none" dirty="0" smtClean="0">
                <a:solidFill>
                  <a:srgbClr val="000000"/>
                </a:solidFill>
              </a:rPr>
              <a:t> of the sources</a:t>
            </a:r>
            <a:r>
              <a:rPr lang="en-US" u="none" baseline="0" dirty="0" smtClean="0">
                <a:solidFill>
                  <a:srgbClr val="000000"/>
                </a:solidFill>
              </a:rPr>
              <a:t> listed</a:t>
            </a:r>
            <a:r>
              <a:rPr lang="en-US" dirty="0" smtClean="0">
                <a:solidFill>
                  <a:srgbClr val="000000"/>
                </a:solidFill>
              </a:rPr>
              <a:t>?”</a:t>
            </a:r>
          </a:p>
          <a:p>
            <a:endParaRPr lang="en-US" dirty="0" smtClean="0">
              <a:solidFill>
                <a:srgbClr val="000000"/>
              </a:solidFill>
            </a:endParaRPr>
          </a:p>
          <a:p>
            <a:r>
              <a:rPr lang="en-US" dirty="0" smtClean="0">
                <a:solidFill>
                  <a:srgbClr val="000000"/>
                </a:solidFill>
              </a:rPr>
              <a:t>Item response options include “None,” “$1 to $2,999,” “$3,000 to $5,999,” “$6,000 to $9,999,” “$10,000 to $14,999” and “$15,000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18</a:t>
            </a:fld>
            <a:endParaRPr lang="en-US" dirty="0" smtClean="0"/>
          </a:p>
        </p:txBody>
      </p:sp>
    </p:spTree>
    <p:extLst>
      <p:ext uri="{BB962C8B-B14F-4D97-AF65-F5344CB8AC3E}">
        <p14:creationId xmlns:p14="http://schemas.microsoft.com/office/powerpoint/2010/main" val="18441395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smtClean="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smtClean="0"/>
          </a:p>
        </p:txBody>
      </p:sp>
    </p:spTree>
    <p:extLst>
      <p:ext uri="{BB962C8B-B14F-4D97-AF65-F5344CB8AC3E}">
        <p14:creationId xmlns:p14="http://schemas.microsoft.com/office/powerpoint/2010/main" val="17044329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20</a:t>
            </a:fld>
            <a:endParaRPr lang="en-US" dirty="0"/>
          </a:p>
        </p:txBody>
      </p:sp>
    </p:spTree>
    <p:extLst>
      <p:ext uri="{BB962C8B-B14F-4D97-AF65-F5344CB8AC3E}">
        <p14:creationId xmlns:p14="http://schemas.microsoft.com/office/powerpoint/2010/main" val="365369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smtClean="0"/>
              <a:t>High School Experiences is measured by the Habits of Mind,</a:t>
            </a:r>
            <a:r>
              <a:rPr lang="en-US" baseline="0" dirty="0" smtClean="0"/>
              <a:t> Pluralistic Orientation, Academic Self-Concept and Civic Engagement Constructs.  Additional items examine academic preparation and health and wellness.  </a:t>
            </a:r>
            <a:endParaRPr lang="en-US" dirty="0" smtClean="0"/>
          </a:p>
          <a:p>
            <a:endParaRPr lang="en-US" b="1" dirty="0" smtClean="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21</a:t>
            </a:fld>
            <a:endParaRPr lang="en-US" dirty="0" smtClean="0"/>
          </a:p>
        </p:txBody>
      </p:sp>
    </p:spTree>
    <p:extLst>
      <p:ext uri="{BB962C8B-B14F-4D97-AF65-F5344CB8AC3E}">
        <p14:creationId xmlns:p14="http://schemas.microsoft.com/office/powerpoint/2010/main" val="17058934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a:t>
            </a:r>
            <a:r>
              <a:rPr lang="en-US" baseline="0" dirty="0" smtClean="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extLst>
      <p:ext uri="{BB962C8B-B14F-4D97-AF65-F5344CB8AC3E}">
        <p14:creationId xmlns:p14="http://schemas.microsoft.com/office/powerpoint/2010/main" val="6931880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 here reflect</a:t>
            </a:r>
            <a:r>
              <a:rPr lang="en-US" baseline="0" dirty="0" smtClean="0"/>
              <a:t> the percentage of respondents indicating they have had any remedial work.  </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extLst>
      <p:ext uri="{BB962C8B-B14F-4D97-AF65-F5344CB8AC3E}">
        <p14:creationId xmlns:p14="http://schemas.microsoft.com/office/powerpoint/2010/main" val="8696425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 here reflect</a:t>
            </a:r>
            <a:r>
              <a:rPr lang="en-US" baseline="0" dirty="0" smtClean="0"/>
              <a:t> the percentage of respondents indicating they will </a:t>
            </a:r>
            <a:r>
              <a:rPr lang="en-US" baseline="0" smtClean="0"/>
              <a:t>need any remedial </a:t>
            </a:r>
            <a:r>
              <a:rPr lang="en-US" baseline="0" dirty="0" smtClean="0"/>
              <a:t>work.  </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extLst>
      <p:ext uri="{BB962C8B-B14F-4D97-AF65-F5344CB8AC3E}">
        <p14:creationId xmlns:p14="http://schemas.microsoft.com/office/powerpoint/2010/main" val="9009856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25</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extLst>
      <p:ext uri="{BB962C8B-B14F-4D97-AF65-F5344CB8AC3E}">
        <p14:creationId xmlns:p14="http://schemas.microsoft.com/office/powerpoint/2010/main" val="22795945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26</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extLst>
      <p:ext uri="{BB962C8B-B14F-4D97-AF65-F5344CB8AC3E}">
        <p14:creationId xmlns:p14="http://schemas.microsoft.com/office/powerpoint/2010/main" val="15113146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27</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27</a:t>
            </a:fld>
            <a:endParaRPr lang="en-US" dirty="0"/>
          </a:p>
        </p:txBody>
      </p:sp>
    </p:spTree>
    <p:extLst>
      <p:ext uri="{BB962C8B-B14F-4D97-AF65-F5344CB8AC3E}">
        <p14:creationId xmlns:p14="http://schemas.microsoft.com/office/powerpoint/2010/main" val="32759267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28</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extLst>
      <p:ext uri="{BB962C8B-B14F-4D97-AF65-F5344CB8AC3E}">
        <p14:creationId xmlns:p14="http://schemas.microsoft.com/office/powerpoint/2010/main" val="4237306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smtClean="0"/>
              <a:t>The response options for these items include: “Frequently,” “Occasionally,” and “Not at All” (not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29</a:t>
            </a:fld>
            <a:endParaRPr lang="en-US" dirty="0"/>
          </a:p>
        </p:txBody>
      </p:sp>
    </p:spTree>
    <p:extLst>
      <p:ext uri="{BB962C8B-B14F-4D97-AF65-F5344CB8AC3E}">
        <p14:creationId xmlns:p14="http://schemas.microsoft.com/office/powerpoint/2010/main" val="4217132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smtClean="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smtClean="0"/>
          </a:p>
        </p:txBody>
      </p:sp>
    </p:spTree>
    <p:extLst>
      <p:ext uri="{BB962C8B-B14F-4D97-AF65-F5344CB8AC3E}">
        <p14:creationId xmlns:p14="http://schemas.microsoft.com/office/powerpoint/2010/main" val="26119622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Many of these items are on the CIRP Freshman Survey as pre-test questions that are post-tested on the Your First College Year Survey (YFCY), Diverse Learning Environments</a:t>
            </a:r>
            <a:r>
              <a:rPr lang="en-US" baseline="0" dirty="0" smtClean="0"/>
              <a:t> Survey (DLE), and College Senior Survey (CSS). This allows for longitudinal examination of cognitive and affective growth during college. </a:t>
            </a:r>
            <a:endParaRPr lang="en-US" dirty="0" smtClean="0"/>
          </a:p>
          <a:p>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30</a:t>
            </a:fld>
            <a:endParaRPr lang="en-US" dirty="0" smtClean="0"/>
          </a:p>
        </p:txBody>
      </p:sp>
    </p:spTree>
    <p:extLst>
      <p:ext uri="{BB962C8B-B14F-4D97-AF65-F5344CB8AC3E}">
        <p14:creationId xmlns:p14="http://schemas.microsoft.com/office/powerpoint/2010/main" val="41141998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31</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32</a:t>
            </a:fld>
            <a:endParaRPr lang="en-US" dirty="0"/>
          </a:p>
        </p:txBody>
      </p:sp>
    </p:spTree>
    <p:extLst>
      <p:ext uri="{BB962C8B-B14F-4D97-AF65-F5344CB8AC3E}">
        <p14:creationId xmlns:p14="http://schemas.microsoft.com/office/powerpoint/2010/main" val="41560039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This section summarizes students’ expected major, planned career, whether following a Pre-Med or Pre-Law track or not, and degree</a:t>
            </a:r>
            <a:r>
              <a:rPr lang="en-US" baseline="0" dirty="0" smtClean="0"/>
              <a:t> aspirations. </a:t>
            </a:r>
            <a:endParaRPr lang="en-US" dirty="0" smtClean="0"/>
          </a:p>
          <a:p>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33</a:t>
            </a:fld>
            <a:endParaRPr lang="en-US" dirty="0" smtClean="0"/>
          </a:p>
        </p:txBody>
      </p:sp>
    </p:spTree>
    <p:extLst>
      <p:ext uri="{BB962C8B-B14F-4D97-AF65-F5344CB8AC3E}">
        <p14:creationId xmlns:p14="http://schemas.microsoft.com/office/powerpoint/2010/main" val="36547441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34</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smtClean="0"/>
              <a:t>The major variable</a:t>
            </a:r>
            <a:r>
              <a:rPr lang="en-US" baseline="0" dirty="0" smtClean="0"/>
              <a:t> displayed here is “MAJORA.”  </a:t>
            </a:r>
          </a:p>
          <a:p>
            <a:r>
              <a:rPr lang="en-US" baseline="0" dirty="0" smtClean="0"/>
              <a:t>This variable aggregates the 90 majors listed on the questionnaire into 17 categories.  </a:t>
            </a:r>
            <a:endParaRPr lang="en-US" dirty="0"/>
          </a:p>
        </p:txBody>
      </p:sp>
    </p:spTree>
    <p:extLst>
      <p:ext uri="{BB962C8B-B14F-4D97-AF65-F5344CB8AC3E}">
        <p14:creationId xmlns:p14="http://schemas.microsoft.com/office/powerpoint/2010/main" val="41715937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Item 22.  Do you consider yourself: Pre-Med or Pre-Law</a:t>
            </a:r>
          </a:p>
          <a:p>
            <a:r>
              <a:rPr lang="en-US" dirty="0" smtClean="0"/>
              <a:t>Options are Yes/NO</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extLst>
      <p:ext uri="{BB962C8B-B14F-4D97-AF65-F5344CB8AC3E}">
        <p14:creationId xmlns:p14="http://schemas.microsoft.com/office/powerpoint/2010/main" val="16395947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36</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smtClean="0"/>
              <a:t>The career variable displayed</a:t>
            </a:r>
            <a:r>
              <a:rPr lang="en-US" baseline="0" dirty="0" smtClean="0"/>
              <a:t> here is “SCAREERA.”</a:t>
            </a:r>
          </a:p>
          <a:p>
            <a:pPr eaLnBrk="1" hangingPunct="1"/>
            <a:r>
              <a:rPr lang="en-US" baseline="0" dirty="0" smtClean="0"/>
              <a:t>This variable aggregates the 47 career options on the questionnaire into 23 categories. </a:t>
            </a:r>
            <a:endParaRPr lang="en-US" dirty="0" smtClean="0"/>
          </a:p>
        </p:txBody>
      </p:sp>
    </p:spTree>
    <p:extLst>
      <p:ext uri="{BB962C8B-B14F-4D97-AF65-F5344CB8AC3E}">
        <p14:creationId xmlns:p14="http://schemas.microsoft.com/office/powerpoint/2010/main" val="41188556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37</a:t>
            </a:fld>
            <a:endParaRPr lang="en-US" dirty="0"/>
          </a:p>
        </p:txBody>
      </p:sp>
    </p:spTree>
    <p:extLst>
      <p:ext uri="{BB962C8B-B14F-4D97-AF65-F5344CB8AC3E}">
        <p14:creationId xmlns:p14="http://schemas.microsoft.com/office/powerpoint/2010/main" val="26852004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extLst>
      <p:ext uri="{BB962C8B-B14F-4D97-AF65-F5344CB8AC3E}">
        <p14:creationId xmlns:p14="http://schemas.microsoft.com/office/powerpoint/2010/main" val="33665543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Items</a:t>
            </a:r>
            <a:r>
              <a:rPr lang="en-US" baseline="0" dirty="0" smtClean="0"/>
              <a:t> in this section ask students how likely they are to participate in specific activities and practices while in college. </a:t>
            </a:r>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39</a:t>
            </a:fld>
            <a:endParaRPr lang="en-US" dirty="0" smtClean="0"/>
          </a:p>
        </p:txBody>
      </p:sp>
    </p:spTree>
    <p:extLst>
      <p:ext uri="{BB962C8B-B14F-4D97-AF65-F5344CB8AC3E}">
        <p14:creationId xmlns:p14="http://schemas.microsoft.com/office/powerpoint/2010/main" val="2433293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smtClean="0"/>
              <a:t>The TFS Power Point shows individual items relevant</a:t>
            </a:r>
            <a:r>
              <a:rPr lang="en-US" sz="1000" baseline="0" dirty="0" smtClean="0"/>
              <a:t> to each category.  Responses shown for your institution and your comparison group.  Where appropriate, items are aggregated into Constructs. </a:t>
            </a:r>
            <a:endParaRPr lang="en-US" sz="1000" dirty="0" smtClean="0"/>
          </a:p>
          <a:p>
            <a:pPr algn="l"/>
            <a:endParaRPr lang="en-US" sz="1000" dirty="0" smtClean="0"/>
          </a:p>
          <a:p>
            <a:pPr algn="l"/>
            <a:r>
              <a:rPr lang="en-US" sz="1000" dirty="0" smtClean="0"/>
              <a:t>Constructs </a:t>
            </a:r>
            <a:r>
              <a:rPr lang="en-US" sz="1000" dirty="0"/>
              <a:t>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smtClean="0"/>
          </a:p>
          <a:p>
            <a:r>
              <a:rPr lang="en-US" sz="1000" dirty="0" smtClean="0"/>
              <a:t> </a:t>
            </a:r>
            <a:endParaRPr lang="en-US" sz="1000" dirty="0"/>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smtClean="0"/>
          </a:p>
        </p:txBody>
      </p:sp>
    </p:spTree>
    <p:extLst>
      <p:ext uri="{BB962C8B-B14F-4D97-AF65-F5344CB8AC3E}">
        <p14:creationId xmlns:p14="http://schemas.microsoft.com/office/powerpoint/2010/main" val="12006552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extLst>
      <p:ext uri="{BB962C8B-B14F-4D97-AF65-F5344CB8AC3E}">
        <p14:creationId xmlns:p14="http://schemas.microsoft.com/office/powerpoint/2010/main" val="28188278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41</a:t>
            </a:fld>
            <a:endParaRPr lang="en-US" dirty="0"/>
          </a:p>
        </p:txBody>
      </p:sp>
    </p:spTree>
    <p:extLst>
      <p:ext uri="{BB962C8B-B14F-4D97-AF65-F5344CB8AC3E}">
        <p14:creationId xmlns:p14="http://schemas.microsoft.com/office/powerpoint/2010/main" val="173011918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42</a:t>
            </a:fld>
            <a:endParaRPr lang="en-US" dirty="0"/>
          </a:p>
        </p:txBody>
      </p:sp>
    </p:spTree>
    <p:extLst>
      <p:ext uri="{BB962C8B-B14F-4D97-AF65-F5344CB8AC3E}">
        <p14:creationId xmlns:p14="http://schemas.microsoft.com/office/powerpoint/2010/main" val="282593067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43</a:t>
            </a:fld>
            <a:endParaRPr lang="en-US" dirty="0"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smtClean="0"/>
          </a:p>
        </p:txBody>
      </p:sp>
    </p:spTree>
    <p:extLst>
      <p:ext uri="{BB962C8B-B14F-4D97-AF65-F5344CB8AC3E}">
        <p14:creationId xmlns:p14="http://schemas.microsoft.com/office/powerpoint/2010/main" val="734263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2805599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8</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smtClean="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smtClean="0"/>
              <a:t>in general</a:t>
            </a:r>
            <a:r>
              <a:rPr lang="en-US" dirty="0" smtClean="0"/>
              <a:t>, and </a:t>
            </a:r>
            <a:r>
              <a:rPr lang="en-US" b="0" i="1" u="sng" dirty="0" smtClean="0"/>
              <a:t>your</a:t>
            </a:r>
            <a:r>
              <a:rPr lang="en-US" b="0" i="1" u="none" dirty="0" smtClean="0"/>
              <a:t> </a:t>
            </a:r>
            <a:r>
              <a:rPr lang="en-US" u="none" dirty="0" smtClean="0"/>
              <a:t>institution in specific.</a:t>
            </a:r>
            <a:endParaRPr lang="en-US" dirty="0" smtClean="0"/>
          </a:p>
          <a:p>
            <a:endParaRPr lang="en-US" b="1" dirty="0" smtClean="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9</a:t>
            </a:fld>
            <a:endParaRPr lang="en-US" dirty="0" smtClean="0"/>
          </a:p>
        </p:txBody>
      </p:sp>
    </p:spTree>
    <p:extLst>
      <p:ext uri="{BB962C8B-B14F-4D97-AF65-F5344CB8AC3E}">
        <p14:creationId xmlns:p14="http://schemas.microsoft.com/office/powerpoint/2010/main" val="370372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smtClean="0"/>
              <a:t>2013 CIRP Freshman Survey</a:t>
            </a:r>
            <a:endParaRPr lang="en-US" dirty="0"/>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r>
              <a:rPr lang="en-US" dirty="0" smtClean="0"/>
              <a:t>2013 CIRP Freshman Survey</a:t>
            </a:r>
            <a:endParaRPr lang="en-US" dirty="0"/>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smtClean="0">
                <a:solidFill>
                  <a:srgbClr val="7680AC"/>
                </a:solidFill>
                <a:hlinkClick r:id="rId15" action="ppaction://hlinksldjump"/>
              </a:rPr>
              <a:t>Return to contents</a:t>
            </a:r>
            <a:endParaRPr lang="en-US" sz="1200" dirty="0" smtClean="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timing>
    <p:tnLst>
      <p:par>
        <p:cTn id="1" dur="indefinite" restart="never" nodeType="tmRoot"/>
      </p:par>
    </p:tnLst>
  </p:timing>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chart" Target="../charts/chart9.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7.xml"/><Relationship Id="rId4" Type="http://schemas.openxmlformats.org/officeDocument/2006/relationships/chart" Target="../charts/chart17.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4.xml"/><Relationship Id="rId4" Type="http://schemas.openxmlformats.org/officeDocument/2006/relationships/chart" Target="../charts/chart2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chart" Target="../charts/chart26.xml"/><Relationship Id="rId4" Type="http://schemas.openxmlformats.org/officeDocument/2006/relationships/chart" Target="../charts/chart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chart" Target="../charts/chart28.xml"/><Relationship Id="rId4" Type="http://schemas.openxmlformats.org/officeDocument/2006/relationships/chart" Target="../charts/chart2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chart" Target="../charts/chart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chart" Target="../charts/char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37.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chart" Target="../charts/chart7.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2225675"/>
            <a:ext cx="9140825" cy="1736725"/>
          </a:xfrm>
        </p:spPr>
        <p:txBody>
          <a:bodyPr anchor="ctr"/>
          <a:lstStyle/>
          <a:p>
            <a:pPr eaLnBrk="1" hangingPunct="1">
              <a:defRPr/>
            </a:pPr>
            <a:r>
              <a:rPr lang="en-US" smtClean="0">
                <a:solidFill>
                  <a:srgbClr val="767FAC"/>
                </a:solidFill>
              </a:rPr>
              <a:t>Oakland University</a:t>
            </a:r>
            <a:r>
              <a:rPr lang="en-US" dirty="0" smtClean="0">
                <a:solidFill>
                  <a:srgbClr val="767FAC"/>
                </a:solidFill>
              </a:rPr>
              <a:t/>
            </a:r>
            <a:br>
              <a:rPr lang="en-US" dirty="0" smtClean="0">
                <a:solidFill>
                  <a:srgbClr val="767FAC"/>
                </a:solidFill>
              </a:rPr>
            </a:br>
            <a:r>
              <a:rPr lang="en-US" dirty="0" smtClean="0">
                <a:solidFill>
                  <a:schemeClr val="accent1">
                    <a:lumMod val="50000"/>
                  </a:schemeClr>
                </a:solidFill>
              </a:rPr>
              <a:t> CIRP Freshman Survey </a:t>
            </a:r>
            <a:r>
              <a:rPr lang="en-US" dirty="0" smtClean="0">
                <a:solidFill>
                  <a:srgbClr val="767FAC"/>
                </a:solidFill>
              </a:rPr>
              <a:t/>
            </a:r>
            <a:br>
              <a:rPr lang="en-US" dirty="0" smtClean="0">
                <a:solidFill>
                  <a:srgbClr val="767FAC"/>
                </a:solidFill>
              </a:rPr>
            </a:br>
            <a:r>
              <a:rPr lang="en-US" dirty="0" smtClean="0">
                <a:solidFill>
                  <a:srgbClr val="767FAC"/>
                </a:solidFill>
              </a:rPr>
              <a:t> 2015 Results</a:t>
            </a: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lstStyle/>
          <a:p>
            <a:pPr algn="ctr"/>
            <a:r>
              <a:rPr lang="en-US" sz="1200" i="1" dirty="0">
                <a:solidFill>
                  <a:srgbClr val="767FAC"/>
                </a:solidFill>
              </a:rPr>
              <a:t>Higher Education Research Institute, University of California at Los Angeles</a:t>
            </a:r>
          </a:p>
        </p:txBody>
      </p:sp>
      <p:sp>
        <p:nvSpPr>
          <p:cNvPr id="2051" name="Rectangle 3"/>
          <p:cNvSpPr>
            <a:spLocks noChangeArrowheads="1"/>
          </p:cNvSpPr>
          <p:nvPr>
            <p:custDataLst>
              <p:tags r:id="rId1"/>
            </p:custDataLst>
          </p:nvPr>
        </p:nvSpPr>
        <p:spPr bwMode="auto">
          <a:xfrm>
            <a:off x="0" y="4267200"/>
            <a:ext cx="9144000" cy="1676400"/>
          </a:xfrm>
          <a:prstGeom prst="rect">
            <a:avLst/>
          </a:prstGeom>
          <a:noFill/>
          <a:ln w="9525">
            <a:noFill/>
            <a:miter lim="800000"/>
            <a:headEnd/>
            <a:tailEnd/>
          </a:ln>
        </p:spPr>
        <p:txBody>
          <a:bodyPr/>
          <a:lstStyle/>
          <a:p>
            <a:pPr algn="ctr" eaLnBrk="1" hangingPunct="1">
              <a:lnSpc>
                <a:spcPct val="80000"/>
              </a:lnSpc>
              <a:spcBef>
                <a:spcPct val="10000"/>
              </a:spcBef>
              <a:buClr>
                <a:schemeClr val="tx2"/>
              </a:buClr>
              <a:defRPr/>
            </a:pPr>
            <a:r>
              <a:rPr lang="en-US" sz="1800" b="1" dirty="0">
                <a:solidFill>
                  <a:schemeClr val="tx2">
                    <a:lumMod val="50000"/>
                  </a:schemeClr>
                </a:solidFill>
              </a:rPr>
              <a:t>First-time, Full-time Freshmen</a:t>
            </a:r>
          </a:p>
          <a:p>
            <a:pPr algn="ctr" eaLnBrk="1" hangingPunct="1">
              <a:lnSpc>
                <a:spcPct val="80000"/>
              </a:lnSpc>
              <a:spcBef>
                <a:spcPct val="10000"/>
              </a:spcBef>
              <a:buClr>
                <a:schemeClr val="tx2"/>
              </a:buClr>
              <a:defRPr/>
            </a:pPr>
            <a:endParaRPr lang="en-US" sz="1200" b="1" dirty="0">
              <a:solidFill>
                <a:schemeClr val="tx2">
                  <a:lumMod val="50000"/>
                </a:schemeClr>
              </a:solidFill>
            </a:endParaRPr>
          </a:p>
          <a:p>
            <a:pPr algn="ctr" eaLnBrk="1" hangingPunct="1">
              <a:lnSpc>
                <a:spcPct val="80000"/>
              </a:lnSpc>
              <a:spcBef>
                <a:spcPct val="10000"/>
              </a:spcBef>
              <a:buClr>
                <a:schemeClr val="tx2"/>
              </a:buClr>
              <a:defRPr/>
            </a:pPr>
            <a:r>
              <a:rPr lang="en-US" sz="2200" b="1" smtClean="0">
                <a:solidFill>
                  <a:schemeClr val="tx2">
                    <a:lumMod val="50000"/>
                  </a:schemeClr>
                </a:solidFill>
              </a:rPr>
              <a:t>Oakland University</a:t>
            </a:r>
            <a:endParaRPr lang="en-US" sz="2200" b="1" dirty="0">
              <a:solidFill>
                <a:schemeClr val="tx2">
                  <a:lumMod val="50000"/>
                </a:schemeClr>
              </a:solidFill>
            </a:endParaRPr>
          </a:p>
          <a:p>
            <a:pPr algn="ctr" eaLnBrk="1" hangingPunct="1">
              <a:lnSpc>
                <a:spcPct val="80000"/>
              </a:lnSpc>
              <a:spcBef>
                <a:spcPct val="10000"/>
              </a:spcBef>
              <a:buClr>
                <a:schemeClr val="tx2"/>
              </a:buClr>
              <a:defRPr/>
            </a:pPr>
            <a:r>
              <a:rPr lang="en-US" sz="1800" b="1" smtClean="0">
                <a:solidFill>
                  <a:schemeClr val="tx2">
                    <a:lumMod val="50000"/>
                  </a:schemeClr>
                </a:solidFill>
              </a:rPr>
              <a:t>N=2,291</a:t>
            </a:r>
            <a:endParaRPr lang="en-US" sz="1800" b="1" dirty="0">
              <a:solidFill>
                <a:schemeClr val="tx2">
                  <a:lumMod val="50000"/>
                </a:schemeClr>
              </a:solidFill>
            </a:endParaRPr>
          </a:p>
          <a:p>
            <a:pPr algn="ctr" eaLnBrk="1" hangingPunct="1">
              <a:lnSpc>
                <a:spcPct val="80000"/>
              </a:lnSpc>
              <a:spcBef>
                <a:spcPct val="10000"/>
              </a:spcBef>
              <a:buClr>
                <a:schemeClr val="tx2"/>
              </a:buClr>
              <a:defRPr/>
            </a:pPr>
            <a:endParaRPr lang="en-US" sz="1200" b="1" dirty="0">
              <a:solidFill>
                <a:schemeClr val="tx2">
                  <a:lumMod val="50000"/>
                </a:schemeClr>
              </a:solidFill>
            </a:endParaRPr>
          </a:p>
          <a:p>
            <a:pPr algn="ctr" eaLnBrk="1" hangingPunct="1">
              <a:lnSpc>
                <a:spcPct val="80000"/>
              </a:lnSpc>
              <a:spcBef>
                <a:spcPct val="10000"/>
              </a:spcBef>
              <a:buClr>
                <a:schemeClr val="tx2"/>
              </a:buClr>
              <a:defRPr/>
            </a:pPr>
            <a:r>
              <a:rPr lang="en-US" sz="2200" b="1" smtClean="0">
                <a:solidFill>
                  <a:schemeClr val="tx2">
                    <a:lumMod val="50000"/>
                  </a:schemeClr>
                </a:solidFill>
              </a:rPr>
              <a:t>Public Universities-low selectivity</a:t>
            </a:r>
            <a:endParaRPr lang="en-US" sz="2200" b="1" dirty="0">
              <a:solidFill>
                <a:schemeClr val="tx2">
                  <a:lumMod val="50000"/>
                </a:schemeClr>
              </a:solidFill>
            </a:endParaRPr>
          </a:p>
          <a:p>
            <a:pPr algn="ctr" eaLnBrk="1" hangingPunct="1">
              <a:lnSpc>
                <a:spcPct val="80000"/>
              </a:lnSpc>
              <a:spcBef>
                <a:spcPct val="10000"/>
              </a:spcBef>
              <a:buClr>
                <a:schemeClr val="tx2"/>
              </a:buClr>
              <a:defRPr/>
            </a:pPr>
            <a:r>
              <a:rPr lang="en-US" sz="1800" b="1" smtClean="0">
                <a:solidFill>
                  <a:schemeClr val="tx2">
                    <a:lumMod val="50000"/>
                  </a:schemeClr>
                </a:solidFill>
              </a:rPr>
              <a:t>N=9,406</a:t>
            </a:r>
            <a:endParaRPr lang="en-US" sz="1800" b="1" dirty="0">
              <a:solidFill>
                <a:schemeClr val="tx2">
                  <a:lumMod val="50000"/>
                </a:schemeClr>
              </a:solidFill>
            </a:endParaRPr>
          </a:p>
        </p:txBody>
      </p:sp>
      <p:pic>
        <p:nvPicPr>
          <p:cNvPr id="8198" name="Picture 6"/>
          <p:cNvPicPr>
            <a:picLocks noChangeAspect="1" noChangeArrowheads="1"/>
          </p:cNvPicPr>
          <p:nvPr/>
        </p:nvPicPr>
        <p:blipFill>
          <a:blip r:embed="rId4" cstate="print"/>
          <a:srcRect/>
          <a:stretch>
            <a:fillRect/>
          </a:stretch>
        </p:blipFill>
        <p:spPr bwMode="auto">
          <a:xfrm>
            <a:off x="3671888" y="444500"/>
            <a:ext cx="1966912" cy="1612900"/>
          </a:xfrm>
          <a:prstGeom prst="rect">
            <a:avLst/>
          </a:prstGeom>
          <a:noFill/>
          <a:ln w="12700">
            <a:solidFill>
              <a:schemeClr val="tx2">
                <a:lumMod val="50000"/>
              </a:schemeClr>
            </a:solidFill>
            <a:miter lim="800000"/>
            <a:headEnd/>
            <a:tailEnd/>
          </a:ln>
        </p:spPr>
      </p:pic>
      <p:sp>
        <p:nvSpPr>
          <p:cNvPr id="10" name="TextBox 9"/>
          <p:cNvSpPr txBox="1"/>
          <p:nvPr/>
        </p:nvSpPr>
        <p:spPr>
          <a:xfrm>
            <a:off x="0" y="0"/>
            <a:ext cx="990600" cy="1016000"/>
          </a:xfrm>
          <a:prstGeom prst="rect">
            <a:avLst/>
          </a:prstGeom>
          <a:solidFill>
            <a:schemeClr val="tx1">
              <a:lumMod val="20000"/>
              <a:lumOff val="80000"/>
            </a:schemeClr>
          </a:solidFill>
        </p:spPr>
        <p:txBody>
          <a:bodyPr>
            <a:spAutoFit/>
          </a:bodyPr>
          <a:lstStyle/>
          <a:p>
            <a:pPr>
              <a:defRPr/>
            </a:pPr>
            <a:endParaRPr lang="en-US" dirty="0"/>
          </a:p>
          <a:p>
            <a:pPr>
              <a:defRPr/>
            </a:pPr>
            <a:endParaRPr lang="en-US" dirty="0"/>
          </a:p>
          <a:p>
            <a:pPr>
              <a:defRPr/>
            </a:pPr>
            <a:endParaRPr lang="en-US" dirty="0"/>
          </a:p>
        </p:txBody>
      </p:sp>
      <p:sp>
        <p:nvSpPr>
          <p:cNvPr id="11" name="TextBox 10"/>
          <p:cNvSpPr txBox="1"/>
          <p:nvPr/>
        </p:nvSpPr>
        <p:spPr>
          <a:xfrm>
            <a:off x="6934200" y="6400800"/>
            <a:ext cx="1600200" cy="400050"/>
          </a:xfrm>
          <a:prstGeom prst="rect">
            <a:avLst/>
          </a:prstGeom>
          <a:solidFill>
            <a:schemeClr val="tx1">
              <a:lumMod val="20000"/>
              <a:lumOff val="80000"/>
            </a:schemeClr>
          </a:solidFill>
        </p:spPr>
        <p:txBody>
          <a:bodyPr>
            <a:spAutoFit/>
          </a:bodyPr>
          <a:lstStyle/>
          <a:p>
            <a:pP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smtClean="0">
                <a:solidFill>
                  <a:schemeClr val="accent1">
                    <a:lumMod val="50000"/>
                  </a:schemeClr>
                </a:solidFill>
              </a:rPr>
              <a:t/>
            </a:r>
            <a:br>
              <a:rPr lang="en-US" dirty="0" smtClean="0">
                <a:solidFill>
                  <a:schemeClr val="accent1">
                    <a:lumMod val="50000"/>
                  </a:schemeClr>
                </a:solidFill>
              </a:rPr>
            </a:br>
            <a:r>
              <a:rPr lang="en-US" dirty="0" smtClean="0">
                <a:solidFill>
                  <a:schemeClr val="tx1">
                    <a:lumMod val="50000"/>
                  </a:schemeClr>
                </a:solidFill>
              </a:rPr>
              <a:t> College Admissions Decisions</a:t>
            </a:r>
            <a:r>
              <a:rPr lang="en-US" sz="2160" dirty="0" smtClean="0">
                <a:solidFill>
                  <a:schemeClr val="accent5">
                    <a:lumMod val="75000"/>
                  </a:schemeClr>
                </a:solidFill>
              </a:rPr>
              <a:t> </a:t>
            </a:r>
            <a:br>
              <a:rPr lang="en-US" sz="2160" dirty="0" smtClean="0">
                <a:solidFill>
                  <a:schemeClr val="accent5">
                    <a:lumMod val="75000"/>
                  </a:schemeClr>
                </a:solidFill>
              </a:rPr>
            </a:br>
            <a:endParaRPr lang="en-US" sz="2160" dirty="0" smtClean="0">
              <a:solidFill>
                <a:schemeClr val="accent5">
                  <a:lumMod val="75000"/>
                </a:schemeClr>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10</a:t>
            </a:fld>
            <a:endParaRPr lang="en-US" sz="1200" dirty="0"/>
          </a:p>
        </p:txBody>
      </p:sp>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83989889"/>
              </p:ext>
            </p:extLst>
          </p:nvPr>
        </p:nvGraphicFramePr>
        <p:xfrm>
          <a:off x="0" y="1828800"/>
          <a:ext cx="91440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1219200"/>
            <a:ext cx="87630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To how many colleges </a:t>
            </a:r>
            <a:r>
              <a:rPr lang="en-US" sz="2160" b="1" i="1" u="sng" kern="0" dirty="0">
                <a:solidFill>
                  <a:srgbClr val="BDC0D2">
                    <a:lumMod val="75000"/>
                  </a:srgbClr>
                </a:solidFill>
                <a:latin typeface="Garamond"/>
                <a:ea typeface="+mj-ea"/>
                <a:cs typeface="+mj-cs"/>
              </a:rPr>
              <a:t>other than this one</a:t>
            </a:r>
            <a:r>
              <a:rPr lang="en-US" sz="2160" b="1" kern="0" dirty="0">
                <a:solidFill>
                  <a:srgbClr val="BDC0D2">
                    <a:lumMod val="75000"/>
                  </a:srgbClr>
                </a:solidFill>
                <a:latin typeface="Garamond"/>
                <a:ea typeface="+mj-ea"/>
                <a:cs typeface="+mj-cs"/>
              </a:rPr>
              <a:t> did you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apply for admission this year?</a:t>
            </a:r>
            <a:endParaRPr 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College Acceptance</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endParaRPr lang="en-US" sz="1600" dirty="0" smtClean="0">
              <a:solidFill>
                <a:schemeClr val="tx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11</a:t>
            </a:fld>
            <a:endParaRPr lang="en-US" dirty="0"/>
          </a:p>
        </p:txBody>
      </p:sp>
      <p:graphicFrame>
        <p:nvGraphicFramePr>
          <p:cNvPr id="7" name="Accepted by first choice"/>
          <p:cNvGraphicFramePr/>
          <p:nvPr>
            <p:extLst>
              <p:ext uri="{D42A27DB-BD31-4B8C-83A1-F6EECF244321}">
                <p14:modId xmlns:p14="http://schemas.microsoft.com/office/powerpoint/2010/main" val="966351158"/>
              </p:ext>
            </p:extLst>
          </p:nvPr>
        </p:nvGraphicFramePr>
        <p:xfrm>
          <a:off x="228600" y="1676400"/>
          <a:ext cx="34290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First choice"/>
          <p:cNvGraphicFramePr/>
          <p:nvPr>
            <p:extLst>
              <p:ext uri="{D42A27DB-BD31-4B8C-83A1-F6EECF244321}">
                <p14:modId xmlns:p14="http://schemas.microsoft.com/office/powerpoint/2010/main" val="3217160827"/>
              </p:ext>
            </p:extLst>
          </p:nvPr>
        </p:nvGraphicFramePr>
        <p:xfrm>
          <a:off x="3276600" y="1066800"/>
          <a:ext cx="58674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800600" y="762000"/>
            <a:ext cx="3657600" cy="424732"/>
          </a:xfrm>
          <a:prstGeom prst="rect">
            <a:avLst/>
          </a:prstGeom>
          <a:noFill/>
        </p:spPr>
        <p:txBody>
          <a:bodyPr wrap="square" rtlCol="0">
            <a:spAutoFit/>
          </a:bodyPr>
          <a:lstStyle/>
          <a:p>
            <a:r>
              <a:rPr lang="en-US" b="1" dirty="0" smtClean="0">
                <a:solidFill>
                  <a:schemeClr val="accent5">
                    <a:lumMod val="75000"/>
                  </a:schemeClr>
                </a:solidFill>
              </a:rPr>
              <a:t>Is this </a:t>
            </a:r>
            <a:r>
              <a:rPr lang="en-US" sz="2160" b="1" dirty="0" smtClean="0">
                <a:solidFill>
                  <a:schemeClr val="accent5">
                    <a:lumMod val="75000"/>
                  </a:schemeClr>
                </a:solidFill>
              </a:rPr>
              <a:t>college</a:t>
            </a:r>
            <a:r>
              <a:rPr lang="en-US" b="1" dirty="0" smtClean="0">
                <a:solidFill>
                  <a:schemeClr val="accent5">
                    <a:lumMod val="75000"/>
                  </a:schemeClr>
                </a:solidFill>
              </a:rPr>
              <a:t> your …</a:t>
            </a:r>
            <a:endParaRPr lang="en-US" b="1"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2799901648"/>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smtClean="0">
                <a:solidFill>
                  <a:schemeClr val="tx1">
                    <a:lumMod val="50000"/>
                  </a:schemeClr>
                </a:solidFill>
              </a:rPr>
              <a:t>College Choice</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12</a:t>
            </a:fld>
            <a:endParaRPr lang="en-US" dirty="0"/>
          </a:p>
        </p:txBody>
      </p:sp>
      <p:sp>
        <p:nvSpPr>
          <p:cNvPr id="5" name="Rectangle 6"/>
          <p:cNvSpPr>
            <a:spLocks noChangeArrowheads="1"/>
          </p:cNvSpPr>
          <p:nvPr/>
        </p:nvSpPr>
        <p:spPr bwMode="auto">
          <a:xfrm>
            <a:off x="2514600" y="6211669"/>
            <a:ext cx="4724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2667000" y="66294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267200" y="66294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3" name="TextBox 2"/>
          <p:cNvSpPr txBox="1"/>
          <p:nvPr/>
        </p:nvSpPr>
        <p:spPr>
          <a:xfrm>
            <a:off x="1447800" y="990600"/>
            <a:ext cx="65532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In deciding to </a:t>
            </a:r>
            <a:r>
              <a:rPr lang="en-US" sz="2160" b="1" i="1" u="sng" kern="0" dirty="0">
                <a:solidFill>
                  <a:srgbClr val="BDC0D2">
                    <a:lumMod val="75000"/>
                  </a:srgbClr>
                </a:solidFill>
                <a:latin typeface="Garamond"/>
                <a:ea typeface="+mj-ea"/>
                <a:cs typeface="+mj-cs"/>
              </a:rPr>
              <a:t>go to college</a:t>
            </a:r>
            <a:r>
              <a:rPr lang="en-US" sz="2160" b="1" kern="0" dirty="0">
                <a:solidFill>
                  <a:srgbClr val="BDC0D2">
                    <a:lumMod val="75000"/>
                  </a:srgbClr>
                </a:solidFill>
                <a:latin typeface="Garamond"/>
                <a:ea typeface="+mj-ea"/>
                <a:cs typeface="+mj-cs"/>
              </a:rPr>
              <a:t>, how important to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you was each of the following reasons?</a:t>
            </a: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149304007"/>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533401"/>
          </a:xfrm>
        </p:spPr>
        <p:txBody>
          <a:bodyPr/>
          <a:lstStyle/>
          <a:p>
            <a:r>
              <a:rPr lang="en-US" dirty="0" smtClean="0">
                <a:solidFill>
                  <a:schemeClr val="tx1">
                    <a:lumMod val="50000"/>
                  </a:schemeClr>
                </a:solidFill>
              </a:rPr>
              <a:t>College Choice</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13</a:t>
            </a:fld>
            <a:endParaRPr lang="en-US" dirty="0"/>
          </a:p>
        </p:txBody>
      </p:sp>
      <p:sp>
        <p:nvSpPr>
          <p:cNvPr id="5" name="Rectangle 6"/>
          <p:cNvSpPr>
            <a:spLocks noChangeArrowheads="1"/>
          </p:cNvSpPr>
          <p:nvPr/>
        </p:nvSpPr>
        <p:spPr bwMode="auto">
          <a:xfrm>
            <a:off x="2438400" y="6019800"/>
            <a:ext cx="45720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41910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5908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25908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1910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3" name="TextBox 2"/>
          <p:cNvSpPr txBox="1"/>
          <p:nvPr/>
        </p:nvSpPr>
        <p:spPr>
          <a:xfrm>
            <a:off x="457200" y="990600"/>
            <a:ext cx="83058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In deciding to </a:t>
            </a:r>
            <a:r>
              <a:rPr lang="en-US" sz="2160" b="1" i="1" u="sng" kern="0" dirty="0">
                <a:solidFill>
                  <a:srgbClr val="BDC0D2">
                    <a:lumMod val="75000"/>
                  </a:srgbClr>
                </a:solidFill>
                <a:latin typeface="Garamond"/>
                <a:ea typeface="+mj-ea"/>
                <a:cs typeface="+mj-cs"/>
              </a:rPr>
              <a:t>go to college</a:t>
            </a:r>
            <a:r>
              <a:rPr lang="en-US" sz="2160" b="1" kern="0" dirty="0">
                <a:solidFill>
                  <a:srgbClr val="BDC0D2">
                    <a:lumMod val="75000"/>
                  </a:srgbClr>
                </a:solidFill>
                <a:latin typeface="Garamond"/>
                <a:ea typeface="+mj-ea"/>
                <a:cs typeface="+mj-cs"/>
              </a:rPr>
              <a:t>, how important to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you was each of the following reasons?</a:t>
            </a: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346741242"/>
              </p:ext>
            </p:extLst>
          </p:nvPr>
        </p:nvGraphicFramePr>
        <p:xfrm>
          <a:off x="152400" y="1295400"/>
          <a:ext cx="8744919"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14</a:t>
            </a:fld>
            <a:endParaRPr lang="en-US" dirty="0"/>
          </a:p>
        </p:txBody>
      </p:sp>
      <p:sp>
        <p:nvSpPr>
          <p:cNvPr id="5" name="Rectangle 6"/>
          <p:cNvSpPr>
            <a:spLocks noChangeArrowheads="1"/>
          </p:cNvSpPr>
          <p:nvPr/>
        </p:nvSpPr>
        <p:spPr bwMode="auto">
          <a:xfrm>
            <a:off x="2667000" y="6019800"/>
            <a:ext cx="4343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28194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8194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4196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4196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689884340"/>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a:t>
            </a:r>
            <a:r>
              <a:rPr lang="en-US" sz="2160" dirty="0">
                <a:solidFill>
                  <a:schemeClr val="accent5">
                    <a:lumMod val="75000"/>
                  </a:schemeClr>
                </a:solidFill>
              </a:rPr>
              <a:t>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15</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264022971"/>
              </p:ext>
            </p:extLst>
          </p:nvPr>
        </p:nvGraphicFramePr>
        <p:xfrm>
          <a:off x="152400" y="1524000"/>
          <a:ext cx="8744919"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1143001"/>
          </a:xfrm>
        </p:spPr>
        <p:txBody>
          <a:bodyPr/>
          <a:lstStyle/>
          <a:p>
            <a:r>
              <a:rPr lang="en-US" dirty="0" smtClean="0">
                <a:solidFill>
                  <a:schemeClr val="tx1">
                    <a:lumMod val="50000"/>
                  </a:schemeClr>
                </a:solidFill>
              </a:rPr>
              <a:t>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a:t>
            </a:r>
            <a:r>
              <a:rPr lang="en-US" sz="2160" dirty="0">
                <a:solidFill>
                  <a:schemeClr val="accent5">
                    <a:lumMod val="75000"/>
                  </a:schemeClr>
                </a:solidFill>
              </a:rPr>
              <a:t>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16</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3" name="Rectangle 12"/>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2530475"/>
            <a:ext cx="7772400" cy="1736725"/>
          </a:xfrm>
        </p:spPr>
        <p:txBody>
          <a:bodyPr/>
          <a:lstStyle/>
          <a:p>
            <a:pPr>
              <a:defRPr/>
            </a:pPr>
            <a:r>
              <a:rPr lang="en-US" dirty="0" smtClean="0">
                <a:solidFill>
                  <a:schemeClr val="tx2">
                    <a:lumMod val="50000"/>
                  </a:schemeClr>
                </a:solidFill>
              </a:rPr>
              <a:t>Financing College</a:t>
            </a:r>
            <a:endParaRPr lang="en-US" dirty="0">
              <a:solidFill>
                <a:schemeClr val="tx2">
                  <a:lumMod val="50000"/>
                </a:schemeClr>
              </a:solidFill>
            </a:endParaRPr>
          </a:p>
        </p:txBody>
      </p:sp>
      <p:sp>
        <p:nvSpPr>
          <p:cNvPr id="34819" name="Subtitle 6"/>
          <p:cNvSpPr>
            <a:spLocks noGrp="1"/>
          </p:cNvSpPr>
          <p:nvPr>
            <p:ph type="subTitle" sz="quarter" idx="1"/>
          </p:nvPr>
        </p:nvSpPr>
        <p:spPr>
          <a:xfrm>
            <a:off x="1371600" y="4648200"/>
            <a:ext cx="6400800" cy="1752600"/>
          </a:xfrm>
        </p:spPr>
        <p:txBody>
          <a:bodyPr/>
          <a:lstStyle/>
          <a:p>
            <a:r>
              <a:rPr lang="en-US" dirty="0" smtClean="0"/>
              <a:t>Economic factors play an important role in students’ decisions about college.</a:t>
            </a:r>
          </a:p>
          <a:p>
            <a:endParaRPr lang="en-US" sz="1600" dirty="0" smtClean="0"/>
          </a:p>
        </p:txBody>
      </p:sp>
      <p:pic>
        <p:nvPicPr>
          <p:cNvPr id="2050" name="Picture 2" descr="C:\Documents and Settings\abates\Desktop\$$.jpg"/>
          <p:cNvPicPr>
            <a:picLocks noChangeAspect="1" noChangeArrowheads="1"/>
          </p:cNvPicPr>
          <p:nvPr/>
        </p:nvPicPr>
        <p:blipFill>
          <a:blip r:embed="rId3" cstate="print"/>
          <a:srcRect/>
          <a:stretch>
            <a:fillRect/>
          </a:stretch>
        </p:blipFill>
        <p:spPr bwMode="auto">
          <a:xfrm>
            <a:off x="3505200" y="2133600"/>
            <a:ext cx="2159620" cy="1066800"/>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a:xfrm>
            <a:off x="0" y="227012"/>
            <a:ext cx="9140825" cy="1373187"/>
          </a:xfrm>
        </p:spPr>
        <p:txBody>
          <a:bodyPr/>
          <a:lstStyle/>
          <a:p>
            <a:pPr>
              <a:defRPr/>
            </a:pPr>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dirty="0" smtClean="0">
                <a:solidFill>
                  <a:schemeClr val="accent5">
                    <a:lumMod val="75000"/>
                  </a:schemeClr>
                </a:solidFill>
              </a:rPr>
              <a:t>The percentage of students with at least some funds </a:t>
            </a:r>
            <a:br>
              <a:rPr lang="en-US" sz="2160" dirty="0" smtClean="0">
                <a:solidFill>
                  <a:schemeClr val="accent5">
                    <a:lumMod val="75000"/>
                  </a:schemeClr>
                </a:solidFill>
              </a:rPr>
            </a:br>
            <a:r>
              <a:rPr lang="en-US" sz="2160" dirty="0" smtClean="0">
                <a:solidFill>
                  <a:schemeClr val="accent5">
                    <a:lumMod val="75000"/>
                  </a:schemeClr>
                </a:solidFill>
              </a:rPr>
              <a:t>from these various sources.</a:t>
            </a:r>
          </a:p>
        </p:txBody>
      </p:sp>
      <p:sp>
        <p:nvSpPr>
          <p:cNvPr id="5125" name="Slide Number Placeholder 5"/>
          <p:cNvSpPr>
            <a:spLocks noGrp="1"/>
          </p:cNvSpPr>
          <p:nvPr>
            <p:ph type="sldNum" sz="quarter" idx="11"/>
          </p:nvPr>
        </p:nvSpPr>
        <p:spPr>
          <a:xfrm>
            <a:off x="6248400" y="6400800"/>
            <a:ext cx="2895600" cy="457200"/>
          </a:xfrm>
          <a:noFill/>
        </p:spPr>
        <p:txBody>
          <a:bodyPr/>
          <a:lstStyle/>
          <a:p>
            <a:pPr algn="r"/>
            <a:fld id="{4895A860-341E-44B3-A9D4-CFB648B6E51D}" type="slidenum">
              <a:rPr lang="en-US" smtClean="0"/>
              <a:pPr algn="r"/>
              <a:t>18</a:t>
            </a:fld>
            <a:endParaRPr lang="en-US" dirty="0" smtClean="0"/>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4194857499"/>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b="0" kern="1200" dirty="0">
                <a:solidFill>
                  <a:schemeClr val="tx1"/>
                </a:solidFill>
              </a:rPr>
              <a:t>Did you receive any of the following forms of financial aid?</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19</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2264873554"/>
              </p:ext>
            </p:extLst>
          </p:nvPr>
        </p:nvGraphicFramePr>
        <p:xfrm>
          <a:off x="304800" y="15240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04165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smtClean="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smtClean="0">
                <a:solidFill>
                  <a:schemeClr val="tx2">
                    <a:lumMod val="50000"/>
                  </a:schemeClr>
                </a:solidFill>
              </a:rPr>
              <a:t>The CIRP Freshman Survey (TFS) collects important information on what your incoming students are like before they experience college.  Key sections of the survey examine:</a:t>
            </a:r>
          </a:p>
          <a:p>
            <a:pPr>
              <a:defRPr/>
            </a:pPr>
            <a:endParaRPr lang="en-US" sz="1400" dirty="0" smtClean="0">
              <a:solidFill>
                <a:schemeClr val="tx2">
                  <a:lumMod val="50000"/>
                </a:schemeClr>
              </a:solidFill>
            </a:endParaRPr>
          </a:p>
          <a:p>
            <a:pPr lvl="1">
              <a:defRPr/>
            </a:pPr>
            <a:r>
              <a:rPr lang="en-US" sz="2400" dirty="0" smtClean="0">
                <a:solidFill>
                  <a:schemeClr val="tx2">
                    <a:lumMod val="75000"/>
                  </a:schemeClr>
                </a:solidFill>
              </a:rPr>
              <a:t>College admissions decisions</a:t>
            </a:r>
          </a:p>
          <a:p>
            <a:pPr lvl="1">
              <a:defRPr/>
            </a:pPr>
            <a:r>
              <a:rPr lang="en-US" sz="2400" dirty="0" smtClean="0">
                <a:solidFill>
                  <a:schemeClr val="tx2">
                    <a:lumMod val="75000"/>
                  </a:schemeClr>
                </a:solidFill>
              </a:rPr>
              <a:t>Financing college</a:t>
            </a:r>
          </a:p>
          <a:p>
            <a:pPr lvl="1">
              <a:defRPr/>
            </a:pPr>
            <a:r>
              <a:rPr lang="en-US" sz="2400" dirty="0" smtClean="0">
                <a:solidFill>
                  <a:schemeClr val="tx2">
                    <a:lumMod val="75000"/>
                  </a:schemeClr>
                </a:solidFill>
              </a:rPr>
              <a:t>High school experiences and behaviors</a:t>
            </a:r>
          </a:p>
          <a:p>
            <a:pPr lvl="1">
              <a:defRPr/>
            </a:pPr>
            <a:r>
              <a:rPr lang="en-US" sz="2400" dirty="0" smtClean="0">
                <a:solidFill>
                  <a:schemeClr val="tx2">
                    <a:lumMod val="75000"/>
                  </a:schemeClr>
                </a:solidFill>
              </a:rPr>
              <a:t>Knowledge, skills and abilities</a:t>
            </a:r>
          </a:p>
          <a:p>
            <a:pPr lvl="1">
              <a:defRPr/>
            </a:pPr>
            <a:r>
              <a:rPr lang="en-US" sz="2400" dirty="0" smtClean="0">
                <a:solidFill>
                  <a:schemeClr val="tx2">
                    <a:lumMod val="75000"/>
                  </a:schemeClr>
                </a:solidFill>
              </a:rPr>
              <a:t>Expectations for college-major and career</a:t>
            </a:r>
          </a:p>
          <a:p>
            <a:pPr lvl="1">
              <a:defRPr/>
            </a:pPr>
            <a:r>
              <a:rPr lang="en-US" sz="2400" dirty="0" smtClean="0">
                <a:solidFill>
                  <a:schemeClr val="tx2">
                    <a:lumMod val="75000"/>
                  </a:schemeClr>
                </a:solidFill>
              </a:rPr>
              <a:t>Expectations for college life</a:t>
            </a:r>
          </a:p>
          <a:p>
            <a:pPr>
              <a:buFontTx/>
              <a:buNone/>
              <a:defRPr/>
            </a:pPr>
            <a:endParaRPr lang="en-US" dirty="0" smtClean="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smtClean="0"/>
          </a:p>
        </p:txBody>
      </p:sp>
      <p:sp>
        <p:nvSpPr>
          <p:cNvPr id="11" name="TextBox 10"/>
          <p:cNvSpPr txBox="1"/>
          <p:nvPr/>
        </p:nvSpPr>
        <p:spPr>
          <a:xfrm>
            <a:off x="0" y="0"/>
            <a:ext cx="9144000" cy="1046440"/>
          </a:xfrm>
          <a:prstGeom prst="rect">
            <a:avLst/>
          </a:prstGeom>
          <a:solidFill>
            <a:schemeClr val="tx2">
              <a:lumMod val="50000"/>
            </a:schemeClr>
          </a:solidFill>
        </p:spPr>
        <p:txBody>
          <a:bodyPr>
            <a:spAutoFit/>
          </a:bodyPr>
          <a:lstStyle/>
          <a:p>
            <a:pPr>
              <a:defRPr/>
            </a:pPr>
            <a:endParaRPr lang="en-US" sz="1000" dirty="0">
              <a:solidFill>
                <a:schemeClr val="bg2"/>
              </a:solidFill>
              <a:latin typeface="+mj-lt"/>
            </a:endParaRPr>
          </a:p>
          <a:p>
            <a:pPr>
              <a:defRPr/>
            </a:pPr>
            <a:r>
              <a:rPr lang="en-US" sz="3600" dirty="0" smtClean="0">
                <a:solidFill>
                  <a:schemeClr val="bg2"/>
                </a:solidFill>
                <a:latin typeface="+mj-lt"/>
              </a:rPr>
              <a:t>INCOMING FIRST YEAR STUDENTS</a:t>
            </a:r>
          </a:p>
          <a:p>
            <a:pPr>
              <a:defRPr/>
            </a:pPr>
            <a:endParaRPr lang="en-US" sz="1600" dirty="0">
              <a:solidFill>
                <a:schemeClr val="bg2"/>
              </a:solidFill>
            </a:endParaRPr>
          </a:p>
        </p:txBody>
      </p:sp>
      <p:cxnSp>
        <p:nvCxnSpPr>
          <p:cNvPr id="29703" name="Straight Connector 11"/>
          <p:cNvCxnSpPr>
            <a:cxnSpLocks noChangeShapeType="1"/>
          </p:cNvCxnSpPr>
          <p:nvPr/>
        </p:nvCxnSpPr>
        <p:spPr bwMode="auto">
          <a:xfrm>
            <a:off x="152400" y="838200"/>
            <a:ext cx="8686800" cy="0"/>
          </a:xfrm>
          <a:prstGeom prst="line">
            <a:avLst/>
          </a:prstGeom>
          <a:noFill/>
          <a:ln w="15875" algn="ctr">
            <a:solidFill>
              <a:schemeClr val="bg2"/>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dirty="0" smtClean="0">
                <a:solidFill>
                  <a:schemeClr val="accent5">
                    <a:lumMod val="75000"/>
                  </a:schemeClr>
                </a:solidFill>
              </a:rPr>
              <a:t>Do you have any concern about your ability</a:t>
            </a:r>
            <a:br>
              <a:rPr lang="en-US" sz="2160" dirty="0" smtClean="0">
                <a:solidFill>
                  <a:schemeClr val="accent5">
                    <a:lumMod val="75000"/>
                  </a:schemeClr>
                </a:solidFill>
              </a:rPr>
            </a:br>
            <a:r>
              <a:rPr lang="en-US" sz="2160" dirty="0" smtClean="0">
                <a:solidFill>
                  <a:schemeClr val="accent5">
                    <a:lumMod val="75000"/>
                  </a:schemeClr>
                </a:solidFill>
              </a:rPr>
              <a:t> to finance your college education?</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20</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2651531732"/>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2454275"/>
            <a:ext cx="7772400" cy="1736725"/>
          </a:xfrm>
        </p:spPr>
        <p:txBody>
          <a:bodyPr/>
          <a:lstStyle/>
          <a:p>
            <a:pPr>
              <a:defRPr/>
            </a:pPr>
            <a:r>
              <a:rPr lang="en-US" dirty="0" smtClean="0">
                <a:solidFill>
                  <a:schemeClr val="tx2">
                    <a:lumMod val="50000"/>
                  </a:schemeClr>
                </a:solidFill>
              </a:rPr>
              <a:t>High School Experiences</a:t>
            </a:r>
            <a:endParaRPr lang="en-US" dirty="0">
              <a:solidFill>
                <a:schemeClr val="tx2">
                  <a:lumMod val="50000"/>
                </a:schemeClr>
              </a:solidFill>
            </a:endParaRPr>
          </a:p>
        </p:txBody>
      </p:sp>
      <p:sp>
        <p:nvSpPr>
          <p:cNvPr id="38915" name="Subtitle 6"/>
          <p:cNvSpPr>
            <a:spLocks noGrp="1"/>
          </p:cNvSpPr>
          <p:nvPr>
            <p:ph type="subTitle" sz="quarter" idx="1"/>
          </p:nvPr>
        </p:nvSpPr>
        <p:spPr>
          <a:xfrm>
            <a:off x="1371600" y="4648200"/>
            <a:ext cx="6172200" cy="1752600"/>
          </a:xfrm>
        </p:spPr>
        <p:txBody>
          <a:bodyPr/>
          <a:lstStyle/>
          <a:p>
            <a:r>
              <a:rPr lang="en-US" dirty="0" smtClean="0"/>
              <a:t>Understanding students’ established behaviors in high school helps foster skills, knowledge and abilities in the curriculum and co-curriculum.</a:t>
            </a:r>
          </a:p>
        </p:txBody>
      </p:sp>
      <p:pic>
        <p:nvPicPr>
          <p:cNvPr id="83972" name="Picture 4"/>
          <p:cNvPicPr>
            <a:picLocks noChangeAspect="1" noChangeArrowheads="1"/>
          </p:cNvPicPr>
          <p:nvPr/>
        </p:nvPicPr>
        <p:blipFill>
          <a:blip r:embed="rId3" cstate="print"/>
          <a:srcRect/>
          <a:stretch>
            <a:fillRect/>
          </a:stretch>
        </p:blipFill>
        <p:spPr bwMode="auto">
          <a:xfrm>
            <a:off x="1924050" y="1997075"/>
            <a:ext cx="5391150" cy="1050925"/>
          </a:xfrm>
          <a:prstGeom prst="rect">
            <a:avLst/>
          </a:prstGeom>
          <a:noFill/>
          <a:ln w="12700">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High School Experiences</a:t>
            </a:r>
            <a:br>
              <a:rPr lang="en-US" dirty="0" smtClean="0">
                <a:solidFill>
                  <a:schemeClr val="tx1">
                    <a:lumMod val="50000"/>
                  </a:schemeClr>
                </a:solidFill>
              </a:rPr>
            </a:br>
            <a:r>
              <a:rPr lang="en-US" sz="2160" dirty="0" smtClean="0">
                <a:solidFill>
                  <a:schemeClr val="accent5">
                    <a:lumMod val="75000"/>
                  </a:schemeClr>
                </a:solidFill>
              </a:rPr>
              <a:t>Please mark which of the following courses you have completed?</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22</a:t>
            </a:fld>
            <a:endParaRPr lang="en-US" dirty="0"/>
          </a:p>
        </p:txBody>
      </p:sp>
      <p:graphicFrame>
        <p:nvGraphicFramePr>
          <p:cNvPr id="5" name="Course completion"/>
          <p:cNvGraphicFramePr>
            <a:graphicFrameLocks noGrp="1"/>
          </p:cNvGraphicFramePr>
          <p:nvPr>
            <p:ph idx="1"/>
            <p:extLst>
              <p:ext uri="{D42A27DB-BD31-4B8C-83A1-F6EECF244321}">
                <p14:modId xmlns:p14="http://schemas.microsoft.com/office/powerpoint/2010/main" val="2835770974"/>
              </p:ext>
            </p:extLst>
          </p:nvPr>
        </p:nvGraphicFramePr>
        <p:xfrm>
          <a:off x="0" y="1447800"/>
          <a:ext cx="9144000" cy="5105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140825" cy="611187"/>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endParaRPr lang="en-US" sz="2160" dirty="0"/>
          </a:p>
        </p:txBody>
      </p:sp>
      <p:graphicFrame>
        <p:nvGraphicFramePr>
          <p:cNvPr id="5" name="Had remedial"/>
          <p:cNvGraphicFramePr>
            <a:graphicFrameLocks noGrp="1"/>
          </p:cNvGraphicFramePr>
          <p:nvPr>
            <p:ph idx="1"/>
            <p:extLst>
              <p:ext uri="{D42A27DB-BD31-4B8C-83A1-F6EECF244321}">
                <p14:modId xmlns:p14="http://schemas.microsoft.com/office/powerpoint/2010/main" val="3705540625"/>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23</a:t>
            </a:fld>
            <a:endParaRPr lang="en-US" dirty="0"/>
          </a:p>
        </p:txBody>
      </p:sp>
      <p:sp>
        <p:nvSpPr>
          <p:cNvPr id="3" name="TextBox 2"/>
          <p:cNvSpPr txBox="1"/>
          <p:nvPr/>
        </p:nvSpPr>
        <p:spPr>
          <a:xfrm>
            <a:off x="1219200" y="924448"/>
            <a:ext cx="6629400" cy="707886"/>
          </a:xfrm>
          <a:prstGeom prst="rect">
            <a:avLst/>
          </a:prstGeom>
          <a:noFill/>
        </p:spPr>
        <p:txBody>
          <a:bodyPr wrap="square" rtlCol="0">
            <a:spAutoFit/>
          </a:bodyPr>
          <a:lstStyle/>
          <a:p>
            <a:pPr algn="ctr"/>
            <a:r>
              <a:rPr lang="en-US" b="1" dirty="0"/>
              <a:t>Have you </a:t>
            </a:r>
            <a:r>
              <a:rPr lang="en-US" b="1" i="1" u="sng" dirty="0" smtClean="0"/>
              <a:t>had</a:t>
            </a:r>
            <a:r>
              <a:rPr lang="en-US" b="1" dirty="0" smtClean="0"/>
              <a:t> any special tutoring or remedial work in any of the following subjects?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140825" cy="611187"/>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endParaRPr lang="en-US" sz="2160" dirty="0"/>
          </a:p>
        </p:txBody>
      </p:sp>
      <p:graphicFrame>
        <p:nvGraphicFramePr>
          <p:cNvPr id="5" name="will need remedial"/>
          <p:cNvGraphicFramePr>
            <a:graphicFrameLocks noGrp="1"/>
          </p:cNvGraphicFramePr>
          <p:nvPr>
            <p:ph idx="1"/>
            <p:extLst>
              <p:ext uri="{D42A27DB-BD31-4B8C-83A1-F6EECF244321}">
                <p14:modId xmlns:p14="http://schemas.microsoft.com/office/powerpoint/2010/main" val="2621992321"/>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24</a:t>
            </a:fld>
            <a:endParaRPr lang="en-US" dirty="0"/>
          </a:p>
        </p:txBody>
      </p:sp>
      <p:sp>
        <p:nvSpPr>
          <p:cNvPr id="3" name="TextBox 2"/>
          <p:cNvSpPr txBox="1"/>
          <p:nvPr/>
        </p:nvSpPr>
        <p:spPr>
          <a:xfrm>
            <a:off x="1219200" y="924448"/>
            <a:ext cx="6629400" cy="707886"/>
          </a:xfrm>
          <a:prstGeom prst="rect">
            <a:avLst/>
          </a:prstGeom>
          <a:noFill/>
        </p:spPr>
        <p:txBody>
          <a:bodyPr wrap="square" rtlCol="0">
            <a:spAutoFit/>
          </a:bodyPr>
          <a:lstStyle/>
          <a:p>
            <a:pPr algn="ctr"/>
            <a:r>
              <a:rPr lang="en-US" b="1" dirty="0" smtClean="0"/>
              <a:t>Do you feel you </a:t>
            </a:r>
            <a:r>
              <a:rPr lang="en-US" b="1" i="1" u="sng" dirty="0" smtClean="0"/>
              <a:t>will need</a:t>
            </a:r>
            <a:r>
              <a:rPr lang="en-US" b="1" dirty="0" smtClean="0"/>
              <a:t> any special tutoring or remedial work in any of the following subjects?</a:t>
            </a:r>
            <a:endParaRPr lang="en-US" dirty="0"/>
          </a:p>
        </p:txBody>
      </p:sp>
    </p:spTree>
    <p:extLst>
      <p:ext uri="{BB962C8B-B14F-4D97-AF65-F5344CB8AC3E}">
        <p14:creationId xmlns:p14="http://schemas.microsoft.com/office/powerpoint/2010/main" val="5160917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25</a:t>
            </a:fld>
            <a:endParaRPr lang="en-US" dirty="0"/>
          </a:p>
        </p:txBody>
      </p:sp>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smtClean="0">
                <a:solidFill>
                  <a:srgbClr val="7680AC">
                    <a:lumMod val="75000"/>
                  </a:srgbClr>
                </a:solidFill>
              </a:rPr>
              <a:t> </a:t>
            </a:r>
            <a:r>
              <a:rPr lang="en-US" sz="1200" dirty="0">
                <a:solidFill>
                  <a:schemeClr val="tx2"/>
                </a:solidFill>
              </a:rPr>
              <a:t>Your </a:t>
            </a:r>
            <a:r>
              <a:rPr lang="en-US" sz="1200" dirty="0" smtClean="0">
                <a:solidFill>
                  <a:schemeClr val="tx2"/>
                </a:solidFill>
              </a:rPr>
              <a:t>Institution       Comparison </a:t>
            </a:r>
            <a:r>
              <a:rPr lang="en-US" sz="1200" dirty="0">
                <a:solidFill>
                  <a:schemeClr val="tx2"/>
                </a:solidFill>
              </a:rPr>
              <a:t>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138106348"/>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90600" y="152400"/>
            <a:ext cx="8001000" cy="1219200"/>
          </a:xfrm>
        </p:spPr>
        <p:txBody>
          <a:bodyPr/>
          <a:lstStyle/>
          <a:p>
            <a:pPr eaLnBrk="1" hangingPunct="1">
              <a:defRPr/>
            </a:pPr>
            <a:r>
              <a:rPr lang="en-US" dirty="0" smtClean="0">
                <a:solidFill>
                  <a:schemeClr val="tx1">
                    <a:lumMod val="50000"/>
                  </a:schemeClr>
                </a:solidFill>
              </a:rPr>
              <a:t>Habits of Mind</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r>
              <a:rPr lang="en-US" sz="1600" i="1" dirty="0" smtClean="0">
                <a:solidFill>
                  <a:schemeClr val="tx1"/>
                </a:solidFill>
              </a:rPr>
              <a:t> </a:t>
            </a:r>
            <a:r>
              <a:rPr lang="en-US" sz="1600" i="1" dirty="0" smtClean="0"/>
              <a:t>Habits of Mind </a:t>
            </a:r>
            <a:r>
              <a:rPr lang="en-US" sz="1600" dirty="0" smtClean="0"/>
              <a:t>is a unified measure of the behaviors and traits associated with academic success. These learning behaviors are seen as the foundation for lifelong learning.</a:t>
            </a:r>
            <a:endParaRPr lang="en-US" sz="1600" dirty="0" smtClean="0">
              <a:solidFill>
                <a:schemeClr val="tx1"/>
              </a:solidFill>
            </a:endParaRPr>
          </a:p>
        </p:txBody>
      </p:sp>
      <p:sp>
        <p:nvSpPr>
          <p:cNvPr id="7176" name="TextBox 1"/>
          <p:cNvSpPr txBox="1">
            <a:spLocks noChangeArrowheads="1"/>
          </p:cNvSpPr>
          <p:nvPr/>
        </p:nvSpPr>
        <p:spPr bwMode="auto">
          <a:xfrm>
            <a:off x="5791200" y="1828800"/>
            <a:ext cx="2971800" cy="3505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2">
                    <a:lumMod val="75000"/>
                  </a:schemeClr>
                </a:solidFill>
              </a:rPr>
              <a:t> Support your opinion with logical argument</a:t>
            </a:r>
          </a:p>
          <a:p>
            <a:pPr>
              <a:buFont typeface="Arial" charset="0"/>
              <a:buChar char="•"/>
              <a:defRPr/>
            </a:pPr>
            <a:r>
              <a:rPr lang="en-US" sz="1200" dirty="0">
                <a:solidFill>
                  <a:schemeClr val="tx2">
                    <a:lumMod val="75000"/>
                  </a:schemeClr>
                </a:solidFill>
              </a:rPr>
              <a:t> Seek solutions to problems and explain them</a:t>
            </a:r>
          </a:p>
          <a:p>
            <a:pPr>
              <a:defRPr/>
            </a:pPr>
            <a:r>
              <a:rPr lang="en-US" sz="1200" dirty="0">
                <a:solidFill>
                  <a:schemeClr val="tx2">
                    <a:lumMod val="75000"/>
                  </a:schemeClr>
                </a:solidFill>
              </a:rPr>
              <a:t>  to others</a:t>
            </a:r>
          </a:p>
          <a:p>
            <a:pPr>
              <a:buFont typeface="Arial" charset="0"/>
              <a:buChar char="•"/>
              <a:defRPr/>
            </a:pPr>
            <a:r>
              <a:rPr lang="en-US" sz="1200" dirty="0">
                <a:solidFill>
                  <a:schemeClr val="tx2">
                    <a:lumMod val="75000"/>
                  </a:schemeClr>
                </a:solidFill>
              </a:rPr>
              <a:t> Seek alternative solutions to a problem</a:t>
            </a:r>
          </a:p>
          <a:p>
            <a:pPr>
              <a:buFont typeface="Arial" charset="0"/>
              <a:buChar char="•"/>
              <a:defRPr/>
            </a:pPr>
            <a:r>
              <a:rPr lang="en-US" sz="1200" dirty="0">
                <a:solidFill>
                  <a:schemeClr val="tx2">
                    <a:lumMod val="75000"/>
                  </a:schemeClr>
                </a:solidFill>
              </a:rPr>
              <a:t> Evaluate the quality or reliability of</a:t>
            </a:r>
          </a:p>
          <a:p>
            <a:pPr>
              <a:defRPr/>
            </a:pPr>
            <a:r>
              <a:rPr lang="en-US" sz="1200" dirty="0">
                <a:solidFill>
                  <a:schemeClr val="tx2">
                    <a:lumMod val="75000"/>
                  </a:schemeClr>
                </a:solidFill>
              </a:rPr>
              <a:t>  information you received</a:t>
            </a:r>
          </a:p>
          <a:p>
            <a:pPr>
              <a:buFont typeface="Arial" charset="0"/>
              <a:buChar char="•"/>
              <a:defRPr/>
            </a:pPr>
            <a:r>
              <a:rPr lang="en-US" sz="1200" dirty="0">
                <a:solidFill>
                  <a:schemeClr val="tx2">
                    <a:lumMod val="75000"/>
                  </a:schemeClr>
                </a:solidFill>
              </a:rPr>
              <a:t> Ask questions in class</a:t>
            </a:r>
          </a:p>
          <a:p>
            <a:pPr>
              <a:buFont typeface="Arial" charset="0"/>
              <a:buChar char="•"/>
              <a:defRPr/>
            </a:pPr>
            <a:r>
              <a:rPr lang="en-US" sz="1200" dirty="0">
                <a:solidFill>
                  <a:schemeClr val="tx2">
                    <a:lumMod val="75000"/>
                  </a:schemeClr>
                </a:solidFill>
              </a:rPr>
              <a:t> Take a risk because you felt you had more to</a:t>
            </a:r>
          </a:p>
          <a:p>
            <a:pPr>
              <a:defRPr/>
            </a:pPr>
            <a:r>
              <a:rPr lang="en-US" sz="1200" dirty="0">
                <a:solidFill>
                  <a:schemeClr val="tx2">
                    <a:lumMod val="75000"/>
                  </a:schemeClr>
                </a:solidFill>
              </a:rPr>
              <a:t>  gain</a:t>
            </a:r>
          </a:p>
          <a:p>
            <a:pPr>
              <a:buFont typeface="Arial" charset="0"/>
              <a:buChar char="•"/>
              <a:defRPr/>
            </a:pPr>
            <a:r>
              <a:rPr lang="en-US" sz="1200" dirty="0">
                <a:solidFill>
                  <a:schemeClr val="tx2">
                    <a:lumMod val="75000"/>
                  </a:schemeClr>
                </a:solidFill>
              </a:rPr>
              <a:t> Seek feedback on academic work </a:t>
            </a:r>
          </a:p>
          <a:p>
            <a:pPr>
              <a:buFont typeface="Arial" charset="0"/>
              <a:buChar char="•"/>
              <a:defRPr/>
            </a:pPr>
            <a:r>
              <a:rPr lang="en-US" sz="1200" dirty="0">
                <a:solidFill>
                  <a:schemeClr val="tx2">
                    <a:lumMod val="75000"/>
                  </a:schemeClr>
                </a:solidFill>
              </a:rPr>
              <a:t> Explore topics on your own, even though it</a:t>
            </a:r>
          </a:p>
          <a:p>
            <a:pPr>
              <a:defRPr/>
            </a:pPr>
            <a:r>
              <a:rPr lang="en-US" sz="1200" dirty="0">
                <a:solidFill>
                  <a:schemeClr val="tx2">
                    <a:lumMod val="75000"/>
                  </a:schemeClr>
                </a:solidFill>
              </a:rPr>
              <a:t>  was not required for a class</a:t>
            </a:r>
          </a:p>
          <a:p>
            <a:pPr>
              <a:buFont typeface="Arial" charset="0"/>
              <a:buChar char="•"/>
              <a:defRPr/>
            </a:pPr>
            <a:r>
              <a:rPr lang="en-US" sz="1200" dirty="0">
                <a:solidFill>
                  <a:schemeClr val="tx2">
                    <a:lumMod val="75000"/>
                  </a:schemeClr>
                </a:solidFill>
              </a:rPr>
              <a:t> Accept mistakes as part of the learning</a:t>
            </a:r>
          </a:p>
          <a:p>
            <a:pPr>
              <a:defRPr/>
            </a:pPr>
            <a:r>
              <a:rPr lang="en-US" sz="1200" dirty="0">
                <a:solidFill>
                  <a:schemeClr val="tx2">
                    <a:lumMod val="75000"/>
                  </a:schemeClr>
                </a:solidFill>
              </a:rPr>
              <a:t>  process</a:t>
            </a:r>
          </a:p>
          <a:p>
            <a:pPr>
              <a:buFont typeface="Arial" charset="0"/>
              <a:buChar char="•"/>
              <a:defRPr/>
            </a:pPr>
            <a:r>
              <a:rPr lang="en-US" sz="1200" dirty="0">
                <a:solidFill>
                  <a:schemeClr val="tx2">
                    <a:lumMod val="75000"/>
                  </a:schemeClr>
                </a:solidFill>
              </a:rPr>
              <a:t> Revise your papers to improve your writing</a:t>
            </a:r>
          </a:p>
          <a:p>
            <a:pPr>
              <a:buFont typeface="Arial" charset="0"/>
              <a:buChar char="•"/>
              <a:defRPr/>
            </a:pPr>
            <a:r>
              <a:rPr lang="en-US" sz="1200" dirty="0">
                <a:solidFill>
                  <a:schemeClr val="tx2">
                    <a:lumMod val="75000"/>
                  </a:schemeClr>
                </a:solidFill>
              </a:rPr>
              <a:t> Look up scientific research articles and</a:t>
            </a:r>
          </a:p>
          <a:p>
            <a:pPr>
              <a:defRPr/>
            </a:pPr>
            <a:r>
              <a:rPr lang="en-US" sz="1200" dirty="0">
                <a:solidFill>
                  <a:schemeClr val="tx2">
                    <a:lumMod val="75000"/>
                  </a:schemeClr>
                </a:solidFill>
              </a:rPr>
              <a:t>  resources</a:t>
            </a:r>
          </a:p>
          <a:p>
            <a:pPr>
              <a:defRPr/>
            </a:pPr>
            <a:endParaRPr lang="en-US" sz="1200" dirty="0">
              <a:solidFill>
                <a:schemeClr val="tx2">
                  <a:lumMod val="75000"/>
                </a:schemeClr>
              </a:solidFill>
            </a:endParaRPr>
          </a:p>
          <a:p>
            <a:pPr>
              <a:buFont typeface="Arial" charset="0"/>
              <a:buChar char="•"/>
              <a:defRPr/>
            </a:pPr>
            <a:endParaRPr lang="en-US" sz="1200" dirty="0">
              <a:solidFill>
                <a:schemeClr val="tx2">
                  <a:lumMod val="75000"/>
                </a:schemeClr>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108538783"/>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943600" y="2514600"/>
            <a:ext cx="2819400" cy="2362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1">
                    <a:lumMod val="75000"/>
                  </a:schemeClr>
                </a:solidFill>
              </a:rPr>
              <a:t>  Tolerance of others with different beliefs</a:t>
            </a:r>
          </a:p>
          <a:p>
            <a:pPr>
              <a:buFont typeface="Arial" charset="0"/>
              <a:buChar char="•"/>
              <a:defRPr/>
            </a:pPr>
            <a:r>
              <a:rPr lang="en-US" sz="1200" dirty="0">
                <a:solidFill>
                  <a:schemeClr val="tx1">
                    <a:lumMod val="75000"/>
                  </a:schemeClr>
                </a:solidFill>
              </a:rPr>
              <a:t> Ability to work cooperatively with diverse</a:t>
            </a:r>
          </a:p>
          <a:p>
            <a:pPr>
              <a:defRPr/>
            </a:pPr>
            <a:r>
              <a:rPr lang="en-US" sz="1200" dirty="0">
                <a:solidFill>
                  <a:schemeClr val="tx1">
                    <a:lumMod val="75000"/>
                  </a:schemeClr>
                </a:solidFill>
              </a:rPr>
              <a:t>   people</a:t>
            </a:r>
          </a:p>
          <a:p>
            <a:pPr>
              <a:buFont typeface="Arial" charset="0"/>
              <a:buChar char="•"/>
              <a:defRPr/>
            </a:pPr>
            <a:r>
              <a:rPr lang="en-US" sz="1200" dirty="0">
                <a:solidFill>
                  <a:schemeClr val="tx1">
                    <a:lumMod val="75000"/>
                  </a:schemeClr>
                </a:solidFill>
              </a:rPr>
              <a:t> Ability to discuss and negotiate</a:t>
            </a:r>
          </a:p>
          <a:p>
            <a:pPr>
              <a:defRPr/>
            </a:pPr>
            <a:r>
              <a:rPr lang="en-US" sz="1200" dirty="0">
                <a:solidFill>
                  <a:schemeClr val="tx1">
                    <a:lumMod val="75000"/>
                  </a:schemeClr>
                </a:solidFill>
              </a:rPr>
              <a:t>   controversial issues</a:t>
            </a:r>
          </a:p>
          <a:p>
            <a:pPr>
              <a:buFont typeface="Arial" charset="0"/>
              <a:buChar char="•"/>
              <a:defRPr/>
            </a:pPr>
            <a:r>
              <a:rPr lang="en-US" sz="1200" dirty="0">
                <a:solidFill>
                  <a:schemeClr val="tx1">
                    <a:lumMod val="75000"/>
                  </a:schemeClr>
                </a:solidFill>
              </a:rPr>
              <a:t> Openness to having my views challenged</a:t>
            </a:r>
          </a:p>
          <a:p>
            <a:pPr>
              <a:buFont typeface="Arial" charset="0"/>
              <a:buChar char="•"/>
              <a:defRPr/>
            </a:pPr>
            <a:r>
              <a:rPr lang="en-US" sz="1200" dirty="0">
                <a:solidFill>
                  <a:schemeClr val="tx1">
                    <a:lumMod val="75000"/>
                  </a:schemeClr>
                </a:solidFill>
              </a:rPr>
              <a:t> Ability to see the world from someone</a:t>
            </a:r>
          </a:p>
          <a:p>
            <a:pPr>
              <a:defRPr/>
            </a:pPr>
            <a:r>
              <a:rPr lang="en-US" sz="1200" dirty="0">
                <a:solidFill>
                  <a:schemeClr val="tx1">
                    <a:lumMod val="75000"/>
                  </a:schemeClr>
                </a:solidFill>
              </a:rPr>
              <a:t>   else's perspective</a:t>
            </a:r>
          </a:p>
          <a:p>
            <a:pPr>
              <a:defRPr/>
            </a:pPr>
            <a:endParaRPr lang="en-US" sz="1200" dirty="0">
              <a:solidFill>
                <a:schemeClr val="tx2">
                  <a:lumMod val="75000"/>
                </a:schemeClr>
              </a:solidFill>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mj-lt"/>
                <a:ea typeface="+mj-ea"/>
                <a:cs typeface="+mj-cs"/>
              </a:rPr>
              <a:t>Pluralistic Orientation</a:t>
            </a:r>
            <a:r>
              <a:rPr lang="en-US" sz="2800" b="1" kern="0" dirty="0">
                <a:solidFill>
                  <a:srgbClr val="7680AC"/>
                </a:solidFill>
                <a:latin typeface="+mj-lt"/>
                <a:ea typeface="+mj-ea"/>
                <a:cs typeface="+mj-cs"/>
              </a:rPr>
              <a:t/>
            </a:r>
            <a:br>
              <a:rPr lang="en-US" sz="2800" b="1" kern="0" dirty="0">
                <a:solidFill>
                  <a:srgbClr val="7680AC"/>
                </a:solidFill>
                <a:latin typeface="+mj-lt"/>
                <a:ea typeface="+mj-ea"/>
                <a:cs typeface="+mj-cs"/>
              </a:rPr>
            </a:br>
            <a:r>
              <a:rPr lang="en-US" sz="1600" b="1" kern="0" dirty="0">
                <a:solidFill>
                  <a:srgbClr val="7680AC"/>
                </a:solidFill>
                <a:latin typeface="+mj-lt"/>
                <a:ea typeface="+mj-ea"/>
                <a:cs typeface="+mj-cs"/>
              </a:rPr>
              <a:t/>
            </a:r>
            <a:br>
              <a:rPr lang="en-US" sz="1600" b="1" kern="0" dirty="0">
                <a:solidFill>
                  <a:srgbClr val="7680AC"/>
                </a:solidFill>
                <a:latin typeface="+mj-lt"/>
                <a:ea typeface="+mj-ea"/>
                <a:cs typeface="+mj-cs"/>
              </a:rPr>
            </a:br>
            <a:r>
              <a:rPr lang="en-US" sz="1600" b="1" i="1" kern="0" dirty="0">
                <a:solidFill>
                  <a:srgbClr val="7680AC"/>
                </a:solidFill>
                <a:latin typeface="+mj-lt"/>
                <a:ea typeface="+mj-ea"/>
                <a:cs typeface="+mj-cs"/>
              </a:rPr>
              <a:t>Pluralistic Orientation </a:t>
            </a:r>
            <a:r>
              <a:rPr lang="en-US" sz="1600" b="1" kern="0" dirty="0">
                <a:solidFill>
                  <a:srgbClr val="7680AC"/>
                </a:solidFill>
                <a:latin typeface="+mj-lt"/>
                <a:ea typeface="+mj-ea"/>
                <a:cs typeface="+mj-cs"/>
              </a:rPr>
              <a:t>measures skills and dispositions appropriate for </a:t>
            </a:r>
            <a:br>
              <a:rPr lang="en-US" sz="1600" b="1" kern="0" dirty="0">
                <a:solidFill>
                  <a:srgbClr val="7680AC"/>
                </a:solidFill>
                <a:latin typeface="+mj-lt"/>
                <a:ea typeface="+mj-ea"/>
                <a:cs typeface="+mj-cs"/>
              </a:rPr>
            </a:br>
            <a:r>
              <a:rPr lang="en-US" sz="1600" b="1" kern="0" dirty="0">
                <a:solidFill>
                  <a:srgbClr val="7680AC"/>
                </a:solidFill>
                <a:latin typeface="+mj-lt"/>
                <a:ea typeface="+mj-ea"/>
                <a:cs typeface="+mj-cs"/>
              </a:rPr>
              <a:t>living and working in a diverse society.</a:t>
            </a:r>
            <a:endParaRPr lang="en-US" sz="1600" b="1" kern="0" dirty="0">
              <a:latin typeface="+mj-lt"/>
              <a:ea typeface="+mj-ea"/>
              <a:cs typeface="+mj-cs"/>
            </a:endParaRPr>
          </a:p>
        </p:txBody>
      </p:sp>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27</a:t>
            </a:fld>
            <a:endParaRPr lang="en-US" dirty="0"/>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396137425"/>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590800" cy="1600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1">
                    <a:lumMod val="75000"/>
                  </a:schemeClr>
                </a:solidFill>
              </a:rPr>
              <a:t> Self-rated academic ability</a:t>
            </a:r>
          </a:p>
          <a:p>
            <a:pPr algn="just">
              <a:buFont typeface="Arial" charset="0"/>
              <a:buChar char="•"/>
              <a:defRPr/>
            </a:pPr>
            <a:r>
              <a:rPr lang="en-US" sz="1200" dirty="0">
                <a:solidFill>
                  <a:schemeClr val="tx1">
                    <a:lumMod val="75000"/>
                  </a:schemeClr>
                </a:solidFill>
              </a:rPr>
              <a:t> Self-rated mathematical ability</a:t>
            </a:r>
          </a:p>
          <a:p>
            <a:pPr algn="just">
              <a:buFont typeface="Arial" charset="0"/>
              <a:buChar char="•"/>
              <a:defRPr/>
            </a:pPr>
            <a:r>
              <a:rPr lang="en-US" sz="1200" dirty="0">
                <a:solidFill>
                  <a:schemeClr val="tx1">
                    <a:lumMod val="75000"/>
                  </a:schemeClr>
                </a:solidFill>
              </a:rPr>
              <a:t> Self-rated self-confidence (intellectual)</a:t>
            </a:r>
          </a:p>
          <a:p>
            <a:pPr algn="just">
              <a:buFont typeface="Arial" charset="0"/>
              <a:buChar char="•"/>
              <a:defRPr/>
            </a:pPr>
            <a:r>
              <a:rPr lang="en-US" sz="1200" dirty="0">
                <a:solidFill>
                  <a:schemeClr val="tx1">
                    <a:lumMod val="75000"/>
                  </a:schemeClr>
                </a:solidFill>
              </a:rPr>
              <a:t> Self-rated drive to achieve</a:t>
            </a:r>
            <a:endParaRPr lang="en-US" sz="1200" dirty="0">
              <a:solidFill>
                <a:schemeClr val="tx2">
                  <a:lumMod val="75000"/>
                </a:schemeClr>
              </a:solidFill>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mj-lt"/>
                <a:ea typeface="+mj-ea"/>
                <a:cs typeface="+mj-cs"/>
              </a:rPr>
              <a:t>Academic Self-Concept</a:t>
            </a:r>
            <a:r>
              <a:rPr lang="en-US" sz="2800" b="1" kern="0" dirty="0">
                <a:solidFill>
                  <a:srgbClr val="7680AC"/>
                </a:solidFill>
                <a:latin typeface="+mj-lt"/>
                <a:ea typeface="+mj-ea"/>
                <a:cs typeface="+mj-cs"/>
              </a:rPr>
              <a:t/>
            </a:r>
            <a:br>
              <a:rPr lang="en-US" sz="2800" b="1" kern="0" dirty="0">
                <a:solidFill>
                  <a:srgbClr val="7680AC"/>
                </a:solidFill>
                <a:latin typeface="+mj-lt"/>
                <a:ea typeface="+mj-ea"/>
                <a:cs typeface="+mj-cs"/>
              </a:rPr>
            </a:br>
            <a:r>
              <a:rPr lang="en-US" sz="1600" b="1" i="1" kern="0" dirty="0">
                <a:latin typeface="+mj-lt"/>
                <a:ea typeface="+mj-ea"/>
                <a:cs typeface="+mj-cs"/>
              </a:rPr>
              <a:t> </a:t>
            </a:r>
            <a:br>
              <a:rPr lang="en-US" sz="1600" b="1" i="1" kern="0" dirty="0">
                <a:latin typeface="+mj-lt"/>
                <a:ea typeface="+mj-ea"/>
                <a:cs typeface="+mj-cs"/>
              </a:rPr>
            </a:br>
            <a:r>
              <a:rPr lang="en-US" sz="1600" b="1" kern="0" dirty="0">
                <a:latin typeface="+mj-lt"/>
                <a:ea typeface="+mj-ea"/>
                <a:cs typeface="+mj-cs"/>
              </a:rPr>
              <a:t>Self-awareness and confidence in academic environments help students learn </a:t>
            </a:r>
            <a:r>
              <a:rPr lang="en-US" sz="1600" b="1" kern="0" dirty="0" smtClean="0">
                <a:latin typeface="+mj-lt"/>
                <a:ea typeface="+mj-ea"/>
                <a:cs typeface="+mj-cs"/>
              </a:rPr>
              <a:t>by encouraging </a:t>
            </a:r>
            <a:r>
              <a:rPr lang="en-US" sz="1600" b="1" kern="0" dirty="0">
                <a:latin typeface="+mj-lt"/>
                <a:ea typeface="+mj-ea"/>
                <a:cs typeface="+mj-cs"/>
              </a:rPr>
              <a:t>their intellectual inquiry. </a:t>
            </a:r>
            <a:r>
              <a:rPr lang="en-US" sz="1600" b="1" i="1" kern="0" dirty="0">
                <a:solidFill>
                  <a:srgbClr val="7680AC"/>
                </a:solidFill>
                <a:latin typeface="+mj-lt"/>
                <a:ea typeface="+mj-ea"/>
                <a:cs typeface="+mj-cs"/>
              </a:rPr>
              <a:t>Academic Self-Concept </a:t>
            </a:r>
            <a:r>
              <a:rPr lang="en-US" sz="1600" b="1" kern="0" dirty="0">
                <a:solidFill>
                  <a:srgbClr val="7680AC"/>
                </a:solidFill>
                <a:latin typeface="+mj-lt"/>
                <a:ea typeface="+mj-ea"/>
                <a:cs typeface="+mj-cs"/>
              </a:rPr>
              <a:t>is a unified measure </a:t>
            </a:r>
            <a:endParaRPr lang="en-US" sz="1600" b="1" kern="0" dirty="0" smtClean="0">
              <a:solidFill>
                <a:srgbClr val="7680AC"/>
              </a:solidFill>
              <a:latin typeface="+mj-lt"/>
              <a:ea typeface="+mj-ea"/>
              <a:cs typeface="+mj-cs"/>
            </a:endParaRPr>
          </a:p>
          <a:p>
            <a:pPr algn="ctr" eaLnBrk="1" hangingPunct="1">
              <a:defRPr/>
            </a:pPr>
            <a:r>
              <a:rPr lang="en-US" sz="1600" b="1" kern="0" dirty="0" smtClean="0">
                <a:solidFill>
                  <a:srgbClr val="7680AC"/>
                </a:solidFill>
                <a:latin typeface="+mj-lt"/>
                <a:ea typeface="+mj-ea"/>
                <a:cs typeface="+mj-cs"/>
              </a:rPr>
              <a:t>of </a:t>
            </a:r>
            <a:r>
              <a:rPr lang="en-US" sz="1600" b="1" kern="0" dirty="0">
                <a:solidFill>
                  <a:srgbClr val="7680AC"/>
                </a:solidFill>
                <a:latin typeface="+mj-lt"/>
                <a:ea typeface="+mj-ea"/>
                <a:cs typeface="+mj-cs"/>
              </a:rPr>
              <a:t>students’ beliefs about their abilities and confidence in academic environments.</a:t>
            </a:r>
            <a:endParaRPr lang="en-US" sz="1600" b="1" kern="0" dirty="0">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smtClean="0">
                <a:solidFill>
                  <a:schemeClr val="tx1">
                    <a:lumMod val="50000"/>
                  </a:schemeClr>
                </a:solidFill>
              </a:rPr>
              <a:t> </a:t>
            </a:r>
            <a:r>
              <a:rPr lang="en-US" dirty="0" smtClean="0">
                <a:solidFill>
                  <a:schemeClr val="tx1">
                    <a:lumMod val="50000"/>
                  </a:schemeClr>
                </a:solidFill>
              </a:rPr>
              <a:t>Civic Engagement</a:t>
            </a:r>
            <a:r>
              <a:rPr lang="en-US" sz="1600" dirty="0" smtClean="0"/>
              <a:t/>
            </a:r>
            <a:br>
              <a:rPr lang="en-US" sz="1600" dirty="0" smtClean="0"/>
            </a:br>
            <a:r>
              <a:rPr lang="en-US" sz="1600" dirty="0" smtClean="0"/>
              <a:t/>
            </a:r>
            <a:br>
              <a:rPr lang="en-US" sz="1600" dirty="0" smtClean="0"/>
            </a:br>
            <a:r>
              <a:rPr lang="en-US" sz="1600" dirty="0" smtClean="0">
                <a:solidFill>
                  <a:schemeClr val="tx1"/>
                </a:solidFill>
              </a:rPr>
              <a:t>Engaged citizens are a critical element in the functioning of our democratic society. </a:t>
            </a:r>
            <a:br>
              <a:rPr lang="en-US" sz="1600" dirty="0" smtClean="0">
                <a:solidFill>
                  <a:schemeClr val="tx1"/>
                </a:solidFill>
              </a:rPr>
            </a:br>
            <a:r>
              <a:rPr lang="en-US" sz="1600" i="1" dirty="0" smtClean="0"/>
              <a:t>Civic Engagement </a:t>
            </a:r>
            <a:r>
              <a:rPr lang="en-US" sz="1600" dirty="0" smtClean="0"/>
              <a:t>measures the extent to which students are motivated and </a:t>
            </a:r>
            <a:br>
              <a:rPr lang="en-US" sz="1600" dirty="0" smtClean="0"/>
            </a:br>
            <a:r>
              <a:rPr lang="en-US" sz="1600" dirty="0" smtClean="0"/>
              <a:t>involved in civic, electoral and political activities.</a:t>
            </a:r>
            <a:endParaRPr lang="en-US" sz="1600" dirty="0" smtClean="0">
              <a:solidFill>
                <a:schemeClr val="tx1"/>
              </a:solidFill>
            </a:endParaRP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4174520273"/>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701914" y="6019800"/>
            <a:ext cx="2668359" cy="276999"/>
          </a:xfrm>
          <a:prstGeom prst="rect">
            <a:avLst/>
          </a:prstGeom>
          <a:noFill/>
          <a:ln w="9525">
            <a:noFill/>
            <a:miter lim="800000"/>
            <a:headEnd/>
            <a:tailEnd/>
          </a:ln>
        </p:spPr>
        <p:txBody>
          <a:bodyPr wrap="none">
            <a:spAutoFit/>
          </a:bodyPr>
          <a:lstStyle/>
          <a:p>
            <a:pPr algn="ctr">
              <a:defRPr/>
            </a:pPr>
            <a:r>
              <a:rPr lang="en-US" sz="1200" dirty="0" smtClean="0">
                <a:solidFill>
                  <a:schemeClr val="tx2">
                    <a:lumMod val="75000"/>
                  </a:schemeClr>
                </a:solidFill>
              </a:rPr>
              <a:t>  Your </a:t>
            </a:r>
            <a:r>
              <a:rPr lang="en-US" sz="1200" dirty="0">
                <a:solidFill>
                  <a:schemeClr val="tx2">
                    <a:lumMod val="75000"/>
                  </a:schemeClr>
                </a:solidFill>
              </a:rPr>
              <a:t>Institution       Comparison Group</a:t>
            </a: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28</a:t>
            </a:fld>
            <a:endParaRPr lang="en-US" dirty="0"/>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a:spLocks noGrp="1"/>
          </p:cNvSpPr>
          <p:nvPr>
            <p:ph type="sldNum" sz="quarter" idx="10"/>
          </p:nvPr>
        </p:nvSpPr>
        <p:spPr>
          <a:xfrm>
            <a:off x="8686800" y="6397625"/>
            <a:ext cx="457200" cy="457200"/>
          </a:xfrm>
          <a:noFill/>
        </p:spPr>
        <p:txBody>
          <a:bodyPr/>
          <a:lstStyle/>
          <a:p>
            <a:fld id="{20A2124B-91A7-4EB7-A1A8-F76ECD7C477A}" type="slidenum">
              <a:rPr lang="en-US" smtClean="0"/>
              <a:pPr/>
              <a:t>29</a:t>
            </a:fld>
            <a:endParaRPr lang="en-US" dirty="0" smtClean="0"/>
          </a:p>
        </p:txBody>
      </p:sp>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smtClean="0">
                <a:solidFill>
                  <a:schemeClr val="tx1">
                    <a:lumMod val="50000"/>
                  </a:schemeClr>
                </a:solidFill>
              </a:rPr>
              <a:t>Health and Wellness</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r>
              <a:rPr lang="en-US" sz="1600" dirty="0" smtClean="0"/>
              <a:t>Students’ physical and emotional well-being can affect many important aspects of the student experience including academic performance and persistence. These items gauge student behaviors, attitudes and experiences related to health and wellness.</a:t>
            </a:r>
            <a:endParaRPr lang="en-US" sz="1600" dirty="0" smtClean="0">
              <a:solidFill>
                <a:schemeClr val="tx1"/>
              </a:solidFill>
            </a:endParaRP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1694744372"/>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spAutoFit/>
          </a:bodyPr>
          <a:lstStyle/>
          <a:p>
            <a:pPr algn="ctr">
              <a:defRPr/>
            </a:pPr>
            <a:r>
              <a:rPr lang="en-US" sz="1400" dirty="0">
                <a:solidFill>
                  <a:schemeClr val="tx2"/>
                </a:solidFill>
              </a:rPr>
              <a:t>Felt overwhelmed by all you 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spAutoFit/>
          </a:bodyPr>
          <a:lstStyle/>
          <a:p>
            <a:pPr algn="ctr">
              <a:defRPr/>
            </a:pPr>
            <a:r>
              <a:rPr lang="en-US" sz="1400" dirty="0">
                <a:solidFill>
                  <a:schemeClr val="tx2"/>
                </a:solidFill>
              </a:rPr>
              <a:t>Felt depressed</a:t>
            </a:r>
          </a:p>
        </p:txBody>
      </p:sp>
      <p:sp>
        <p:nvSpPr>
          <p:cNvPr id="14" name="Rectangle 6"/>
          <p:cNvSpPr>
            <a:spLocks noChangeArrowheads="1"/>
          </p:cNvSpPr>
          <p:nvPr/>
        </p:nvSpPr>
        <p:spPr bwMode="auto">
          <a:xfrm>
            <a:off x="3276600" y="5943600"/>
            <a:ext cx="2895600" cy="646113"/>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Comparison Group</a:t>
            </a:r>
          </a:p>
          <a:p>
            <a:pPr>
              <a:defRPr/>
            </a:pPr>
            <a:r>
              <a:rPr lang="en-US" sz="1200" b="1" dirty="0"/>
              <a:t>     </a:t>
            </a:r>
            <a:r>
              <a:rPr lang="en-US" sz="1200" dirty="0"/>
              <a:t>Frequently                  </a:t>
            </a:r>
            <a:r>
              <a:rPr lang="en-US" sz="1200" dirty="0" smtClean="0"/>
              <a:t>  Frequently</a:t>
            </a:r>
            <a:endParaRPr lang="en-US" sz="1200" dirty="0"/>
          </a:p>
          <a:p>
            <a:pPr>
              <a:defRPr/>
            </a:pPr>
            <a:r>
              <a:rPr lang="en-US" sz="1200" dirty="0"/>
              <a:t>     Occasionally               </a:t>
            </a:r>
            <a:r>
              <a:rPr lang="en-US" sz="1200" dirty="0" smtClean="0"/>
              <a:t>  Occasionally</a:t>
            </a:r>
            <a:endParaRPr lang="en-US" sz="1200" dirty="0"/>
          </a:p>
        </p:txBody>
      </p:sp>
      <p:sp>
        <p:nvSpPr>
          <p:cNvPr id="17" name="Rectangle 16"/>
          <p:cNvSpPr/>
          <p:nvPr/>
        </p:nvSpPr>
        <p:spPr bwMode="auto">
          <a:xfrm>
            <a:off x="34290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p:txBody>
          <a:bodyPr/>
          <a:lstStyle/>
          <a:p>
            <a:pPr eaLnBrk="1" hangingPunct="1">
              <a:defRPr/>
            </a:pPr>
            <a:r>
              <a:rPr lang="en-US" dirty="0" smtClean="0">
                <a:solidFill>
                  <a:schemeClr val="tx2">
                    <a:lumMod val="50000"/>
                  </a:schemeClr>
                </a:solidFill>
              </a:rPr>
              <a:t>Table of Contents</a:t>
            </a:r>
          </a:p>
        </p:txBody>
      </p:sp>
      <p:sp>
        <p:nvSpPr>
          <p:cNvPr id="8" name="Content Placeholder 7"/>
          <p:cNvSpPr>
            <a:spLocks noGrp="1"/>
          </p:cNvSpPr>
          <p:nvPr>
            <p:ph idx="1"/>
          </p:nvPr>
        </p:nvSpPr>
        <p:spPr>
          <a:xfrm>
            <a:off x="1371600" y="1295400"/>
            <a:ext cx="7162800" cy="4724400"/>
          </a:xfrm>
        </p:spPr>
        <p:txBody>
          <a:bodyPr numCol="2"/>
          <a:lstStyle/>
          <a:p>
            <a:pPr eaLnBrk="1" hangingPunct="1">
              <a:spcBef>
                <a:spcPts val="400"/>
              </a:spcBef>
              <a:buClr>
                <a:srgbClr val="7680AC"/>
              </a:buClr>
              <a:buNone/>
              <a:defRPr/>
            </a:pPr>
            <a:r>
              <a:rPr lang="en-US" sz="1600" u="sng" dirty="0" smtClean="0">
                <a:solidFill>
                  <a:schemeClr val="tx2">
                    <a:lumMod val="50000"/>
                  </a:schemeClr>
                </a:solidFill>
              </a:rPr>
              <a:t>Demographics</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Sex and Race/Ethnicity</a:t>
            </a:r>
          </a:p>
          <a:p>
            <a:pPr eaLnBrk="1" hangingPunct="1">
              <a:spcBef>
                <a:spcPts val="400"/>
              </a:spcBef>
              <a:buClr>
                <a:srgbClr val="7680AC"/>
              </a:buClr>
              <a:buNone/>
              <a:defRPr/>
            </a:pPr>
            <a:r>
              <a:rPr lang="en-US" sz="1400" dirty="0" smtClean="0">
                <a:solidFill>
                  <a:srgbClr val="767FAC"/>
                </a:solidFill>
              </a:rPr>
              <a:t>   Distance from Home</a:t>
            </a:r>
          </a:p>
          <a:p>
            <a:pPr eaLnBrk="1" hangingPunct="1">
              <a:spcBef>
                <a:spcPts val="400"/>
              </a:spcBef>
              <a:buClr>
                <a:srgbClr val="7680AC"/>
              </a:buClr>
              <a:buNone/>
              <a:defRPr/>
            </a:pPr>
            <a:r>
              <a:rPr lang="en-US" sz="1400" dirty="0" smtClean="0">
                <a:solidFill>
                  <a:srgbClr val="767FAC"/>
                </a:solidFill>
              </a:rPr>
              <a:t>   Type of High School</a:t>
            </a:r>
          </a:p>
          <a:p>
            <a:pPr eaLnBrk="1" hangingPunct="1">
              <a:spcBef>
                <a:spcPts val="400"/>
              </a:spcBef>
              <a:buClr>
                <a:srgbClr val="7680AC"/>
              </a:buClr>
              <a:buNone/>
              <a:defRPr/>
            </a:pPr>
            <a:r>
              <a:rPr lang="en-US" sz="1400" dirty="0" smtClean="0">
                <a:solidFill>
                  <a:srgbClr val="767FAC"/>
                </a:solidFill>
              </a:rPr>
              <a:t>   </a:t>
            </a:r>
            <a:endParaRPr lang="en-US" sz="1800"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College Admissions Decisions</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College Applications</a:t>
            </a:r>
          </a:p>
          <a:p>
            <a:pPr eaLnBrk="1" hangingPunct="1">
              <a:spcBef>
                <a:spcPts val="400"/>
              </a:spcBef>
              <a:buClr>
                <a:srgbClr val="7680AC"/>
              </a:buClr>
              <a:buNone/>
              <a:defRPr/>
            </a:pPr>
            <a:r>
              <a:rPr lang="en-US" sz="1400" dirty="0" smtClean="0">
                <a:solidFill>
                  <a:srgbClr val="767FAC"/>
                </a:solidFill>
              </a:rPr>
              <a:t>   Accepted/Attending First Choice</a:t>
            </a:r>
          </a:p>
          <a:p>
            <a:pPr eaLnBrk="1" hangingPunct="1">
              <a:spcBef>
                <a:spcPts val="400"/>
              </a:spcBef>
              <a:buClr>
                <a:srgbClr val="7680AC"/>
              </a:buClr>
              <a:buNone/>
              <a:defRPr/>
            </a:pPr>
            <a:r>
              <a:rPr lang="en-US" sz="1400" dirty="0" smtClean="0">
                <a:solidFill>
                  <a:srgbClr val="767FAC"/>
                </a:solidFill>
              </a:rPr>
              <a:t>   Reasons for Attending College</a:t>
            </a:r>
          </a:p>
          <a:p>
            <a:pPr eaLnBrk="1" hangingPunct="1">
              <a:spcBef>
                <a:spcPts val="400"/>
              </a:spcBef>
              <a:buClr>
                <a:srgbClr val="7680AC"/>
              </a:buClr>
              <a:buNone/>
              <a:defRPr/>
            </a:pPr>
            <a:r>
              <a:rPr lang="en-US" sz="1400" dirty="0" smtClean="0">
                <a:solidFill>
                  <a:srgbClr val="767FAC"/>
                </a:solidFill>
              </a:rPr>
              <a:t>   Reasons for Attending </a:t>
            </a:r>
            <a:r>
              <a:rPr lang="en-US" sz="1400" i="1" u="sng" dirty="0" smtClean="0">
                <a:solidFill>
                  <a:srgbClr val="767FAC"/>
                </a:solidFill>
              </a:rPr>
              <a:t>This</a:t>
            </a:r>
            <a:r>
              <a:rPr lang="en-US" sz="1400" dirty="0" smtClean="0">
                <a:solidFill>
                  <a:srgbClr val="767FAC"/>
                </a:solidFill>
              </a:rPr>
              <a:t> College</a:t>
            </a:r>
          </a:p>
          <a:p>
            <a:pPr lvl="1" eaLnBrk="1" hangingPunct="1">
              <a:spcBef>
                <a:spcPts val="400"/>
              </a:spcBef>
              <a:buClr>
                <a:srgbClr val="7680AC"/>
              </a:buClr>
              <a:buNone/>
              <a:defRPr/>
            </a:pPr>
            <a:endParaRPr lang="en-US" sz="1800"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Financing College</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Economic Situation</a:t>
            </a:r>
          </a:p>
          <a:p>
            <a:pPr eaLnBrk="1" hangingPunct="1">
              <a:spcBef>
                <a:spcPts val="400"/>
              </a:spcBef>
              <a:buClr>
                <a:srgbClr val="7680AC"/>
              </a:buClr>
              <a:buNone/>
              <a:defRPr/>
            </a:pPr>
            <a:r>
              <a:rPr lang="en-US" sz="1400" dirty="0" smtClean="0">
                <a:solidFill>
                  <a:srgbClr val="767FAC"/>
                </a:solidFill>
              </a:rPr>
              <a:t>   Educational Expenses</a:t>
            </a:r>
          </a:p>
          <a:p>
            <a:pPr eaLnBrk="1" hangingPunct="1">
              <a:spcBef>
                <a:spcPts val="400"/>
              </a:spcBef>
              <a:buClr>
                <a:srgbClr val="7680AC"/>
              </a:buClr>
              <a:buNone/>
              <a:defRPr/>
            </a:pPr>
            <a:r>
              <a:rPr lang="en-US" sz="1400" dirty="0" smtClean="0">
                <a:solidFill>
                  <a:srgbClr val="767FAC"/>
                </a:solidFill>
              </a:rPr>
              <a:t>   Ability to Finance Education </a:t>
            </a:r>
          </a:p>
          <a:p>
            <a:pPr eaLnBrk="1" hangingPunct="1">
              <a:spcBef>
                <a:spcPts val="400"/>
              </a:spcBef>
              <a:buClr>
                <a:srgbClr val="7680AC"/>
              </a:buClr>
              <a:buNone/>
              <a:defRPr/>
            </a:pPr>
            <a:endParaRPr lang="en-US" sz="1400" u="sng" dirty="0" smtClean="0">
              <a:solidFill>
                <a:schemeClr val="tx2">
                  <a:lumMod val="50000"/>
                </a:schemeClr>
              </a:solidFill>
            </a:endParaRPr>
          </a:p>
          <a:p>
            <a:pPr eaLnBrk="1" hangingPunct="1">
              <a:spcBef>
                <a:spcPts val="400"/>
              </a:spcBef>
              <a:buClr>
                <a:srgbClr val="7680AC"/>
              </a:buClr>
              <a:buNone/>
              <a:defRPr/>
            </a:pPr>
            <a:endParaRPr lang="en-US" sz="1400" u="sng"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High School Experience</a:t>
            </a:r>
          </a:p>
          <a:p>
            <a:pPr eaLnBrk="1" hangingPunct="1">
              <a:spcBef>
                <a:spcPts val="400"/>
              </a:spcBef>
              <a:buClr>
                <a:srgbClr val="7680AC"/>
              </a:buClr>
              <a:buNone/>
              <a:defRPr/>
            </a:pPr>
            <a:r>
              <a:rPr lang="en-US" sz="1400" b="0" dirty="0" smtClean="0">
                <a:solidFill>
                  <a:schemeClr val="tx2">
                    <a:lumMod val="50000"/>
                  </a:schemeClr>
                </a:solidFill>
              </a:rPr>
              <a:t>   </a:t>
            </a:r>
            <a:r>
              <a:rPr lang="en-US" sz="1400" dirty="0" smtClean="0">
                <a:solidFill>
                  <a:srgbClr val="767FAC"/>
                </a:solidFill>
              </a:rPr>
              <a:t>Academic Preparation</a:t>
            </a:r>
          </a:p>
          <a:p>
            <a:pPr eaLnBrk="1" hangingPunct="1">
              <a:spcBef>
                <a:spcPts val="400"/>
              </a:spcBef>
              <a:buClr>
                <a:srgbClr val="7680AC"/>
              </a:buClr>
              <a:buNone/>
              <a:defRPr/>
            </a:pPr>
            <a:r>
              <a:rPr lang="en-US" sz="1400" dirty="0" smtClean="0">
                <a:solidFill>
                  <a:srgbClr val="767FAC"/>
                </a:solidFill>
              </a:rPr>
              <a:t>   Habits of Mind Construct</a:t>
            </a:r>
          </a:p>
          <a:p>
            <a:pPr eaLnBrk="1" hangingPunct="1">
              <a:spcBef>
                <a:spcPts val="400"/>
              </a:spcBef>
              <a:buClr>
                <a:srgbClr val="7680AC"/>
              </a:buClr>
              <a:buNone/>
              <a:defRPr/>
            </a:pPr>
            <a:r>
              <a:rPr lang="en-US" sz="1400" dirty="0" smtClean="0">
                <a:solidFill>
                  <a:srgbClr val="767FAC"/>
                </a:solidFill>
              </a:rPr>
              <a:t>   Pluralistic Orientation</a:t>
            </a:r>
          </a:p>
          <a:p>
            <a:pPr eaLnBrk="1" hangingPunct="1">
              <a:spcBef>
                <a:spcPts val="400"/>
              </a:spcBef>
              <a:buClr>
                <a:srgbClr val="7680AC"/>
              </a:buClr>
              <a:buNone/>
              <a:defRPr/>
            </a:pPr>
            <a:r>
              <a:rPr lang="en-US" sz="1400" dirty="0" smtClean="0">
                <a:solidFill>
                  <a:srgbClr val="767FAC"/>
                </a:solidFill>
              </a:rPr>
              <a:t>   Academic Self-Concept</a:t>
            </a:r>
          </a:p>
          <a:p>
            <a:pPr eaLnBrk="1" hangingPunct="1">
              <a:spcBef>
                <a:spcPts val="400"/>
              </a:spcBef>
              <a:buClr>
                <a:srgbClr val="7680AC"/>
              </a:buClr>
              <a:buNone/>
              <a:defRPr/>
            </a:pPr>
            <a:r>
              <a:rPr lang="en-US" sz="1400" dirty="0" smtClean="0">
                <a:solidFill>
                  <a:srgbClr val="767FAC"/>
                </a:solidFill>
              </a:rPr>
              <a:t>   Civic Engagement</a:t>
            </a:r>
          </a:p>
          <a:p>
            <a:pPr eaLnBrk="1" hangingPunct="1">
              <a:spcBef>
                <a:spcPts val="400"/>
              </a:spcBef>
              <a:buClr>
                <a:srgbClr val="7680AC"/>
              </a:buClr>
              <a:buNone/>
              <a:defRPr/>
            </a:pPr>
            <a:r>
              <a:rPr lang="en-US" sz="1400" dirty="0" smtClean="0">
                <a:solidFill>
                  <a:srgbClr val="767FAC"/>
                </a:solidFill>
              </a:rPr>
              <a:t>   Health and Wellness</a:t>
            </a:r>
          </a:p>
          <a:p>
            <a:pPr lvl="1" eaLnBrk="1" hangingPunct="1">
              <a:spcBef>
                <a:spcPts val="400"/>
              </a:spcBef>
              <a:buClr>
                <a:srgbClr val="7680AC"/>
              </a:buClr>
              <a:buNone/>
              <a:defRPr/>
            </a:pPr>
            <a:endParaRPr lang="en-US" sz="1800" dirty="0" smtClean="0">
              <a:solidFill>
                <a:srgbClr val="767FAC"/>
              </a:solidFill>
            </a:endParaRPr>
          </a:p>
          <a:p>
            <a:pPr eaLnBrk="1" hangingPunct="1">
              <a:spcBef>
                <a:spcPct val="30000"/>
              </a:spcBef>
              <a:buClr>
                <a:srgbClr val="7680AC"/>
              </a:buClr>
              <a:buNone/>
              <a:defRPr/>
            </a:pPr>
            <a:r>
              <a:rPr lang="en-US" sz="1600" u="sng" dirty="0" smtClean="0">
                <a:solidFill>
                  <a:schemeClr val="bg1"/>
                </a:solidFill>
              </a:rPr>
              <a:t>Knowledge, Skills and Abilities</a:t>
            </a:r>
          </a:p>
          <a:p>
            <a:pPr eaLnBrk="1" hangingPunct="1">
              <a:spcBef>
                <a:spcPct val="30000"/>
              </a:spcBef>
              <a:buClr>
                <a:srgbClr val="7680AC"/>
              </a:buClr>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chemeClr val="tx2">
                    <a:lumMod val="50000"/>
                  </a:schemeClr>
                </a:solidFill>
              </a:rPr>
              <a:t>Expectations for College-</a:t>
            </a:r>
          </a:p>
          <a:p>
            <a:pPr eaLnBrk="1" hangingPunct="1">
              <a:spcBef>
                <a:spcPct val="30000"/>
              </a:spcBef>
              <a:buClr>
                <a:srgbClr val="7680AC"/>
              </a:buClr>
              <a:buNone/>
              <a:defRPr/>
            </a:pPr>
            <a:r>
              <a:rPr lang="en-US" sz="1600" u="sng" dirty="0" smtClean="0">
                <a:solidFill>
                  <a:schemeClr val="tx2">
                    <a:lumMod val="50000"/>
                  </a:schemeClr>
                </a:solidFill>
              </a:rPr>
              <a:t>Major and Career</a:t>
            </a:r>
          </a:p>
          <a:p>
            <a:pPr eaLnBrk="1" hangingPunct="1">
              <a:spcBef>
                <a:spcPct val="30000"/>
              </a:spcBef>
              <a:buClr>
                <a:srgbClr val="7680AC"/>
              </a:buClr>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chemeClr val="tx2">
                    <a:lumMod val="50000"/>
                  </a:schemeClr>
                </a:solidFill>
              </a:rPr>
              <a:t>Expectations for College Life</a:t>
            </a:r>
          </a:p>
          <a:p>
            <a:endParaRPr lang="en-US" dirty="0"/>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College Preparation</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These items illustrate students’ academic preparation at this institution.</a:t>
            </a:r>
          </a:p>
        </p:txBody>
      </p:sp>
      <p:pic>
        <p:nvPicPr>
          <p:cNvPr id="3074" name="Picture 2" descr="C:\Documents and Settings\abates\Desktop\pen paper.jpg"/>
          <p:cNvPicPr>
            <a:picLocks noChangeAspect="1" noChangeArrowheads="1"/>
          </p:cNvPicPr>
          <p:nvPr/>
        </p:nvPicPr>
        <p:blipFill>
          <a:blip r:embed="rId3" cstate="print"/>
          <a:srcRect/>
          <a:stretch>
            <a:fillRect/>
          </a:stretch>
        </p:blipFill>
        <p:spPr bwMode="auto">
          <a:xfrm>
            <a:off x="3733800" y="1295400"/>
            <a:ext cx="1219200" cy="1934817"/>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Placement Tests</a:t>
            </a:r>
            <a:br>
              <a:rPr lang="en-US" dirty="0" smtClean="0">
                <a:solidFill>
                  <a:schemeClr val="tx1">
                    <a:lumMod val="50000"/>
                  </a:schemeClr>
                </a:solidFill>
              </a:rPr>
            </a:br>
            <a:r>
              <a:rPr lang="en-US" sz="2160" dirty="0" smtClean="0"/>
              <a:t>At this institution, which course placement tests have you taken in the following subject areas:</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31</a:t>
            </a:fld>
            <a:endParaRPr lang="en-US" dirty="0"/>
          </a:p>
        </p:txBody>
      </p:sp>
      <p:graphicFrame>
        <p:nvGraphicFramePr>
          <p:cNvPr id="5" name="Placement"/>
          <p:cNvGraphicFramePr>
            <a:graphicFrameLocks noGrp="1"/>
          </p:cNvGraphicFramePr>
          <p:nvPr>
            <p:ph idx="1"/>
            <p:extLst>
              <p:ext uri="{D42A27DB-BD31-4B8C-83A1-F6EECF244321}">
                <p14:modId xmlns:p14="http://schemas.microsoft.com/office/powerpoint/2010/main" val="1674677218"/>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20990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Summer Bridge Program</a:t>
            </a:r>
            <a:br>
              <a:rPr lang="en-US" dirty="0" smtClean="0">
                <a:solidFill>
                  <a:schemeClr val="tx1">
                    <a:lumMod val="50000"/>
                  </a:schemeClr>
                </a:solidFill>
              </a:rPr>
            </a:br>
            <a:r>
              <a:rPr lang="en-US" sz="2160" dirty="0" smtClean="0">
                <a:solidFill>
                  <a:schemeClr val="accent5">
                    <a:lumMod val="75000"/>
                  </a:schemeClr>
                </a:solidFill>
              </a:rPr>
              <a:t>How many weeks this summer did you participate in a bridge program at this institution?</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32</a:t>
            </a:fld>
            <a:endParaRPr lang="en-US" dirty="0"/>
          </a:p>
        </p:txBody>
      </p:sp>
      <p:graphicFrame>
        <p:nvGraphicFramePr>
          <p:cNvPr id="5" name="Placement"/>
          <p:cNvGraphicFramePr>
            <a:graphicFrameLocks noGrp="1"/>
          </p:cNvGraphicFramePr>
          <p:nvPr>
            <p:ph idx="1"/>
            <p:extLst>
              <p:ext uri="{D42A27DB-BD31-4B8C-83A1-F6EECF244321}">
                <p14:modId xmlns:p14="http://schemas.microsoft.com/office/powerpoint/2010/main" val="762166675"/>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1338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Expectations for College:</a:t>
            </a:r>
            <a:br>
              <a:rPr lang="en-US" dirty="0" smtClean="0">
                <a:solidFill>
                  <a:schemeClr val="tx2">
                    <a:lumMod val="50000"/>
                  </a:schemeClr>
                </a:solidFill>
              </a:rPr>
            </a:br>
            <a:r>
              <a:rPr lang="en-US" dirty="0" smtClean="0">
                <a:solidFill>
                  <a:schemeClr val="tx2">
                    <a:lumMod val="50000"/>
                  </a:schemeClr>
                </a:solidFill>
              </a:rPr>
              <a:t>Major and Career</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Understanding students’ intended majors and career aspirations helps them plot an intentional and meaningful course of study.</a:t>
            </a:r>
          </a:p>
        </p:txBody>
      </p:sp>
      <p:pic>
        <p:nvPicPr>
          <p:cNvPr id="4098" name="Picture 2" descr="C:\Documents and Settings\abates\Desktop\job guy.jpg"/>
          <p:cNvPicPr>
            <a:picLocks noChangeAspect="1" noChangeArrowheads="1"/>
          </p:cNvPicPr>
          <p:nvPr/>
        </p:nvPicPr>
        <p:blipFill>
          <a:blip r:embed="rId3" cstate="print"/>
          <a:srcRect/>
          <a:stretch>
            <a:fillRect/>
          </a:stretch>
        </p:blipFill>
        <p:spPr bwMode="auto">
          <a:xfrm>
            <a:off x="3810000" y="762000"/>
            <a:ext cx="1066800" cy="1989762"/>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34</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smtClean="0">
                <a:solidFill>
                  <a:schemeClr val="tx1"/>
                </a:solidFill>
              </a:rPr>
              <a:t/>
            </a:r>
            <a:br>
              <a:rPr lang="en-US" sz="1600" dirty="0" smtClean="0">
                <a:solidFill>
                  <a:schemeClr val="tx1"/>
                </a:solidFill>
              </a:rPr>
            </a:br>
            <a:r>
              <a:rPr lang="en-US" dirty="0" smtClean="0">
                <a:solidFill>
                  <a:schemeClr val="tx1">
                    <a:lumMod val="50000"/>
                  </a:schemeClr>
                </a:solidFill>
              </a:rPr>
              <a:t>Expectations: Major</a:t>
            </a:r>
            <a:br>
              <a:rPr lang="en-US" dirty="0" smtClean="0">
                <a:solidFill>
                  <a:schemeClr val="tx1">
                    <a:lumMod val="50000"/>
                  </a:schemeClr>
                </a:solidFill>
              </a:rPr>
            </a:br>
            <a:r>
              <a:rPr lang="en-US" sz="2160" dirty="0" smtClean="0">
                <a:solidFill>
                  <a:schemeClr val="accent5">
                    <a:lumMod val="75000"/>
                  </a:schemeClr>
                </a:solidFill>
              </a:rPr>
              <a:t>Please indicate your intended major.</a:t>
            </a:r>
          </a:p>
        </p:txBody>
      </p:sp>
      <p:graphicFrame>
        <p:nvGraphicFramePr>
          <p:cNvPr id="409674" name="Intended major"/>
          <p:cNvGraphicFramePr>
            <a:graphicFrameLocks noGrp="1"/>
          </p:cNvGraphicFramePr>
          <p:nvPr>
            <p:custDataLst>
              <p:tags r:id="rId1"/>
            </p:custDataLst>
          </p:nvPr>
        </p:nvGraphicFramePr>
        <p:xfrm>
          <a:off x="228597" y="1676400"/>
          <a:ext cx="8686802" cy="4142597"/>
        </p:xfrm>
        <a:graphic>
          <a:graphicData uri="http://schemas.openxmlformats.org/drawingml/2006/table">
            <a:tbl>
              <a:tblPr/>
              <a:tblGrid>
                <a:gridCol w="2080255"/>
                <a:gridCol w="831986"/>
                <a:gridCol w="748863"/>
                <a:gridCol w="582448"/>
                <a:gridCol w="2912241"/>
                <a:gridCol w="748863"/>
                <a:gridCol w="782146"/>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 </a:t>
                      </a: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smtClean="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Agriculture</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Fine Arts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5.3%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Biological &amp; Life Sciences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8.4%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11.7%</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Mathematics or Computer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4.5%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13.0%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13.0%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Physical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Education</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7.0%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Social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Engineering</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14.9%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13.8%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Justice and Security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English </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Library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Health Professions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24.1%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18.1%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Other Non-technical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History or Political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Undecided</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10.7%</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Arts &amp; Humanities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3.7%</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accent1">
                            <a:lumMod val="50000"/>
                          </a:schemeClr>
                        </a:solidFill>
                        <a:effectLst/>
                        <a:latin typeface="Garamond" pitchFamily="18" charset="0"/>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accent5">
                            <a:lumMod val="75000"/>
                          </a:schemeClr>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Expectations: Major</a:t>
            </a:r>
            <a:br>
              <a:rPr lang="en-US" dirty="0" smtClean="0">
                <a:solidFill>
                  <a:schemeClr val="tx1">
                    <a:lumMod val="50000"/>
                  </a:schemeClr>
                </a:solidFill>
              </a:rPr>
            </a:br>
            <a:r>
              <a:rPr lang="en-US" sz="2160" dirty="0" smtClean="0">
                <a:solidFill>
                  <a:schemeClr val="accent5">
                    <a:lumMod val="75000"/>
                  </a:schemeClr>
                </a:solidFill>
              </a:rPr>
              <a:t>Do you consider yourself Pre-Med or Pre-Law?</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35</a:t>
            </a:fld>
            <a:endParaRPr lang="en-US" dirty="0"/>
          </a:p>
        </p:txBody>
      </p:sp>
      <p:graphicFrame>
        <p:nvGraphicFramePr>
          <p:cNvPr id="7" name="Pre med Pre law"/>
          <p:cNvGraphicFramePr>
            <a:graphicFrameLocks noGrp="1"/>
          </p:cNvGraphicFramePr>
          <p:nvPr>
            <p:ph idx="1"/>
            <p:extLst>
              <p:ext uri="{D42A27DB-BD31-4B8C-83A1-F6EECF244321}">
                <p14:modId xmlns:p14="http://schemas.microsoft.com/office/powerpoint/2010/main" val="4261990957"/>
              </p:ext>
            </p:extLst>
          </p:nvPr>
        </p:nvGraphicFramePr>
        <p:xfrm>
          <a:off x="457200" y="1371600"/>
          <a:ext cx="8229600" cy="5029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36</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smtClean="0">
                <a:solidFill>
                  <a:schemeClr val="tx1"/>
                </a:solidFill>
              </a:rPr>
              <a:t/>
            </a:r>
            <a:br>
              <a:rPr lang="en-US" sz="1600" dirty="0" smtClean="0">
                <a:solidFill>
                  <a:schemeClr val="tx1"/>
                </a:solidFill>
              </a:rPr>
            </a:br>
            <a:r>
              <a:rPr lang="en-US" dirty="0" smtClean="0">
                <a:solidFill>
                  <a:schemeClr val="tx1">
                    <a:lumMod val="50000"/>
                  </a:schemeClr>
                </a:solidFill>
              </a:rPr>
              <a:t>Expectations: Career</a:t>
            </a:r>
            <a:br>
              <a:rPr lang="en-US" dirty="0" smtClean="0">
                <a:solidFill>
                  <a:schemeClr val="tx1">
                    <a:lumMod val="50000"/>
                  </a:schemeClr>
                </a:solidFill>
              </a:rPr>
            </a:br>
            <a:r>
              <a:rPr lang="en-US" sz="2160" dirty="0" smtClean="0">
                <a:solidFill>
                  <a:schemeClr val="accent5">
                    <a:lumMod val="75000"/>
                  </a:schemeClr>
                </a:solidFill>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1603426449"/>
              </p:ext>
            </p:extLst>
          </p:nvPr>
        </p:nvGraphicFramePr>
        <p:xfrm>
          <a:off x="152400" y="1371600"/>
          <a:ext cx="8915399" cy="5050708"/>
        </p:xfrm>
        <a:graphic>
          <a:graphicData uri="http://schemas.openxmlformats.org/drawingml/2006/table">
            <a:tbl>
              <a:tblPr/>
              <a:tblGrid>
                <a:gridCol w="2292531"/>
                <a:gridCol w="696348"/>
                <a:gridCol w="768569"/>
                <a:gridCol w="597776"/>
                <a:gridCol w="2988878"/>
                <a:gridCol w="768569"/>
                <a:gridCol w="802728"/>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 </a:t>
                      </a: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smtClean="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Agriculture/Natural Resources</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0.7%</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Health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11.2%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10.2%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Artist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7.0%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Homemaker/Stay-at-Home Parent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11.7%</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11.8%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Information Technology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 (Admin Assistant)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Lawyer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Clergy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Military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College Faculty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Nurse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7.6%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5.9%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Communications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Research Scientist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Doctor (MD or DDS)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10.6%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11.1%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Service Industry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Education (elementary/secondary)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Skilled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Engineer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9.1%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8.2%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Social/Non-Profit Services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4.1%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2.5%</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Government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Other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8.9%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11.2%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smtClean="0">
                <a:solidFill>
                  <a:schemeClr val="tx1">
                    <a:lumMod val="50000"/>
                  </a:schemeClr>
                </a:solidFill>
              </a:rPr>
              <a:t>Expectations: Time to Degree</a:t>
            </a:r>
            <a:br>
              <a:rPr lang="en-US" dirty="0" smtClean="0">
                <a:solidFill>
                  <a:schemeClr val="tx1">
                    <a:lumMod val="50000"/>
                  </a:schemeClr>
                </a:solidFill>
              </a:rPr>
            </a:br>
            <a:r>
              <a:rPr lang="en-US" sz="2160" dirty="0" smtClean="0">
                <a:solidFill>
                  <a:schemeClr val="accent5">
                    <a:lumMod val="75000"/>
                  </a:schemeClr>
                </a:solidFill>
              </a:rPr>
              <a:t>How many years do you expect it will take you to graduate from this college?</a:t>
            </a:r>
            <a:endParaRPr lang="en-US" sz="2160" dirty="0">
              <a:solidFill>
                <a:schemeClr val="accent5">
                  <a:lumMod val="75000"/>
                </a:schemeClr>
              </a:solidFill>
            </a:endParaRPr>
          </a:p>
        </p:txBody>
      </p:sp>
      <p:graphicFrame>
        <p:nvGraphicFramePr>
          <p:cNvPr id="5" name="Time to degree"/>
          <p:cNvGraphicFramePr>
            <a:graphicFrameLocks noGrp="1"/>
          </p:cNvGraphicFramePr>
          <p:nvPr>
            <p:ph idx="1"/>
            <p:extLst>
              <p:ext uri="{D42A27DB-BD31-4B8C-83A1-F6EECF244321}">
                <p14:modId xmlns:p14="http://schemas.microsoft.com/office/powerpoint/2010/main" val="641279947"/>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Expectations: Degree Aspirations</a:t>
            </a:r>
            <a:br>
              <a:rPr lang="en-US" dirty="0" smtClean="0">
                <a:solidFill>
                  <a:schemeClr val="tx1">
                    <a:lumMod val="50000"/>
                  </a:schemeClr>
                </a:solidFill>
              </a:rPr>
            </a:br>
            <a:r>
              <a:rPr lang="en-US" sz="2160" dirty="0" smtClean="0">
                <a:solidFill>
                  <a:schemeClr val="accent5">
                    <a:lumMod val="75000"/>
                  </a:schemeClr>
                </a:solidFill>
              </a:rPr>
              <a:t>What is the highest academic degree that you intend to attain?</a:t>
            </a:r>
            <a:endParaRPr lang="en-US" sz="2160" dirty="0">
              <a:solidFill>
                <a:schemeClr val="accent5">
                  <a:lumMod val="75000"/>
                </a:schemeClr>
              </a:solidFill>
            </a:endParaRP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2701612213"/>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Expectations for College Life</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Understanding students’ expectations helps provide opportunities for students to grow intellectually, interpersonally and affectively. </a:t>
            </a:r>
          </a:p>
        </p:txBody>
      </p:sp>
      <p:pic>
        <p:nvPicPr>
          <p:cNvPr id="84994" name="Picture 2"/>
          <p:cNvPicPr>
            <a:picLocks noChangeAspect="1" noChangeArrowheads="1"/>
          </p:cNvPicPr>
          <p:nvPr/>
        </p:nvPicPr>
        <p:blipFill>
          <a:blip r:embed="rId3" cstate="print"/>
          <a:srcRect/>
          <a:stretch>
            <a:fillRect/>
          </a:stretch>
        </p:blipFill>
        <p:spPr bwMode="auto">
          <a:xfrm>
            <a:off x="3886200" y="1847850"/>
            <a:ext cx="1524000" cy="1276350"/>
          </a:xfrm>
          <a:prstGeom prst="rect">
            <a:avLst/>
          </a:prstGeom>
          <a:noFill/>
          <a:ln w="12700">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2">
                    <a:lumMod val="50000"/>
                  </a:schemeClr>
                </a:solidFill>
              </a:rPr>
              <a:t>A Note about CIRP Constructs</a:t>
            </a:r>
            <a:endParaRPr lang="en-US" dirty="0">
              <a:solidFill>
                <a:schemeClr val="tx2">
                  <a:lumMod val="50000"/>
                </a:schemeClr>
              </a:solidFill>
            </a:endParaRP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smtClean="0">
                <a:solidFill>
                  <a:schemeClr val="tx2">
                    <a:lumMod val="50000"/>
                  </a:schemeClr>
                </a:solidFill>
              </a:rPr>
              <a:t>	</a:t>
            </a:r>
          </a:p>
          <a:p>
            <a:pPr>
              <a:buFontTx/>
              <a:buNone/>
              <a:defRPr/>
            </a:pPr>
            <a:r>
              <a:rPr lang="en-US" sz="2200" dirty="0" smtClean="0">
                <a:solidFill>
                  <a:schemeClr val="tx2">
                    <a:lumMod val="50000"/>
                  </a:schemeClr>
                </a:solidFill>
              </a:rPr>
              <a:t>	</a:t>
            </a:r>
            <a:r>
              <a:rPr lang="en-US" sz="2800" dirty="0" smtClean="0">
                <a:solidFill>
                  <a:schemeClr val="tx2">
                    <a:lumMod val="50000"/>
                  </a:schemeClr>
                </a:solidFill>
              </a:rPr>
              <a:t>We use the CIRP Constructs throughout this PowerPoint to help summarize important information about your students from the TFS.  </a:t>
            </a:r>
          </a:p>
          <a:p>
            <a:pPr>
              <a:buFontTx/>
              <a:buNone/>
              <a:defRPr/>
            </a:pPr>
            <a:r>
              <a:rPr lang="en-US" sz="1400" dirty="0" smtClean="0">
                <a:solidFill>
                  <a:schemeClr val="tx2">
                    <a:lumMod val="50000"/>
                  </a:schemeClr>
                </a:solidFill>
              </a:rPr>
              <a:t>	</a:t>
            </a:r>
          </a:p>
          <a:p>
            <a:pPr>
              <a:buFontTx/>
              <a:buNone/>
              <a:defRPr/>
            </a:pPr>
            <a:endParaRPr lang="en-US" sz="1400" dirty="0" smtClean="0">
              <a:solidFill>
                <a:schemeClr val="tx2">
                  <a:lumMod val="50000"/>
                </a:schemeClr>
              </a:solidFill>
            </a:endParaRPr>
          </a:p>
          <a:p>
            <a:pPr>
              <a:buFontTx/>
              <a:buNone/>
              <a:defRPr/>
            </a:pPr>
            <a:r>
              <a:rPr lang="en-US" sz="2200" dirty="0" smtClean="0">
                <a:solidFill>
                  <a:schemeClr val="tx2">
                    <a:lumMod val="50000"/>
                  </a:schemeClr>
                </a:solidFill>
              </a:rPr>
              <a:t>	</a:t>
            </a:r>
            <a:r>
              <a:rPr lang="en-US" sz="2800" dirty="0" smtClean="0">
                <a:solidFill>
                  <a:schemeClr val="tx2">
                    <a:lumMod val="50000"/>
                  </a:schemeClr>
                </a:solidFill>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smtClean="0">
                <a:solidFill>
                  <a:schemeClr val="tx2">
                    <a:lumMod val="50000"/>
                  </a:schemeClr>
                </a:solidFill>
              </a:rPr>
              <a:t>	</a:t>
            </a:r>
            <a:endParaRPr lang="en-US" sz="1000" dirty="0" smtClean="0"/>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046052947"/>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40</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766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4037079419"/>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41</a:t>
            </a:fld>
            <a:endParaRPr lang="en-US" dirty="0"/>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a:t>
            </a:r>
            <a:r>
              <a:rPr lang="en-US" sz="1200" b="1" dirty="0">
                <a:solidFill>
                  <a:schemeClr val="tx1">
                    <a:lumMod val="75000"/>
                  </a:schemeClr>
                </a:solidFill>
              </a:rPr>
              <a:t>Comparison Group</a:t>
            </a:r>
          </a:p>
          <a:p>
            <a:pPr>
              <a:defRPr/>
            </a:pPr>
            <a:r>
              <a:rPr lang="en-US" sz="1200" b="1" dirty="0"/>
              <a:t>     </a:t>
            </a:r>
            <a:r>
              <a:rPr lang="en-US" sz="1200" b="1" dirty="0" smtClean="0"/>
              <a:t>  </a:t>
            </a:r>
            <a:r>
              <a:rPr lang="en-US" sz="1200" dirty="0" smtClean="0"/>
              <a:t>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446004852"/>
              </p:ext>
            </p:extLst>
          </p:nvPr>
        </p:nvGraphicFramePr>
        <p:xfrm>
          <a:off x="152400" y="14478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42</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a:t>
            </a:r>
            <a:r>
              <a:rPr lang="en-US" sz="1200" b="1" dirty="0">
                <a:solidFill>
                  <a:schemeClr val="tx1">
                    <a:lumMod val="75000"/>
                  </a:schemeClr>
                </a:solidFill>
              </a:rPr>
              <a:t>Comparison Group</a:t>
            </a:r>
          </a:p>
          <a:p>
            <a:pPr>
              <a:defRPr/>
            </a:pPr>
            <a:r>
              <a:rPr lang="en-US" sz="1200" b="1" dirty="0"/>
              <a:t>     </a:t>
            </a:r>
            <a:r>
              <a:rPr lang="en-US" sz="1200" dirty="0" smtClean="0"/>
              <a:t>  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766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43</a:t>
            </a:fld>
            <a:endParaRPr lang="en-US" dirty="0" smtClean="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lstStyle/>
          <a:p>
            <a:pPr algn="ctr" eaLnBrk="1" hangingPunct="1">
              <a:defRPr/>
            </a:pPr>
            <a:r>
              <a:rPr lang="en-US" sz="2800" b="1" dirty="0">
                <a:solidFill>
                  <a:schemeClr val="tx2">
                    <a:lumMod val="50000"/>
                  </a:schemeClr>
                </a:solidFill>
              </a:rPr>
              <a:t>For more information about </a:t>
            </a:r>
          </a:p>
          <a:p>
            <a:pPr algn="ctr" eaLnBrk="1" hangingPunct="1">
              <a:defRPr/>
            </a:pPr>
            <a:r>
              <a:rPr lang="en-US" sz="2800" b="1" dirty="0">
                <a:solidFill>
                  <a:schemeClr val="tx2">
                    <a:lumMod val="50000"/>
                  </a:schemeClr>
                </a:solidFill>
              </a:rPr>
              <a:t>HERI/CIRP Surveys</a:t>
            </a:r>
            <a:r>
              <a:rPr lang="en-US" sz="2800" b="1" dirty="0">
                <a:solidFill>
                  <a:srgbClr val="7680AC"/>
                </a:solidFill>
              </a:rPr>
              <a:t/>
            </a:r>
            <a:br>
              <a:rPr lang="en-US" sz="2800" b="1" dirty="0">
                <a:solidFill>
                  <a:srgbClr val="7680AC"/>
                </a:solidFill>
              </a:rPr>
            </a:br>
            <a:r>
              <a:rPr lang="en-US" b="1" dirty="0">
                <a:solidFill>
                  <a:srgbClr val="7680AC"/>
                </a:solidFill>
              </a:rPr>
              <a:t/>
            </a:r>
            <a:br>
              <a:rPr lang="en-US" b="1" dirty="0">
                <a:solidFill>
                  <a:srgbClr val="7680AC"/>
                </a:solidFill>
              </a:rPr>
            </a:br>
            <a:r>
              <a:rPr lang="en-US" b="1" dirty="0"/>
              <a:t>The Freshman Survey</a:t>
            </a:r>
            <a:br>
              <a:rPr lang="en-US" b="1" dirty="0"/>
            </a:br>
            <a:r>
              <a:rPr lang="en-US" b="1" dirty="0"/>
              <a:t>Your First College Year Survey</a:t>
            </a:r>
          </a:p>
          <a:p>
            <a:pPr algn="ctr" eaLnBrk="1" hangingPunct="1">
              <a:defRPr/>
            </a:pPr>
            <a:r>
              <a:rPr lang="en-US" b="1" dirty="0"/>
              <a:t>Diverse Learning Environments Survey</a:t>
            </a:r>
            <a:br>
              <a:rPr lang="en-US" b="1" dirty="0"/>
            </a:br>
            <a:r>
              <a:rPr lang="en-US" b="1" dirty="0"/>
              <a:t>College Senior Survey</a:t>
            </a:r>
          </a:p>
          <a:p>
            <a:pPr algn="ctr" eaLnBrk="1" hangingPunct="1">
              <a:defRPr/>
            </a:pPr>
            <a:r>
              <a:rPr lang="en-US" b="1" dirty="0"/>
              <a:t>The Faculty Survey</a:t>
            </a:r>
            <a:br>
              <a:rPr lang="en-US" b="1" dirty="0"/>
            </a:br>
            <a:endParaRPr lang="en-US" b="1" dirty="0"/>
          </a:p>
          <a:p>
            <a:pPr algn="ctr" eaLnBrk="1" hangingPunct="1">
              <a:defRPr/>
            </a:pPr>
            <a:r>
              <a:rPr lang="en-US" sz="2800" b="1" dirty="0">
                <a:solidFill>
                  <a:schemeClr val="tx2">
                    <a:lumMod val="50000"/>
                  </a:schemeClr>
                </a:solidFill>
              </a:rPr>
              <a:t>Please contact:</a:t>
            </a:r>
          </a:p>
          <a:p>
            <a:pPr algn="ctr" eaLnBrk="1" hangingPunct="1">
              <a:defRPr/>
            </a:pPr>
            <a:r>
              <a:rPr lang="en-US" sz="2800" b="1" dirty="0">
                <a:solidFill>
                  <a:schemeClr val="tx2">
                    <a:lumMod val="50000"/>
                  </a:schemeClr>
                </a:solidFill>
              </a:rPr>
              <a:t>heri@ucla.edu</a:t>
            </a:r>
            <a:br>
              <a:rPr lang="en-US" sz="2800" b="1" dirty="0">
                <a:solidFill>
                  <a:schemeClr val="tx2">
                    <a:lumMod val="50000"/>
                  </a:schemeClr>
                </a:solidFill>
              </a:rPr>
            </a:br>
            <a:r>
              <a:rPr lang="en-US" sz="2800" b="1" dirty="0">
                <a:solidFill>
                  <a:schemeClr val="tx2">
                    <a:lumMod val="50000"/>
                  </a:schemeClr>
                </a:solidFill>
              </a:rPr>
              <a:t>(310) 825-1925</a:t>
            </a:r>
            <a:br>
              <a:rPr lang="en-US" sz="2800" b="1" dirty="0">
                <a:solidFill>
                  <a:schemeClr val="tx2">
                    <a:lumMod val="50000"/>
                  </a:schemeClr>
                </a:solidFill>
              </a:rPr>
            </a:br>
            <a:r>
              <a:rPr lang="en-US" sz="2800" b="1" dirty="0">
                <a:solidFill>
                  <a:schemeClr val="tx2">
                    <a:lumMod val="50000"/>
                  </a:schemeClr>
                </a:solidFill>
              </a:rPr>
              <a:t>www.heri.ucla.edu</a:t>
            </a:r>
          </a:p>
        </p:txBody>
      </p:sp>
      <p:sp>
        <p:nvSpPr>
          <p:cNvPr id="6" name="TextBox 5"/>
          <p:cNvSpPr txBox="1"/>
          <p:nvPr/>
        </p:nvSpPr>
        <p:spPr>
          <a:xfrm>
            <a:off x="1447800" y="0"/>
            <a:ext cx="7696200" cy="1200150"/>
          </a:xfrm>
          <a:prstGeom prst="rect">
            <a:avLst/>
          </a:prstGeom>
          <a:solidFill>
            <a:schemeClr val="tx1">
              <a:lumMod val="50000"/>
            </a:schemeClr>
          </a:solidFill>
        </p:spPr>
        <p:txBody>
          <a:bodyPr>
            <a:spAutoFit/>
          </a:bodyPr>
          <a:lstStyle/>
          <a:p>
            <a:pPr algn="ctr">
              <a:defRPr/>
            </a:pPr>
            <a:r>
              <a:rPr lang="en-US" sz="3600" dirty="0">
                <a:solidFill>
                  <a:schemeClr val="bg2"/>
                </a:solidFill>
              </a:rPr>
              <a:t>The more you get to know your students, the better you can understand their needs. </a:t>
            </a:r>
          </a:p>
        </p:txBody>
      </p:sp>
      <p:pic>
        <p:nvPicPr>
          <p:cNvPr id="7" name="Picture 6"/>
          <p:cNvPicPr>
            <a:picLocks noChangeAspect="1" noChangeArrowheads="1"/>
          </p:cNvPicPr>
          <p:nvPr/>
        </p:nvPicPr>
        <p:blipFill>
          <a:blip r:embed="rId3" cstate="print"/>
          <a:srcRect/>
          <a:stretch>
            <a:fillRect/>
          </a:stretch>
        </p:blipFill>
        <p:spPr bwMode="auto">
          <a:xfrm>
            <a:off x="0" y="0"/>
            <a:ext cx="1447800" cy="1187450"/>
          </a:xfrm>
          <a:prstGeom prst="rect">
            <a:avLst/>
          </a:prstGeom>
          <a:noFill/>
          <a:ln w="12700">
            <a:solidFill>
              <a:schemeClr val="tx2">
                <a:lumMod val="50000"/>
              </a:schemeClr>
            </a:solid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Demographics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7" name="Sex Inst"/>
          <p:cNvGraphicFramePr>
            <a:graphicFrameLocks noGrp="1" noChangeAspect="1"/>
          </p:cNvGraphicFramePr>
          <p:nvPr>
            <p:ph sz="half" idx="1"/>
            <p:custDataLst>
              <p:tags r:id="rId1"/>
            </p:custDataLst>
            <p:extLst>
              <p:ext uri="{D42A27DB-BD31-4B8C-83A1-F6EECF244321}">
                <p14:modId xmlns:p14="http://schemas.microsoft.com/office/powerpoint/2010/main" val="165129988"/>
              </p:ext>
            </p:extLst>
          </p:nvPr>
        </p:nvGraphicFramePr>
        <p:xfrm>
          <a:off x="609600" y="1371600"/>
          <a:ext cx="36576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5</a:t>
            </a:r>
            <a:endParaRPr lang="en-US" sz="1200" dirty="0"/>
          </a:p>
        </p:txBody>
      </p:sp>
      <p:graphicFrame>
        <p:nvGraphicFramePr>
          <p:cNvPr id="10" name="Sex Comp Group"/>
          <p:cNvGraphicFramePr>
            <a:graphicFrameLocks noGrp="1" noChangeAspect="1"/>
          </p:cNvGraphicFramePr>
          <p:nvPr>
            <p:ph sz="half" idx="2"/>
            <p:extLst>
              <p:ext uri="{D42A27DB-BD31-4B8C-83A1-F6EECF244321}">
                <p14:modId xmlns:p14="http://schemas.microsoft.com/office/powerpoint/2010/main" val="4218115689"/>
              </p:ext>
            </p:extLst>
          </p:nvPr>
        </p:nvGraphicFramePr>
        <p:xfrm>
          <a:off x="4648200" y="1556647"/>
          <a:ext cx="4038600" cy="4495800"/>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4114800" y="1066800"/>
            <a:ext cx="838200" cy="477054"/>
          </a:xfrm>
          <a:prstGeom prst="rect">
            <a:avLst/>
          </a:prstGeom>
          <a:noFill/>
        </p:spPr>
        <p:txBody>
          <a:bodyPr wrap="square" rtlCol="0">
            <a:spAutoFit/>
          </a:bodyPr>
          <a:lstStyle/>
          <a:p>
            <a:r>
              <a:rPr lang="en-US" sz="2500" b="1" dirty="0" smtClean="0"/>
              <a:t>SEX</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Demographics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98179896"/>
              </p:ext>
            </p:extLst>
          </p:nvPr>
        </p:nvGraphicFramePr>
        <p:xfrm>
          <a:off x="381000" y="1143000"/>
          <a:ext cx="80010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6</a:t>
            </a:r>
            <a:endParaRPr lang="en-US" sz="1200" dirty="0"/>
          </a:p>
        </p:txBody>
      </p:sp>
    </p:spTree>
    <p:extLst>
      <p:ext uri="{BB962C8B-B14F-4D97-AF65-F5344CB8AC3E}">
        <p14:creationId xmlns:p14="http://schemas.microsoft.com/office/powerpoint/2010/main" val="1114177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04800"/>
            <a:ext cx="9140825" cy="914400"/>
          </a:xfrm>
          <a:noFill/>
        </p:spPr>
        <p:txBody>
          <a:bodyPr/>
          <a:lstStyle/>
          <a:p>
            <a:pPr eaLnBrk="1" hangingPunct="1"/>
            <a:r>
              <a:rPr lang="en-US" dirty="0" smtClean="0">
                <a:solidFill>
                  <a:schemeClr val="accent1">
                    <a:lumMod val="50000"/>
                  </a:schemeClr>
                </a:solidFill>
              </a:rPr>
              <a:t>Demographics </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7</a:t>
            </a:fld>
            <a:endParaRPr lang="en-US" sz="1200" dirty="0"/>
          </a:p>
        </p:txBody>
      </p:sp>
      <p:graphicFrame>
        <p:nvGraphicFramePr>
          <p:cNvPr id="9" name="Miles from home"/>
          <p:cNvGraphicFramePr>
            <a:graphicFrameLocks noGrp="1"/>
          </p:cNvGraphicFramePr>
          <p:nvPr>
            <p:ph sz="half" idx="4294967295"/>
            <p:extLst>
              <p:ext uri="{D42A27DB-BD31-4B8C-83A1-F6EECF244321}">
                <p14:modId xmlns:p14="http://schemas.microsoft.com/office/powerpoint/2010/main" val="4043165478"/>
              </p:ext>
            </p:extLst>
          </p:nvPr>
        </p:nvGraphicFramePr>
        <p:xfrm>
          <a:off x="381000" y="1752600"/>
          <a:ext cx="82296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219200" y="990600"/>
            <a:ext cx="6934200" cy="400110"/>
          </a:xfrm>
          <a:prstGeom prst="rect">
            <a:avLst/>
          </a:prstGeom>
          <a:noFill/>
        </p:spPr>
        <p:txBody>
          <a:bodyPr wrap="square" rtlCol="0">
            <a:spAutoFit/>
          </a:bodyPr>
          <a:lstStyle/>
          <a:p>
            <a:r>
              <a:rPr lang="en-US" dirty="0">
                <a:solidFill>
                  <a:schemeClr val="accent1">
                    <a:lumMod val="50000"/>
                  </a:schemeClr>
                </a:solidFill>
              </a:rPr>
              <a:t> </a:t>
            </a:r>
            <a:r>
              <a:rPr lang="en-US" b="1" dirty="0">
                <a:solidFill>
                  <a:schemeClr val="accent5">
                    <a:lumMod val="75000"/>
                  </a:schemeClr>
                </a:solidFill>
              </a:rPr>
              <a:t>How many miles is this college from your permanent home? </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27013"/>
            <a:ext cx="9140825" cy="839787"/>
          </a:xfrm>
          <a:noFill/>
        </p:spPr>
        <p:txBody>
          <a:bodyPr/>
          <a:lstStyle/>
          <a:p>
            <a:pPr eaLnBrk="1" hangingPunct="1"/>
            <a:r>
              <a:rPr lang="en-US" dirty="0" smtClean="0">
                <a:solidFill>
                  <a:schemeClr val="accent1">
                    <a:lumMod val="50000"/>
                  </a:schemeClr>
                </a:solidFill>
              </a:rPr>
              <a:t>Demographics</a:t>
            </a:r>
            <a:endParaRPr lang="en-US" sz="2160" dirty="0" smtClean="0">
              <a:solidFill>
                <a:schemeClr val="accent5">
                  <a:lumMod val="75000"/>
                </a:schemeClr>
              </a:solidFill>
            </a:endParaRPr>
          </a:p>
        </p:txBody>
      </p:sp>
      <p:graphicFrame>
        <p:nvGraphicFramePr>
          <p:cNvPr id="7" name="Demographic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8</a:t>
            </a:fld>
            <a:endParaRPr lang="en-US" sz="1200" dirty="0"/>
          </a:p>
        </p:txBody>
      </p:sp>
      <p:graphicFrame>
        <p:nvGraphicFramePr>
          <p:cNvPr id="9" name="Type of high school"/>
          <p:cNvGraphicFramePr>
            <a:graphicFrameLocks noGrp="1"/>
          </p:cNvGraphicFramePr>
          <p:nvPr>
            <p:ph sz="half" idx="4294967295"/>
            <p:extLst>
              <p:ext uri="{D42A27DB-BD31-4B8C-83A1-F6EECF244321}">
                <p14:modId xmlns:p14="http://schemas.microsoft.com/office/powerpoint/2010/main" val="702676312"/>
              </p:ext>
            </p:extLst>
          </p:nvPr>
        </p:nvGraphicFramePr>
        <p:xfrm>
          <a:off x="228600" y="1524000"/>
          <a:ext cx="8610600" cy="50292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600200" y="990600"/>
            <a:ext cx="5867400" cy="400110"/>
          </a:xfrm>
          <a:prstGeom prst="rect">
            <a:avLst/>
          </a:prstGeom>
          <a:noFill/>
        </p:spPr>
        <p:txBody>
          <a:bodyPr wrap="square" rtlCol="0">
            <a:spAutoFit/>
          </a:bodyPr>
          <a:lstStyle/>
          <a:p>
            <a:r>
              <a:rPr lang="en-US" b="1" dirty="0">
                <a:solidFill>
                  <a:schemeClr val="accent5">
                    <a:lumMod val="75000"/>
                  </a:schemeClr>
                </a:solidFill>
              </a:rPr>
              <a:t>From what kind of high school did you graduate</a:t>
            </a:r>
            <a:r>
              <a:rPr lang="en-US" b="1" dirty="0" smtClean="0">
                <a:solidFill>
                  <a:schemeClr val="accent5">
                    <a:lumMod val="75000"/>
                  </a:schemeClr>
                </a:solidFill>
              </a:rPr>
              <a:t>?</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sz="quarter"/>
          </p:nvPr>
        </p:nvSpPr>
        <p:spPr>
          <a:xfrm>
            <a:off x="685800" y="2454275"/>
            <a:ext cx="7772400" cy="1736725"/>
          </a:xfrm>
        </p:spPr>
        <p:txBody>
          <a:bodyPr/>
          <a:lstStyle/>
          <a:p>
            <a:pPr>
              <a:defRPr/>
            </a:pPr>
            <a:r>
              <a:rPr lang="en-US" dirty="0" smtClean="0">
                <a:solidFill>
                  <a:schemeClr val="tx2">
                    <a:lumMod val="50000"/>
                  </a:schemeClr>
                </a:solidFill>
              </a:rPr>
              <a:t>College Admissions Decisions</a:t>
            </a:r>
            <a:endParaRPr lang="en-US" dirty="0">
              <a:solidFill>
                <a:schemeClr val="tx2">
                  <a:lumMod val="50000"/>
                </a:schemeClr>
              </a:solidFill>
            </a:endParaRPr>
          </a:p>
        </p:txBody>
      </p:sp>
      <p:sp>
        <p:nvSpPr>
          <p:cNvPr id="32771" name="Subtitle 8"/>
          <p:cNvSpPr>
            <a:spLocks noGrp="1"/>
          </p:cNvSpPr>
          <p:nvPr>
            <p:ph type="subTitle" sz="quarter" idx="1"/>
          </p:nvPr>
        </p:nvSpPr>
        <p:spPr>
          <a:xfrm>
            <a:off x="1143000" y="4572000"/>
            <a:ext cx="6629400" cy="1676400"/>
          </a:xfrm>
        </p:spPr>
        <p:txBody>
          <a:bodyPr/>
          <a:lstStyle/>
          <a:p>
            <a:pPr>
              <a:spcBef>
                <a:spcPct val="0"/>
              </a:spcBef>
            </a:pPr>
            <a:r>
              <a:rPr lang="en-US" dirty="0" smtClean="0"/>
              <a:t>Many factors impact incoming students’ college choice, including the benefits they see in attending college and considerations about which specific college to attend.</a:t>
            </a:r>
          </a:p>
          <a:p>
            <a:endParaRPr lang="en-US" sz="1800" dirty="0" smtClean="0"/>
          </a:p>
        </p:txBody>
      </p:sp>
      <p:pic>
        <p:nvPicPr>
          <p:cNvPr id="1026" name="Picture 2" descr="C:\Documents and Settings\abates\Desktop\girl desk.jpg"/>
          <p:cNvPicPr>
            <a:picLocks noChangeAspect="1" noChangeArrowheads="1"/>
          </p:cNvPicPr>
          <p:nvPr/>
        </p:nvPicPr>
        <p:blipFill>
          <a:blip r:embed="rId3" cstate="print"/>
          <a:srcRect/>
          <a:stretch>
            <a:fillRect/>
          </a:stretch>
        </p:blipFill>
        <p:spPr bwMode="auto">
          <a:xfrm>
            <a:off x="3810000" y="1404455"/>
            <a:ext cx="1266825" cy="1929294"/>
          </a:xfrm>
          <a:prstGeom prst="rect">
            <a:avLst/>
          </a:prstGeom>
          <a:noFill/>
          <a:ln>
            <a:solidFill>
              <a:schemeClr val="bg1"/>
            </a:solidFill>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2.xml><?xml version="1.0" encoding="utf-8"?>
<p:tagLst xmlns:a="http://schemas.openxmlformats.org/drawingml/2006/main" xmlns:r="http://schemas.openxmlformats.org/officeDocument/2006/relationships" xmlns:p="http://schemas.openxmlformats.org/presentationml/2006/main">
  <p:tag name="CHART" val="ctGains1"/>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4.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acIntSat"/>
</p:tagLst>
</file>

<file path=ppt/tags/tag6.xml><?xml version="1.0" encoding="utf-8"?>
<p:tagLst xmlns:a="http://schemas.openxmlformats.org/drawingml/2006/main" xmlns:r="http://schemas.openxmlformats.org/officeDocument/2006/relationships" xmlns:p="http://schemas.openxmlformats.org/presentationml/2006/main">
  <p:tag name="CHART" val="ctFacIntSat"/>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23306</TotalTime>
  <Words>2188</Words>
  <Application>Microsoft Office PowerPoint</Application>
  <PresentationFormat>On-screen Show (4:3)</PresentationFormat>
  <Paragraphs>494</Paragraphs>
  <Slides>43</Slides>
  <Notes>43</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Teamwork</vt:lpstr>
      <vt:lpstr>Oakland University  CIRP Freshman Survey   2015 Results</vt:lpstr>
      <vt:lpstr>The First Year is Important…</vt:lpstr>
      <vt:lpstr>Table of Contents</vt:lpstr>
      <vt:lpstr>A Note about CIRP Constructs</vt:lpstr>
      <vt:lpstr>Demographics </vt:lpstr>
      <vt:lpstr>Demographics </vt:lpstr>
      <vt:lpstr>Demographics  </vt:lpstr>
      <vt:lpstr>Demographics</vt:lpstr>
      <vt:lpstr>College Admissions Decisions</vt:lpstr>
      <vt:lpstr>  College Admissions Decisions  </vt:lpstr>
      <vt:lpstr> College Acceptance  </vt:lpstr>
      <vt:lpstr>College Choice</vt:lpstr>
      <vt:lpstr>College Choice</vt:lpstr>
      <vt:lpstr> College Choice How important was each reason in your decision to attend this college?</vt:lpstr>
      <vt:lpstr>College Choice How important was each reason in your decision to attend this college?</vt:lpstr>
      <vt:lpstr>College Choice How important was each reason in your decision to attend this college?</vt:lpstr>
      <vt:lpstr>Financing College</vt:lpstr>
      <vt:lpstr> Financing College The percentage of students with at least some funds  from these various sources.</vt:lpstr>
      <vt:lpstr> Financing College Did you receive any of the following forms of financial aid?</vt:lpstr>
      <vt:lpstr> Financing College Do you have any concern about your ability  to finance your college education?</vt:lpstr>
      <vt:lpstr>High School Experiences</vt:lpstr>
      <vt:lpstr>High School Experiences Please mark which of the following courses you have completed?</vt:lpstr>
      <vt:lpstr> High School Experiences </vt:lpstr>
      <vt:lpstr> High School Experiences </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College Preparation</vt:lpstr>
      <vt:lpstr> Placement Tests At this institution, which course placement tests have you taken in the following subject areas:</vt:lpstr>
      <vt:lpstr> Summer Bridge Program How many weeks this summer did you participate in a bridge program at this institution?</vt:lpstr>
      <vt:lpstr>Expectations for College: Major and Career</vt:lpstr>
      <vt:lpstr> Expectations: Major Please indicate your intended major.</vt:lpstr>
      <vt:lpstr>Expectations: Major Do you consider yourself Pre-Med or Pre-Law?</vt:lpstr>
      <vt:lpstr> Expectations: Career Please indicate your intended career.</vt:lpstr>
      <vt:lpstr>Expectations: Time to Degree How many years do you expect it will take you to graduate from this college?</vt:lpstr>
      <vt:lpstr>Expectations: Degree Aspirations What is the highest academic degree that you intend to attain?</vt:lpstr>
      <vt:lpstr>Expectations for College Life</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eagan</cp:lastModifiedBy>
  <cp:revision>1846</cp:revision>
  <dcterms:created xsi:type="dcterms:W3CDTF">2007-06-27T16:52:25Z</dcterms:created>
  <dcterms:modified xsi:type="dcterms:W3CDTF">2015-12-30T20:59:39Z</dcterms:modified>
</cp:coreProperties>
</file>