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3" r:id="rId6"/>
    <p:sldId id="257" r:id="rId7"/>
    <p:sldId id="258" r:id="rId8"/>
    <p:sldId id="264" r:id="rId9"/>
    <p:sldId id="265" r:id="rId10"/>
    <p:sldId id="267" r:id="rId11"/>
    <p:sldId id="266" r:id="rId12"/>
    <p:sldId id="268" r:id="rId13"/>
    <p:sldId id="269" r:id="rId14"/>
    <p:sldId id="270" r:id="rId15"/>
    <p:sldId id="271" r:id="rId16"/>
    <p:sldId id="272" r:id="rId17"/>
    <p:sldId id="273" r:id="rId18"/>
    <p:sldId id="276" r:id="rId19"/>
    <p:sldId id="274" r:id="rId20"/>
    <p:sldId id="261" r:id="rId21"/>
    <p:sldId id="262" r:id="rId22"/>
    <p:sldId id="275"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2550" y="-6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2047701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322477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3326107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40D8F90-8B84-4F26-9ECB-E50001EC36A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0D8F90-8B84-4F26-9ECB-E50001EC36A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0D8F90-8B84-4F26-9ECB-E50001EC36A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0D8F90-8B84-4F26-9ECB-E50001EC36A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0D8F90-8B84-4F26-9ECB-E50001EC36A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0D8F90-8B84-4F26-9ECB-E50001EC36A4}"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40D8F90-8B84-4F26-9ECB-E50001EC36A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0D8F90-8B84-4F26-9ECB-E50001EC36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3811686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0D8F90-8B84-4F26-9ECB-E50001EC36A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0D8F90-8B84-4F26-9ECB-E50001EC36A4}"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0D8F90-8B84-4F26-9ECB-E50001EC36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AF05D5-A08F-46BC-AE32-A1775F031FBB}"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335388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AF05D5-A08F-46BC-AE32-A1775F031FBB}"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196834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AF05D5-A08F-46BC-AE32-A1775F031FBB}"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414827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AF05D5-A08F-46BC-AE32-A1775F031FBB}"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3736198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F05D5-A08F-46BC-AE32-A1775F031FBB}"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174872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F05D5-A08F-46BC-AE32-A1775F031FBB}"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171012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F05D5-A08F-46BC-AE32-A1775F031FBB}"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D8F90-8B84-4F26-9ECB-E50001EC36A4}" type="slidenum">
              <a:rPr lang="en-US" smtClean="0"/>
              <a:t>‹#›</a:t>
            </a:fld>
            <a:endParaRPr lang="en-US"/>
          </a:p>
        </p:txBody>
      </p:sp>
    </p:spTree>
    <p:extLst>
      <p:ext uri="{BB962C8B-B14F-4D97-AF65-F5344CB8AC3E}">
        <p14:creationId xmlns:p14="http://schemas.microsoft.com/office/powerpoint/2010/main" val="74494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F05D5-A08F-46BC-AE32-A1775F031FBB}" type="datetimeFigureOut">
              <a:rPr lang="en-US" smtClean="0"/>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D8F90-8B84-4F26-9ECB-E50001EC36A4}" type="slidenum">
              <a:rPr lang="en-US" smtClean="0"/>
              <a:t>‹#›</a:t>
            </a:fld>
            <a:endParaRPr lang="en-US"/>
          </a:p>
        </p:txBody>
      </p:sp>
    </p:spTree>
    <p:extLst>
      <p:ext uri="{BB962C8B-B14F-4D97-AF65-F5344CB8AC3E}">
        <p14:creationId xmlns:p14="http://schemas.microsoft.com/office/powerpoint/2010/main" val="629271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1AF05D5-A08F-46BC-AE32-A1775F031FBB}" type="datetimeFigureOut">
              <a:rPr lang="en-US" smtClean="0"/>
              <a:t>9/18/2014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40D8F90-8B84-4F26-9ECB-E50001EC36A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andborg@oakland.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oakland.edu/?id=8999&amp;sid=177" TargetMode="External"/><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mailto:willner@oakland.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willner@oaklan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willner@oakland.edu" TargetMode="External"/><Relationship Id="rId2" Type="http://schemas.openxmlformats.org/officeDocument/2006/relationships/hyperlink" Target="http://www2.oakland.edu/research/gcsram/login.cf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URC Faculty Fellowship Awards</a:t>
            </a:r>
            <a:endParaRPr lang="en-US" dirty="0"/>
          </a:p>
        </p:txBody>
      </p:sp>
      <p:sp>
        <p:nvSpPr>
          <p:cNvPr id="3" name="Subtitle 2"/>
          <p:cNvSpPr>
            <a:spLocks noGrp="1"/>
          </p:cNvSpPr>
          <p:nvPr>
            <p:ph type="subTitle" idx="1"/>
          </p:nvPr>
        </p:nvSpPr>
        <p:spPr/>
        <p:txBody>
          <a:bodyPr/>
          <a:lstStyle/>
          <a:p>
            <a:r>
              <a:rPr lang="en-US" dirty="0" smtClean="0"/>
              <a:t>University Research Committee</a:t>
            </a:r>
            <a:endParaRPr lang="en-US" dirty="0"/>
          </a:p>
        </p:txBody>
      </p:sp>
      <p:sp>
        <p:nvSpPr>
          <p:cNvPr id="4" name="TextBox 3"/>
          <p:cNvSpPr txBox="1"/>
          <p:nvPr/>
        </p:nvSpPr>
        <p:spPr>
          <a:xfrm>
            <a:off x="2819400" y="3810000"/>
            <a:ext cx="5257800" cy="707886"/>
          </a:xfrm>
          <a:prstGeom prst="rect">
            <a:avLst/>
          </a:prstGeom>
          <a:noFill/>
        </p:spPr>
        <p:txBody>
          <a:bodyPr wrap="square" rtlCol="0">
            <a:spAutoFit/>
          </a:bodyPr>
          <a:lstStyle/>
          <a:p>
            <a:r>
              <a:rPr lang="en-US" sz="2000" dirty="0" smtClean="0"/>
              <a:t>Presenters:  Kristine Condic, URC Chair and Dorothy Nelson, Vice Provost for Research</a:t>
            </a:r>
            <a:endParaRPr lang="en-US" sz="2000" dirty="0"/>
          </a:p>
        </p:txBody>
      </p:sp>
    </p:spTree>
    <p:extLst>
      <p:ext uri="{BB962C8B-B14F-4D97-AF65-F5344CB8AC3E}">
        <p14:creationId xmlns:p14="http://schemas.microsoft.com/office/powerpoint/2010/main" val="2141429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Narrative</a:t>
            </a:r>
          </a:p>
          <a:p>
            <a:pPr lvl="1"/>
            <a:r>
              <a:rPr lang="en-US" dirty="0" smtClean="0"/>
              <a:t>Strictly </a:t>
            </a:r>
            <a:r>
              <a:rPr lang="en-US" dirty="0"/>
              <a:t>limited to the equivalent of </a:t>
            </a:r>
            <a:r>
              <a:rPr lang="en-US" dirty="0">
                <a:solidFill>
                  <a:srgbClr val="C00000"/>
                </a:solidFill>
              </a:rPr>
              <a:t>five</a:t>
            </a:r>
            <a:r>
              <a:rPr lang="en-US" dirty="0"/>
              <a:t> 8.5″ x 11″ pages with one-inch margins on all sides, single-spaced, in Arial 11 point font or larger. </a:t>
            </a:r>
            <a:endParaRPr lang="en-US" dirty="0" smtClean="0"/>
          </a:p>
          <a:p>
            <a:pPr lvl="1"/>
            <a:r>
              <a:rPr lang="en-US" dirty="0" smtClean="0"/>
              <a:t>May </a:t>
            </a:r>
            <a:r>
              <a:rPr lang="en-US" dirty="0"/>
              <a:t>include figures and </a:t>
            </a:r>
            <a:r>
              <a:rPr lang="en-US" dirty="0" smtClean="0"/>
              <a:t>tables, but </a:t>
            </a:r>
            <a:r>
              <a:rPr lang="en-US" dirty="0"/>
              <a:t>these count toward the 5-page limit.  </a:t>
            </a:r>
            <a:endParaRPr lang="en-US" dirty="0" smtClean="0"/>
          </a:p>
          <a:p>
            <a:pPr lvl="1"/>
            <a:r>
              <a:rPr lang="en-US" dirty="0" smtClean="0"/>
              <a:t>The </a:t>
            </a:r>
            <a:r>
              <a:rPr lang="en-US" dirty="0"/>
              <a:t>narrative page limits do NOT include the title page, bibliography and supplementary information (budget, CV, current/pending support, etc.). </a:t>
            </a:r>
            <a:endParaRPr lang="en-US" dirty="0" smtClean="0"/>
          </a:p>
          <a:p>
            <a:pPr lvl="1"/>
            <a:r>
              <a:rPr lang="en-US" b="1" dirty="0" smtClean="0"/>
              <a:t>Proposals </a:t>
            </a:r>
            <a:r>
              <a:rPr lang="en-US" b="1" dirty="0"/>
              <a:t>that exceed the 5-page limit for the narrative will not be considered for funding.</a:t>
            </a:r>
          </a:p>
        </p:txBody>
      </p:sp>
    </p:spTree>
    <p:extLst>
      <p:ext uri="{BB962C8B-B14F-4D97-AF65-F5344CB8AC3E}">
        <p14:creationId xmlns:p14="http://schemas.microsoft.com/office/powerpoint/2010/main" val="3761416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Narrative </a:t>
            </a:r>
            <a:br>
              <a:rPr lang="en-US" dirty="0" smtClean="0"/>
            </a:br>
            <a:r>
              <a:rPr lang="en-US" dirty="0" smtClean="0"/>
              <a:t>(i.e. Proposal)</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This </a:t>
            </a:r>
            <a:r>
              <a:rPr lang="en-US" dirty="0"/>
              <a:t>section may not exceed five pages </a:t>
            </a:r>
            <a:r>
              <a:rPr lang="en-US" dirty="0" smtClean="0"/>
              <a:t>and </a:t>
            </a:r>
            <a:r>
              <a:rPr lang="en-US" dirty="0"/>
              <a:t>should, if applicable, include the following sections*: </a:t>
            </a:r>
            <a:endParaRPr lang="en-US" sz="4000" dirty="0"/>
          </a:p>
          <a:p>
            <a:pPr lvl="2"/>
            <a:r>
              <a:rPr lang="en-US" u="sng" dirty="0"/>
              <a:t>Background/literature review </a:t>
            </a:r>
            <a:r>
              <a:rPr lang="en-US" dirty="0"/>
              <a:t>to</a:t>
            </a:r>
            <a:r>
              <a:rPr lang="en-US" b="1" dirty="0"/>
              <a:t> </a:t>
            </a:r>
            <a:r>
              <a:rPr lang="en-US" dirty="0"/>
              <a:t>introduce the research or scholarly topic, </a:t>
            </a:r>
            <a:endParaRPr lang="en-US" sz="3200" dirty="0"/>
          </a:p>
          <a:p>
            <a:pPr lvl="2"/>
            <a:r>
              <a:rPr lang="en-US" u="sng" dirty="0"/>
              <a:t>Significance/goals/hypotheses </a:t>
            </a:r>
            <a:endParaRPr lang="en-US" u="sng" dirty="0" smtClean="0"/>
          </a:p>
          <a:p>
            <a:pPr lvl="2"/>
            <a:r>
              <a:rPr lang="en-US" u="sng" dirty="0" smtClean="0"/>
              <a:t>Research </a:t>
            </a:r>
            <a:r>
              <a:rPr lang="en-US" u="sng" dirty="0"/>
              <a:t>plan and methods </a:t>
            </a:r>
            <a:r>
              <a:rPr lang="en-US" dirty="0"/>
              <a:t>(explain how you will collect data or other relevant information, how and/or where the research or scholarly activities will occur, how you will evaluate your findings or experiences, </a:t>
            </a:r>
            <a:r>
              <a:rPr lang="en-US" dirty="0" err="1"/>
              <a:t>etc</a:t>
            </a:r>
            <a:endParaRPr lang="en-US" sz="3200" dirty="0"/>
          </a:p>
          <a:p>
            <a:pPr lvl="2"/>
            <a:r>
              <a:rPr lang="en-US" dirty="0"/>
              <a:t>Plans for </a:t>
            </a:r>
            <a:r>
              <a:rPr lang="en-US" u="sng" dirty="0"/>
              <a:t>obtaining relevant regulatory compliance approvals</a:t>
            </a:r>
            <a:r>
              <a:rPr lang="en-US" dirty="0"/>
              <a:t> (e.g. IRB, IACUC, IBC, RSC)</a:t>
            </a:r>
            <a:endParaRPr lang="en-US" sz="3200" dirty="0"/>
          </a:p>
          <a:p>
            <a:pPr lvl="2"/>
            <a:r>
              <a:rPr lang="en-US" u="sng" dirty="0"/>
              <a:t>Proposed outcomes</a:t>
            </a:r>
            <a:r>
              <a:rPr lang="en-US" dirty="0"/>
              <a:t> of the funded project, and </a:t>
            </a:r>
            <a:endParaRPr lang="en-US" sz="3200" dirty="0"/>
          </a:p>
          <a:p>
            <a:pPr lvl="2"/>
            <a:r>
              <a:rPr lang="en-US" u="sng" dirty="0"/>
              <a:t>Timetable</a:t>
            </a:r>
            <a:r>
              <a:rPr lang="en-US" dirty="0"/>
              <a:t> (provide milestones for the period of the project, weekly, monthly, or other metric)</a:t>
            </a:r>
            <a:endParaRPr lang="en-US" sz="3200" dirty="0"/>
          </a:p>
          <a:p>
            <a:pPr marL="342900" lvl="1" indent="-342900">
              <a:buFont typeface="Arial" panose="020B0604020202020204" pitchFamily="34" charset="0"/>
              <a:buChar char="•"/>
            </a:pPr>
            <a:r>
              <a:rPr lang="en-US" dirty="0" smtClean="0"/>
              <a:t>*</a:t>
            </a:r>
            <a:r>
              <a:rPr lang="en-US" i="1" dirty="0"/>
              <a:t>If your project does not fit with the above format (e.g. creative arts, humanities), please consult with the URC Chair.</a:t>
            </a:r>
            <a:endParaRPr lang="en-US" sz="3600" i="1" dirty="0"/>
          </a:p>
          <a:p>
            <a:endParaRPr lang="en-US" dirty="0"/>
          </a:p>
        </p:txBody>
      </p:sp>
    </p:spTree>
    <p:extLst>
      <p:ext uri="{BB962C8B-B14F-4D97-AF65-F5344CB8AC3E}">
        <p14:creationId xmlns:p14="http://schemas.microsoft.com/office/powerpoint/2010/main" val="215302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Narrative</a:t>
            </a:r>
            <a:endParaRPr lang="en-US" dirty="0"/>
          </a:p>
        </p:txBody>
      </p:sp>
      <p:sp>
        <p:nvSpPr>
          <p:cNvPr id="3" name="Content Placeholder 2"/>
          <p:cNvSpPr>
            <a:spLocks noGrp="1"/>
          </p:cNvSpPr>
          <p:nvPr>
            <p:ph idx="1"/>
          </p:nvPr>
        </p:nvSpPr>
        <p:spPr>
          <a:xfrm>
            <a:off x="457200" y="1600200"/>
            <a:ext cx="8305800" cy="4525963"/>
          </a:xfrm>
        </p:spPr>
        <p:txBody>
          <a:bodyPr>
            <a:normAutofit fontScale="92500"/>
          </a:bodyPr>
          <a:lstStyle/>
          <a:p>
            <a:r>
              <a:rPr lang="en-US" dirty="0" smtClean="0"/>
              <a:t>Include headings for each required section</a:t>
            </a:r>
          </a:p>
          <a:p>
            <a:r>
              <a:rPr lang="en-US" dirty="0" smtClean="0"/>
              <a:t>Tie the goals/hypotheses to methods and expected outcomes</a:t>
            </a:r>
          </a:p>
          <a:p>
            <a:pPr lvl="1"/>
            <a:r>
              <a:rPr lang="en-US" dirty="0" smtClean="0"/>
              <a:t>Repeat each one in each section, or use numbering or other reference system</a:t>
            </a:r>
          </a:p>
          <a:p>
            <a:pPr lvl="1"/>
            <a:r>
              <a:rPr lang="en-US" dirty="0" smtClean="0"/>
              <a:t>If only one goal/hypothesis, be sure the methods and outcomes relate directly to it</a:t>
            </a:r>
          </a:p>
          <a:p>
            <a:r>
              <a:rPr lang="en-US" dirty="0" smtClean="0"/>
              <a:t>Show timetable graphically if possible</a:t>
            </a:r>
          </a:p>
          <a:p>
            <a:r>
              <a:rPr lang="en-US" b="1" dirty="0" smtClean="0">
                <a:solidFill>
                  <a:srgbClr val="FF0000"/>
                </a:solidFill>
              </a:rPr>
              <a:t>Tip:</a:t>
            </a:r>
            <a:r>
              <a:rPr lang="en-US" b="1" dirty="0" smtClean="0"/>
              <a:t>  Make it as easy as possible for the reviewer!</a:t>
            </a:r>
          </a:p>
          <a:p>
            <a:endParaRPr lang="en-US" dirty="0"/>
          </a:p>
        </p:txBody>
      </p:sp>
    </p:spTree>
    <p:extLst>
      <p:ext uri="{BB962C8B-B14F-4D97-AF65-F5344CB8AC3E}">
        <p14:creationId xmlns:p14="http://schemas.microsoft.com/office/powerpoint/2010/main" val="2840679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pPr lvl="0"/>
            <a:r>
              <a:rPr lang="en-US" b="1" dirty="0"/>
              <a:t>Bibliography </a:t>
            </a:r>
            <a:r>
              <a:rPr lang="en-US" dirty="0"/>
              <a:t>(No more than one </a:t>
            </a:r>
            <a:r>
              <a:rPr lang="en-US" dirty="0" smtClean="0"/>
              <a:t>page)</a:t>
            </a:r>
          </a:p>
          <a:p>
            <a:pPr lvl="1"/>
            <a:r>
              <a:rPr lang="en-US" dirty="0" smtClean="0"/>
              <a:t>Select </a:t>
            </a:r>
            <a:r>
              <a:rPr lang="en-US" dirty="0"/>
              <a:t>the most relevant literature or other references </a:t>
            </a:r>
            <a:endParaRPr lang="en-US" dirty="0" smtClean="0"/>
          </a:p>
          <a:p>
            <a:pPr lvl="1"/>
            <a:r>
              <a:rPr lang="en-US" dirty="0" smtClean="0"/>
              <a:t>Include </a:t>
            </a:r>
            <a:r>
              <a:rPr lang="en-US" dirty="0"/>
              <a:t>any </a:t>
            </a:r>
            <a:r>
              <a:rPr lang="en-US" dirty="0" smtClean="0"/>
              <a:t>literature/other references that </a:t>
            </a:r>
            <a:r>
              <a:rPr lang="en-US" dirty="0"/>
              <a:t>you have contributed </a:t>
            </a:r>
            <a:r>
              <a:rPr lang="en-US" dirty="0" smtClean="0"/>
              <a:t>to</a:t>
            </a:r>
          </a:p>
          <a:p>
            <a:pPr lvl="1"/>
            <a:r>
              <a:rPr lang="en-US" b="1" dirty="0" smtClean="0">
                <a:solidFill>
                  <a:srgbClr val="FF0000"/>
                </a:solidFill>
              </a:rPr>
              <a:t>Tip:</a:t>
            </a:r>
            <a:r>
              <a:rPr lang="en-US" b="1" dirty="0" smtClean="0"/>
              <a:t>  Demonstrate your knowledge of the subject matter!</a:t>
            </a:r>
            <a:endParaRPr lang="en-US" b="1" dirty="0"/>
          </a:p>
          <a:p>
            <a:endParaRPr lang="en-US" dirty="0"/>
          </a:p>
        </p:txBody>
      </p:sp>
    </p:spTree>
    <p:extLst>
      <p:ext uri="{BB962C8B-B14F-4D97-AF65-F5344CB8AC3E}">
        <p14:creationId xmlns:p14="http://schemas.microsoft.com/office/powerpoint/2010/main" val="2956818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and Justification</a:t>
            </a:r>
            <a:endParaRPr lang="en-US" dirty="0"/>
          </a:p>
        </p:txBody>
      </p:sp>
      <p:sp>
        <p:nvSpPr>
          <p:cNvPr id="3" name="Content Placeholder 2"/>
          <p:cNvSpPr>
            <a:spLocks noGrp="1"/>
          </p:cNvSpPr>
          <p:nvPr>
            <p:ph idx="1"/>
          </p:nvPr>
        </p:nvSpPr>
        <p:spPr>
          <a:xfrm>
            <a:off x="457200" y="1524000"/>
            <a:ext cx="8229600" cy="4906963"/>
          </a:xfrm>
        </p:spPr>
        <p:txBody>
          <a:bodyPr>
            <a:normAutofit fontScale="85000" lnSpcReduction="20000"/>
          </a:bodyPr>
          <a:lstStyle/>
          <a:p>
            <a:pPr lvl="0"/>
            <a:r>
              <a:rPr lang="en-US" b="1" dirty="0" smtClean="0"/>
              <a:t>Budget</a:t>
            </a:r>
          </a:p>
          <a:p>
            <a:pPr lvl="1"/>
            <a:r>
              <a:rPr lang="en-US" b="1" dirty="0" smtClean="0">
                <a:solidFill>
                  <a:srgbClr val="FF0000"/>
                </a:solidFill>
              </a:rPr>
              <a:t>Template</a:t>
            </a:r>
            <a:r>
              <a:rPr lang="en-US" dirty="0" smtClean="0"/>
              <a:t> is provided in application</a:t>
            </a:r>
          </a:p>
          <a:p>
            <a:pPr lvl="1"/>
            <a:r>
              <a:rPr lang="en-US" dirty="0" smtClean="0"/>
              <a:t>All proposed </a:t>
            </a:r>
            <a:r>
              <a:rPr lang="en-US" dirty="0"/>
              <a:t>expenditures (summer salary, student stipend/tuition, supplies, equipment, travel, etc.). </a:t>
            </a:r>
            <a:endParaRPr lang="en-US" dirty="0" smtClean="0"/>
          </a:p>
          <a:p>
            <a:r>
              <a:rPr lang="en-US" b="1" dirty="0" smtClean="0"/>
              <a:t>Budget </a:t>
            </a:r>
            <a:r>
              <a:rPr lang="en-US" b="1" dirty="0"/>
              <a:t>Justification </a:t>
            </a:r>
            <a:endParaRPr lang="en-US" b="1" dirty="0" smtClean="0"/>
          </a:p>
          <a:p>
            <a:pPr lvl="1"/>
            <a:r>
              <a:rPr lang="en-US" b="1" dirty="0" smtClean="0">
                <a:solidFill>
                  <a:srgbClr val="FF0000"/>
                </a:solidFill>
              </a:rPr>
              <a:t>Explain</a:t>
            </a:r>
            <a:r>
              <a:rPr lang="en-US" dirty="0" smtClean="0"/>
              <a:t> </a:t>
            </a:r>
            <a:r>
              <a:rPr lang="en-US" dirty="0"/>
              <a:t>the reason for each line item in the </a:t>
            </a:r>
            <a:r>
              <a:rPr lang="en-US" dirty="0" smtClean="0"/>
              <a:t>budget</a:t>
            </a:r>
          </a:p>
          <a:p>
            <a:pPr lvl="1"/>
            <a:r>
              <a:rPr lang="en-US" dirty="0" smtClean="0"/>
              <a:t>How did you determine or calculate </a:t>
            </a:r>
            <a:r>
              <a:rPr lang="en-US" dirty="0"/>
              <a:t>the </a:t>
            </a:r>
            <a:r>
              <a:rPr lang="en-US" dirty="0" smtClean="0"/>
              <a:t>cost for each? </a:t>
            </a:r>
          </a:p>
          <a:p>
            <a:r>
              <a:rPr lang="en-US" dirty="0" smtClean="0"/>
              <a:t>The </a:t>
            </a:r>
            <a:r>
              <a:rPr lang="en-US" dirty="0"/>
              <a:t>proposed budget and budget justifications will be reviewed by the entire URC for final approval. </a:t>
            </a:r>
            <a:endParaRPr lang="en-US" dirty="0" smtClean="0"/>
          </a:p>
          <a:p>
            <a:pPr lvl="1"/>
            <a:r>
              <a:rPr lang="en-US" u="sng" dirty="0" smtClean="0"/>
              <a:t>Any </a:t>
            </a:r>
            <a:r>
              <a:rPr lang="en-US" u="sng" dirty="0"/>
              <a:t>changes in the approved budget will require a resubmission of the entire application for review by the URC again</a:t>
            </a:r>
            <a:r>
              <a:rPr lang="en-US" dirty="0"/>
              <a:t>. </a:t>
            </a:r>
            <a:r>
              <a:rPr lang="en-US" dirty="0" smtClean="0"/>
              <a:t>This could result in a delay (e.g., to the summer of the following year).</a:t>
            </a:r>
          </a:p>
          <a:p>
            <a:endParaRPr lang="en-US" dirty="0"/>
          </a:p>
        </p:txBody>
      </p:sp>
    </p:spTree>
    <p:extLst>
      <p:ext uri="{BB962C8B-B14F-4D97-AF65-F5344CB8AC3E}">
        <p14:creationId xmlns:p14="http://schemas.microsoft.com/office/powerpoint/2010/main" val="1904789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Biographical Information</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Curriculum Vitae</a:t>
            </a:r>
            <a:r>
              <a:rPr lang="en-US" b="1" dirty="0"/>
              <a:t>:</a:t>
            </a:r>
            <a:r>
              <a:rPr lang="en-US" dirty="0"/>
              <a:t> Faculty applicants must include a current </a:t>
            </a:r>
            <a:r>
              <a:rPr lang="en-US" dirty="0" smtClean="0"/>
              <a:t>CV </a:t>
            </a:r>
            <a:r>
              <a:rPr lang="en-US" dirty="0"/>
              <a:t>of </a:t>
            </a:r>
            <a:r>
              <a:rPr lang="en-US" b="1" dirty="0"/>
              <a:t>no more than two pages</a:t>
            </a:r>
            <a:r>
              <a:rPr lang="en-US" dirty="0"/>
              <a:t>. </a:t>
            </a:r>
            <a:endParaRPr lang="en-US" dirty="0" smtClean="0"/>
          </a:p>
          <a:p>
            <a:pPr lvl="1"/>
            <a:r>
              <a:rPr lang="en-US" dirty="0" smtClean="0"/>
              <a:t>At </a:t>
            </a:r>
            <a:r>
              <a:rPr lang="en-US" dirty="0"/>
              <a:t>a minimum, the CV should list the applicant’s education, professional appointments, 5-10 most recent or relevant publications (or performances</a:t>
            </a:r>
            <a:r>
              <a:rPr lang="en-US" dirty="0" smtClean="0"/>
              <a:t>/ compositions </a:t>
            </a:r>
            <a:r>
              <a:rPr lang="en-US" dirty="0"/>
              <a:t>for MTD faculty), and any other information that would indicate that applicant is </a:t>
            </a:r>
            <a:r>
              <a:rPr lang="en-US" u="sng" dirty="0"/>
              <a:t>able and qualified </a:t>
            </a:r>
            <a:r>
              <a:rPr lang="en-US" dirty="0"/>
              <a:t>to perform the proposed research. </a:t>
            </a:r>
          </a:p>
          <a:p>
            <a:endParaRPr lang="en-US" dirty="0"/>
          </a:p>
        </p:txBody>
      </p:sp>
    </p:spTree>
    <p:extLst>
      <p:ext uri="{BB962C8B-B14F-4D97-AF65-F5344CB8AC3E}">
        <p14:creationId xmlns:p14="http://schemas.microsoft.com/office/powerpoint/2010/main" val="1219709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and Pending Grants</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List </a:t>
            </a:r>
            <a:r>
              <a:rPr lang="en-US" u="sng" dirty="0"/>
              <a:t>all</a:t>
            </a:r>
            <a:r>
              <a:rPr lang="en-US" dirty="0"/>
              <a:t> current and pending </a:t>
            </a:r>
            <a:r>
              <a:rPr lang="en-US" dirty="0" smtClean="0"/>
              <a:t>grants—internal and external. </a:t>
            </a:r>
          </a:p>
          <a:p>
            <a:r>
              <a:rPr lang="en-US" dirty="0" smtClean="0"/>
              <a:t>For </a:t>
            </a:r>
            <a:r>
              <a:rPr lang="en-US" dirty="0"/>
              <a:t>each grant, </a:t>
            </a:r>
            <a:r>
              <a:rPr lang="en-US" dirty="0" smtClean="0"/>
              <a:t>provide </a:t>
            </a:r>
          </a:p>
          <a:p>
            <a:pPr lvl="1"/>
            <a:r>
              <a:rPr lang="en-US" dirty="0" smtClean="0"/>
              <a:t>Title</a:t>
            </a:r>
          </a:p>
          <a:p>
            <a:pPr lvl="1"/>
            <a:r>
              <a:rPr lang="en-US" dirty="0"/>
              <a:t>N</a:t>
            </a:r>
            <a:r>
              <a:rPr lang="en-US" dirty="0" smtClean="0"/>
              <a:t>ame(s</a:t>
            </a:r>
            <a:r>
              <a:rPr lang="en-US" dirty="0"/>
              <a:t>) of principal and co-principal investigator(s</a:t>
            </a:r>
            <a:r>
              <a:rPr lang="en-US" dirty="0" smtClean="0"/>
              <a:t>)</a:t>
            </a:r>
          </a:p>
          <a:p>
            <a:pPr lvl="1"/>
            <a:r>
              <a:rPr lang="en-US" dirty="0" smtClean="0"/>
              <a:t>Funding agency </a:t>
            </a:r>
          </a:p>
          <a:p>
            <a:pPr lvl="1"/>
            <a:r>
              <a:rPr lang="en-US" dirty="0" smtClean="0"/>
              <a:t>Duration (inclusive dates)</a:t>
            </a:r>
          </a:p>
          <a:p>
            <a:pPr lvl="1"/>
            <a:r>
              <a:rPr lang="en-US" dirty="0" smtClean="0"/>
              <a:t>Dollar </a:t>
            </a:r>
            <a:r>
              <a:rPr lang="en-US" dirty="0"/>
              <a:t>amount requested or </a:t>
            </a:r>
            <a:r>
              <a:rPr lang="en-US" dirty="0" smtClean="0"/>
              <a:t>granted, </a:t>
            </a:r>
            <a:r>
              <a:rPr lang="en-US" dirty="0"/>
              <a:t>and portion of budget allocated to faculty salary. </a:t>
            </a:r>
            <a:endParaRPr lang="en-US" dirty="0" smtClean="0"/>
          </a:p>
          <a:p>
            <a:r>
              <a:rPr lang="en-US" dirty="0" smtClean="0"/>
              <a:t>Include </a:t>
            </a:r>
            <a:r>
              <a:rPr lang="en-US" dirty="0"/>
              <a:t>university-provided start-up funds from the last 2 years.  </a:t>
            </a:r>
            <a:endParaRPr lang="en-US" dirty="0" smtClean="0"/>
          </a:p>
          <a:p>
            <a:r>
              <a:rPr lang="en-US" b="1" dirty="0" smtClean="0"/>
              <a:t>Explain </a:t>
            </a:r>
            <a:r>
              <a:rPr lang="en-US" b="1" dirty="0"/>
              <a:t>whether there is any duplication of effort or funds relevant to the URC application, and how these will be handled.</a:t>
            </a:r>
            <a:r>
              <a:rPr lang="en-US" dirty="0"/>
              <a:t/>
            </a:r>
            <a:br>
              <a:rPr lang="en-US" dirty="0"/>
            </a:br>
            <a:endParaRPr lang="en-US" dirty="0"/>
          </a:p>
        </p:txBody>
      </p:sp>
    </p:spTree>
    <p:extLst>
      <p:ext uri="{BB962C8B-B14F-4D97-AF65-F5344CB8AC3E}">
        <p14:creationId xmlns:p14="http://schemas.microsoft.com/office/powerpoint/2010/main" val="1136275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Report </a:t>
            </a:r>
            <a:br>
              <a:rPr lang="en-US" dirty="0" smtClean="0"/>
            </a:br>
            <a:r>
              <a:rPr lang="en-US" dirty="0" smtClean="0"/>
              <a:t>From Most Recent URC Grant</a:t>
            </a:r>
            <a:endParaRPr lang="en-US" dirty="0"/>
          </a:p>
        </p:txBody>
      </p:sp>
      <p:sp>
        <p:nvSpPr>
          <p:cNvPr id="3" name="Content Placeholder 2"/>
          <p:cNvSpPr>
            <a:spLocks noGrp="1"/>
          </p:cNvSpPr>
          <p:nvPr>
            <p:ph idx="1"/>
          </p:nvPr>
        </p:nvSpPr>
        <p:spPr>
          <a:xfrm>
            <a:off x="381000" y="2209800"/>
            <a:ext cx="8229600" cy="4525963"/>
          </a:xfrm>
        </p:spPr>
        <p:txBody>
          <a:bodyPr>
            <a:normAutofit/>
          </a:bodyPr>
          <a:lstStyle/>
          <a:p>
            <a:r>
              <a:rPr lang="en-US" dirty="0" smtClean="0"/>
              <a:t>Faculty </a:t>
            </a:r>
            <a:r>
              <a:rPr lang="en-US" dirty="0"/>
              <a:t>applicants who have received prior fellowship or research grants from the URC should include a copy of the most recent final report that they filed with the Office of Research Administration. </a:t>
            </a:r>
            <a:endParaRPr lang="en-US" dirty="0" smtClean="0"/>
          </a:p>
          <a:p>
            <a:endParaRPr lang="en-US" dirty="0"/>
          </a:p>
        </p:txBody>
      </p:sp>
    </p:spTree>
    <p:extLst>
      <p:ext uri="{BB962C8B-B14F-4D97-AF65-F5344CB8AC3E}">
        <p14:creationId xmlns:p14="http://schemas.microsoft.com/office/powerpoint/2010/main" val="3296273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Compliance</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Human or animal subjects, biosafety, radiation safety</a:t>
            </a:r>
          </a:p>
          <a:p>
            <a:r>
              <a:rPr lang="en-US" dirty="0" smtClean="0"/>
              <a:t>The PI may submit </a:t>
            </a:r>
            <a:r>
              <a:rPr lang="en-US" dirty="0"/>
              <a:t>the compliance approval after the application is submitted to the URC. </a:t>
            </a:r>
            <a:endParaRPr lang="en-US" dirty="0" smtClean="0"/>
          </a:p>
          <a:p>
            <a:pPr lvl="1"/>
            <a:r>
              <a:rPr lang="en-US" b="1" dirty="0" smtClean="0"/>
              <a:t>If not already obtained, </a:t>
            </a:r>
            <a:r>
              <a:rPr lang="en-US" b="1" dirty="0"/>
              <a:t>t</a:t>
            </a:r>
            <a:r>
              <a:rPr lang="en-US" b="1" dirty="0" smtClean="0"/>
              <a:t>he </a:t>
            </a:r>
            <a:r>
              <a:rPr lang="en-US" b="1" dirty="0"/>
              <a:t>PI must state the plans for </a:t>
            </a:r>
            <a:r>
              <a:rPr lang="en-US" b="1" dirty="0" smtClean="0"/>
              <a:t>seeking compliance </a:t>
            </a:r>
            <a:r>
              <a:rPr lang="en-US" b="1" dirty="0"/>
              <a:t>approval in the application.</a:t>
            </a:r>
            <a:r>
              <a:rPr lang="en-US" dirty="0"/>
              <a:t> </a:t>
            </a:r>
            <a:endParaRPr lang="en-US" dirty="0" smtClean="0"/>
          </a:p>
          <a:p>
            <a:r>
              <a:rPr lang="en-US" dirty="0" smtClean="0"/>
              <a:t>Confirmation </a:t>
            </a:r>
            <a:r>
              <a:rPr lang="en-US" dirty="0"/>
              <a:t>of compliance approval is required </a:t>
            </a:r>
            <a:r>
              <a:rPr lang="en-US" u="sng" dirty="0"/>
              <a:t>before</a:t>
            </a:r>
            <a:r>
              <a:rPr lang="en-US" dirty="0"/>
              <a:t> funding is received. </a:t>
            </a:r>
            <a:endParaRPr lang="en-US" dirty="0" smtClean="0"/>
          </a:p>
          <a:p>
            <a:r>
              <a:rPr lang="en-US" u="sng" dirty="0" smtClean="0"/>
              <a:t>PI </a:t>
            </a:r>
            <a:r>
              <a:rPr lang="en-US" u="sng" dirty="0"/>
              <a:t>is solely responsible </a:t>
            </a:r>
            <a:r>
              <a:rPr lang="en-US" dirty="0"/>
              <a:t>for submitting the compliance approval </a:t>
            </a:r>
            <a:r>
              <a:rPr lang="en-US" i="1" dirty="0"/>
              <a:t>to the Chair of the URC </a:t>
            </a:r>
            <a:r>
              <a:rPr lang="en-US" dirty="0"/>
              <a:t>before starting the project. </a:t>
            </a:r>
            <a:endParaRPr lang="en-US" dirty="0" smtClean="0"/>
          </a:p>
          <a:p>
            <a:r>
              <a:rPr lang="en-US" dirty="0" smtClean="0"/>
              <a:t>For </a:t>
            </a:r>
            <a:r>
              <a:rPr lang="en-US" dirty="0"/>
              <a:t>assistance, contact the </a:t>
            </a:r>
            <a:r>
              <a:rPr lang="en-US" dirty="0" smtClean="0"/>
              <a:t>Director of Regulatory Support </a:t>
            </a:r>
            <a:r>
              <a:rPr lang="en-US" dirty="0"/>
              <a:t>in the Office of Research Administration</a:t>
            </a:r>
            <a:r>
              <a:rPr lang="en-US" dirty="0" smtClean="0"/>
              <a:t>.</a:t>
            </a:r>
          </a:p>
          <a:p>
            <a:pPr lvl="1"/>
            <a:r>
              <a:rPr lang="en-US" dirty="0" smtClean="0"/>
              <a:t>Rebecca Sandborg PhD (</a:t>
            </a:r>
            <a:r>
              <a:rPr lang="en-US" dirty="0" smtClean="0">
                <a:hlinkClick r:id="rId2"/>
              </a:rPr>
              <a:t>sandborg@oakland.edu</a:t>
            </a:r>
            <a:r>
              <a:rPr lang="en-US" dirty="0" smtClean="0"/>
              <a:t>)</a:t>
            </a:r>
          </a:p>
        </p:txBody>
      </p:sp>
    </p:spTree>
    <p:extLst>
      <p:ext uri="{BB962C8B-B14F-4D97-AF65-F5344CB8AC3E}">
        <p14:creationId xmlns:p14="http://schemas.microsoft.com/office/powerpoint/2010/main" val="2895354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Considerations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Focus: potential of project to foster future scholarship by applicant</a:t>
            </a:r>
          </a:p>
          <a:p>
            <a:r>
              <a:rPr lang="en-US" dirty="0" smtClean="0"/>
              <a:t>Methods, feasibility, probable success</a:t>
            </a:r>
          </a:p>
          <a:p>
            <a:r>
              <a:rPr lang="en-US" dirty="0" smtClean="0"/>
              <a:t>Preference may be given to applicants who have not previously had award (if proposals have equal merit)</a:t>
            </a:r>
          </a:p>
          <a:p>
            <a:r>
              <a:rPr lang="en-US" dirty="0" smtClean="0"/>
              <a:t>Priority may be given to previous applicants who made efforts to secure external funding (as applicable to the discipline)</a:t>
            </a:r>
          </a:p>
          <a:p>
            <a:endParaRPr lang="en-US" dirty="0"/>
          </a:p>
        </p:txBody>
      </p:sp>
    </p:spTree>
    <p:extLst>
      <p:ext uri="{BB962C8B-B14F-4D97-AF65-F5344CB8AC3E}">
        <p14:creationId xmlns:p14="http://schemas.microsoft.com/office/powerpoint/2010/main" val="1130867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8655120" cy="588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191000" y="6001434"/>
            <a:ext cx="4468787" cy="646331"/>
          </a:xfrm>
          <a:prstGeom prst="rect">
            <a:avLst/>
          </a:prstGeom>
          <a:noFill/>
        </p:spPr>
        <p:txBody>
          <a:bodyPr wrap="none" rtlCol="0">
            <a:spAutoFit/>
          </a:bodyPr>
          <a:lstStyle/>
          <a:p>
            <a:r>
              <a:rPr lang="en-US" dirty="0" smtClean="0">
                <a:hlinkClick r:id="rId3"/>
              </a:rPr>
              <a:t>http://www.oakland.edu/?id=8999&amp;sid=177</a:t>
            </a:r>
            <a:endParaRPr lang="en-US" dirty="0" smtClean="0"/>
          </a:p>
          <a:p>
            <a:endParaRPr lang="en-US" dirty="0"/>
          </a:p>
        </p:txBody>
      </p:sp>
      <p:sp>
        <p:nvSpPr>
          <p:cNvPr id="6" name="Rectangle 5"/>
          <p:cNvSpPr/>
          <p:nvPr/>
        </p:nvSpPr>
        <p:spPr>
          <a:xfrm>
            <a:off x="533400" y="1447800"/>
            <a:ext cx="23622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0394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By 2</a:t>
            </a:r>
            <a:r>
              <a:rPr lang="en-US" baseline="30000" dirty="0" smtClean="0"/>
              <a:t>nd</a:t>
            </a:r>
            <a:r>
              <a:rPr lang="en-US" dirty="0" smtClean="0"/>
              <a:t> Monday in December (12/8/14)</a:t>
            </a:r>
          </a:p>
          <a:p>
            <a:pPr lvl="1"/>
            <a:r>
              <a:rPr lang="en-US" dirty="0" smtClean="0"/>
              <a:t>Account usually set up in February</a:t>
            </a:r>
          </a:p>
          <a:p>
            <a:r>
              <a:rPr lang="en-US" dirty="0" smtClean="0"/>
              <a:t>No written feedback—but URC Chair can provide within 1 month of notification</a:t>
            </a:r>
          </a:p>
          <a:p>
            <a:r>
              <a:rPr lang="en-US" dirty="0" smtClean="0"/>
              <a:t>E-mail notification that account has been established</a:t>
            </a:r>
          </a:p>
          <a:p>
            <a:pPr lvl="1"/>
            <a:r>
              <a:rPr lang="en-US" dirty="0" smtClean="0"/>
              <a:t>Closed after 1 year, unused funds returned to URC</a:t>
            </a:r>
          </a:p>
          <a:p>
            <a:r>
              <a:rPr lang="en-US" dirty="0" smtClean="0"/>
              <a:t>Administration provided by Susan Willner in ORA (</a:t>
            </a:r>
            <a:r>
              <a:rPr lang="en-US" dirty="0" smtClean="0">
                <a:hlinkClick r:id="rId2"/>
              </a:rPr>
              <a:t>willner@oakland.edu</a:t>
            </a:r>
            <a:r>
              <a:rPr lang="en-US" dirty="0" smtClean="0"/>
              <a:t>)</a:t>
            </a:r>
          </a:p>
          <a:p>
            <a:endParaRPr lang="en-US" dirty="0"/>
          </a:p>
        </p:txBody>
      </p:sp>
    </p:spTree>
    <p:extLst>
      <p:ext uri="{BB962C8B-B14F-4D97-AF65-F5344CB8AC3E}">
        <p14:creationId xmlns:p14="http://schemas.microsoft.com/office/powerpoint/2010/main" val="2864970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Report</a:t>
            </a:r>
            <a:endParaRPr lang="en-US" dirty="0"/>
          </a:p>
        </p:txBody>
      </p:sp>
      <p:sp>
        <p:nvSpPr>
          <p:cNvPr id="3" name="Content Placeholder 2"/>
          <p:cNvSpPr>
            <a:spLocks noGrp="1"/>
          </p:cNvSpPr>
          <p:nvPr>
            <p:ph idx="1"/>
          </p:nvPr>
        </p:nvSpPr>
        <p:spPr/>
        <p:txBody>
          <a:bodyPr>
            <a:normAutofit/>
          </a:bodyPr>
          <a:lstStyle/>
          <a:p>
            <a:r>
              <a:rPr lang="en-US" dirty="0" smtClean="0"/>
              <a:t>Each </a:t>
            </a:r>
            <a:r>
              <a:rPr lang="en-US" dirty="0"/>
              <a:t>award recipient will be expected to file a final report with the Office of Research Administration </a:t>
            </a:r>
            <a:r>
              <a:rPr lang="en-US" dirty="0" smtClean="0"/>
              <a:t>including:</a:t>
            </a:r>
          </a:p>
          <a:p>
            <a:pPr lvl="1"/>
            <a:r>
              <a:rPr lang="en-US" dirty="0" smtClean="0"/>
              <a:t> </a:t>
            </a:r>
            <a:r>
              <a:rPr lang="en-US" dirty="0"/>
              <a:t>specific publications, presentations, and other accomplishments that were achieved as a result of the grant. </a:t>
            </a:r>
            <a:endParaRPr lang="en-US" dirty="0" smtClean="0"/>
          </a:p>
          <a:p>
            <a:pPr lvl="1"/>
            <a:r>
              <a:rPr lang="en-US" dirty="0" smtClean="0"/>
              <a:t>This </a:t>
            </a:r>
            <a:r>
              <a:rPr lang="en-US" b="1" dirty="0"/>
              <a:t>report is due within 90 days of the conclusion of the grant-funded activity or the fellowship period.</a:t>
            </a:r>
            <a:endParaRPr lang="en-US" dirty="0"/>
          </a:p>
          <a:p>
            <a:endParaRPr lang="en-US" dirty="0"/>
          </a:p>
        </p:txBody>
      </p:sp>
    </p:spTree>
    <p:extLst>
      <p:ext uri="{BB962C8B-B14F-4D97-AF65-F5344CB8AC3E}">
        <p14:creationId xmlns:p14="http://schemas.microsoft.com/office/powerpoint/2010/main" val="457829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Application Errors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Not submitting the proposal narrative and supplementary material in a single file—please contact Susan Willner if you need technical assistance or instructions.</a:t>
            </a:r>
          </a:p>
          <a:p>
            <a:pPr lvl="0"/>
            <a:r>
              <a:rPr lang="en-US" dirty="0"/>
              <a:t>Cutting and pasting the narrative from other grant proposals. These are often geared toward a specific audience and are not written for a multi-disciplinary faculty review committee.</a:t>
            </a:r>
          </a:p>
          <a:p>
            <a:pPr lvl="0"/>
            <a:r>
              <a:rPr lang="en-US" dirty="0"/>
              <a:t>Providing too little detail on the project proposed. </a:t>
            </a:r>
            <a:endParaRPr lang="en-US" dirty="0" smtClean="0"/>
          </a:p>
          <a:p>
            <a:pPr lvl="1"/>
            <a:r>
              <a:rPr lang="en-US" dirty="0" smtClean="0"/>
              <a:t>A </a:t>
            </a:r>
            <a:r>
              <a:rPr lang="en-US" dirty="0"/>
              <a:t>solid faculty proposal uses the five allotted pages. </a:t>
            </a:r>
          </a:p>
        </p:txBody>
      </p:sp>
    </p:spTree>
    <p:extLst>
      <p:ext uri="{BB962C8B-B14F-4D97-AF65-F5344CB8AC3E}">
        <p14:creationId xmlns:p14="http://schemas.microsoft.com/office/powerpoint/2010/main" val="337111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Application Errors (cont.)</a:t>
            </a:r>
            <a:endParaRPr lang="en-US" dirty="0"/>
          </a:p>
        </p:txBody>
      </p:sp>
      <p:sp>
        <p:nvSpPr>
          <p:cNvPr id="3" name="Content Placeholder 2"/>
          <p:cNvSpPr>
            <a:spLocks noGrp="1"/>
          </p:cNvSpPr>
          <p:nvPr>
            <p:ph idx="1"/>
          </p:nvPr>
        </p:nvSpPr>
        <p:spPr>
          <a:xfrm>
            <a:off x="457200" y="1371600"/>
            <a:ext cx="8229600" cy="4876800"/>
          </a:xfrm>
        </p:spPr>
        <p:txBody>
          <a:bodyPr>
            <a:normAutofit fontScale="62500" lnSpcReduction="20000"/>
          </a:bodyPr>
          <a:lstStyle/>
          <a:p>
            <a:pPr lvl="0"/>
            <a:r>
              <a:rPr lang="en-US" dirty="0"/>
              <a:t>Exceeding page limits for the proposal. </a:t>
            </a:r>
            <a:endParaRPr lang="en-US" dirty="0" smtClean="0"/>
          </a:p>
          <a:p>
            <a:pPr lvl="1"/>
            <a:r>
              <a:rPr lang="en-US" dirty="0" smtClean="0"/>
              <a:t>5 </a:t>
            </a:r>
            <a:r>
              <a:rPr lang="en-US" dirty="0"/>
              <a:t>pages - narrative</a:t>
            </a:r>
          </a:p>
          <a:p>
            <a:pPr lvl="1"/>
            <a:r>
              <a:rPr lang="en-US" dirty="0"/>
              <a:t>1 page - bibliography</a:t>
            </a:r>
            <a:endParaRPr lang="en-US" sz="3600" dirty="0"/>
          </a:p>
          <a:p>
            <a:pPr lvl="1"/>
            <a:r>
              <a:rPr lang="en-US" dirty="0"/>
              <a:t>2 page – curriculum vitae summary</a:t>
            </a:r>
            <a:endParaRPr lang="en-US" sz="3600" dirty="0"/>
          </a:p>
          <a:p>
            <a:r>
              <a:rPr lang="en-US" dirty="0"/>
              <a:t>Listing citations in the bibliography that do not have a direct connection to the proposal narrative</a:t>
            </a:r>
            <a:endParaRPr lang="en-US" sz="4000" dirty="0"/>
          </a:p>
          <a:p>
            <a:r>
              <a:rPr lang="en-US" dirty="0"/>
              <a:t>Not clearly identifying the </a:t>
            </a:r>
            <a:r>
              <a:rPr lang="en-US" dirty="0" smtClean="0"/>
              <a:t>methods </a:t>
            </a:r>
            <a:r>
              <a:rPr lang="en-US" dirty="0"/>
              <a:t>of the proposed </a:t>
            </a:r>
            <a:r>
              <a:rPr lang="en-US" dirty="0" smtClean="0"/>
              <a:t>research </a:t>
            </a:r>
            <a:r>
              <a:rPr lang="en-US" dirty="0"/>
              <a:t>as specified by your discipline. </a:t>
            </a:r>
            <a:endParaRPr lang="en-US" dirty="0" smtClean="0"/>
          </a:p>
          <a:p>
            <a:pPr lvl="1"/>
            <a:r>
              <a:rPr lang="en-US" dirty="0" smtClean="0"/>
              <a:t>While </a:t>
            </a:r>
            <a:r>
              <a:rPr lang="en-US" dirty="0"/>
              <a:t>there are no methodological preferences of the committee, a clearly articulated methods section is important in the evaluation of a research project.</a:t>
            </a:r>
            <a:endParaRPr lang="en-US" sz="3600" dirty="0"/>
          </a:p>
          <a:p>
            <a:r>
              <a:rPr lang="en-US" dirty="0"/>
              <a:t>Not including a detailed timeline and budget and budget justification for the project</a:t>
            </a:r>
            <a:r>
              <a:rPr lang="en-US" dirty="0" smtClean="0"/>
              <a:t>.</a:t>
            </a:r>
          </a:p>
          <a:p>
            <a:r>
              <a:rPr lang="en-US" sz="4000" b="1" dirty="0" smtClean="0">
                <a:solidFill>
                  <a:srgbClr val="FF0000"/>
                </a:solidFill>
              </a:rPr>
              <a:t>Tip:</a:t>
            </a:r>
            <a:r>
              <a:rPr lang="en-US" sz="4000" b="1" dirty="0" smtClean="0"/>
              <a:t>  Use the checklist (handout) of the requirements so that you can check your application before submitting</a:t>
            </a:r>
            <a:endParaRPr lang="en-US" sz="4000" b="1" dirty="0"/>
          </a:p>
          <a:p>
            <a:endParaRPr lang="en-US" dirty="0"/>
          </a:p>
        </p:txBody>
      </p:sp>
    </p:spTree>
    <p:extLst>
      <p:ext uri="{BB962C8B-B14F-4D97-AF65-F5344CB8AC3E}">
        <p14:creationId xmlns:p14="http://schemas.microsoft.com/office/powerpoint/2010/main" val="426856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Contact URC Chair, Professor Kristine Condic</a:t>
            </a:r>
          </a:p>
          <a:p>
            <a:endParaRPr lang="en-US" dirty="0"/>
          </a:p>
          <a:p>
            <a:r>
              <a:rPr lang="en-US" dirty="0" smtClean="0"/>
              <a:t>For administrative assistance, contact Susan Willner in the Office of Research Administration (</a:t>
            </a:r>
            <a:r>
              <a:rPr lang="en-US" dirty="0" smtClean="0">
                <a:hlinkClick r:id="rId2"/>
              </a:rPr>
              <a:t>willner@oakland.edu</a:t>
            </a:r>
            <a:r>
              <a:rPr lang="en-US" dirty="0" smtClean="0"/>
              <a:t>)</a:t>
            </a:r>
          </a:p>
          <a:p>
            <a:endParaRPr lang="en-US" dirty="0"/>
          </a:p>
        </p:txBody>
      </p:sp>
    </p:spTree>
    <p:extLst>
      <p:ext uri="{BB962C8B-B14F-4D97-AF65-F5344CB8AC3E}">
        <p14:creationId xmlns:p14="http://schemas.microsoft.com/office/powerpoint/2010/main" val="29189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Comment about “Research”</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r>
              <a:rPr lang="en-US" dirty="0" smtClean="0"/>
              <a:t>The URC faculty research awards are intended to be </a:t>
            </a:r>
            <a:r>
              <a:rPr lang="en-US" dirty="0" smtClean="0">
                <a:solidFill>
                  <a:srgbClr val="C00000"/>
                </a:solidFill>
              </a:rPr>
              <a:t>inclusive of all disciplines</a:t>
            </a:r>
          </a:p>
          <a:p>
            <a:pPr lvl="1"/>
            <a:r>
              <a:rPr lang="en-US" dirty="0" smtClean="0"/>
              <a:t>URC membership is diverse, but small </a:t>
            </a:r>
          </a:p>
          <a:p>
            <a:pPr lvl="1"/>
            <a:r>
              <a:rPr lang="en-US" dirty="0" smtClean="0"/>
              <a:t>If the applicant’s discipline does not typically involve basic, applied, or social science research techniques that lend themselves to structured proposals, please contact the URC Chair for additional assistance in preparing your application</a:t>
            </a:r>
          </a:p>
          <a:p>
            <a:pPr lvl="1"/>
            <a:r>
              <a:rPr lang="en-US" dirty="0" smtClean="0"/>
              <a:t>If the applicant’s discipline is a highly technical field (e.g. STEM), it is important to write the proposal for non-scientist reviewers</a:t>
            </a:r>
          </a:p>
          <a:p>
            <a:endParaRPr lang="en-US" dirty="0"/>
          </a:p>
        </p:txBody>
      </p:sp>
    </p:spTree>
    <p:extLst>
      <p:ext uri="{BB962C8B-B14F-4D97-AF65-F5344CB8AC3E}">
        <p14:creationId xmlns:p14="http://schemas.microsoft.com/office/powerpoint/2010/main" val="3642197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Ten faculty, including two faculty members named by the Graduate Council</a:t>
            </a:r>
          </a:p>
          <a:p>
            <a:pPr lvl="1"/>
            <a:r>
              <a:rPr lang="en-US" sz="2400" dirty="0" smtClean="0"/>
              <a:t>Vice Provost for Research, ex-officio and non-voting</a:t>
            </a:r>
          </a:p>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13604516"/>
              </p:ext>
            </p:extLst>
          </p:nvPr>
        </p:nvGraphicFramePr>
        <p:xfrm>
          <a:off x="609600" y="3048000"/>
          <a:ext cx="7696200" cy="3090672"/>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1924050"/>
                <a:gridCol w="1924050"/>
                <a:gridCol w="1924050"/>
                <a:gridCol w="1924050"/>
              </a:tblGrid>
              <a:tr h="609600">
                <a:tc>
                  <a:txBody>
                    <a:bodyPr/>
                    <a:lstStyle/>
                    <a:p>
                      <a:pPr marL="0" marR="0">
                        <a:lnSpc>
                          <a:spcPct val="115000"/>
                        </a:lnSpc>
                        <a:spcBef>
                          <a:spcPts val="0"/>
                        </a:spcBef>
                        <a:spcAft>
                          <a:spcPts val="0"/>
                        </a:spcAft>
                      </a:pPr>
                      <a:r>
                        <a:rPr lang="en-US" sz="1800" dirty="0" smtClean="0">
                          <a:effectLst/>
                          <a:latin typeface="Calibri"/>
                          <a:ea typeface="Calibri"/>
                          <a:cs typeface="Times New Roman"/>
                        </a:rPr>
                        <a:t>*Kristine Condic, </a:t>
                      </a:r>
                      <a:r>
                        <a:rPr lang="en-US" sz="1800" dirty="0">
                          <a:effectLst/>
                          <a:latin typeface="Calibri"/>
                          <a:ea typeface="Calibri"/>
                          <a:cs typeface="Times New Roman"/>
                        </a:rPr>
                        <a:t>Chair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Library</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smtClean="0">
                          <a:effectLst/>
                          <a:latin typeface="Calibri"/>
                          <a:ea typeface="Calibri"/>
                          <a:cs typeface="Times New Roman"/>
                        </a:rPr>
                        <a:t>Ferman</a:t>
                      </a:r>
                      <a:r>
                        <a:rPr lang="en-US" sz="1800" dirty="0" smtClean="0">
                          <a:effectLst/>
                          <a:latin typeface="Calibri"/>
                          <a:ea typeface="Calibri"/>
                          <a:cs typeface="Times New Roman"/>
                        </a:rPr>
                        <a:t> Chavez</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CAS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nSpc>
                          <a:spcPct val="115000"/>
                        </a:lnSpc>
                        <a:spcBef>
                          <a:spcPts val="0"/>
                        </a:spcBef>
                        <a:spcAft>
                          <a:spcPts val="0"/>
                        </a:spcAft>
                      </a:pPr>
                      <a:r>
                        <a:rPr lang="en-US" sz="1800" dirty="0" smtClean="0">
                          <a:effectLst/>
                          <a:latin typeface="Calibri"/>
                          <a:ea typeface="Calibri"/>
                          <a:cs typeface="Times New Roman"/>
                        </a:rPr>
                        <a:t>Carrie Buch</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SON</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Karen Sheridan</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CAS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nSpc>
                          <a:spcPct val="115000"/>
                        </a:lnSpc>
                        <a:spcBef>
                          <a:spcPts val="0"/>
                        </a:spcBef>
                        <a:spcAft>
                          <a:spcPts val="0"/>
                        </a:spcAft>
                      </a:pPr>
                      <a:r>
                        <a:rPr lang="en-US" sz="1800" dirty="0" smtClean="0">
                          <a:effectLst/>
                          <a:latin typeface="Calibri"/>
                          <a:ea typeface="Calibri"/>
                          <a:cs typeface="Times New Roman"/>
                        </a:rPr>
                        <a:t>Henry </a:t>
                      </a:r>
                      <a:r>
                        <a:rPr lang="en-US" sz="1800" dirty="0" err="1">
                          <a:effectLst/>
                          <a:latin typeface="Calibri"/>
                          <a:ea typeface="Calibri"/>
                          <a:cs typeface="Times New Roman"/>
                        </a:rPr>
                        <a:t>Aigbedo</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SBA</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Brian Goslin</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SEHS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nSpc>
                          <a:spcPct val="115000"/>
                        </a:lnSpc>
                        <a:spcBef>
                          <a:spcPts val="0"/>
                        </a:spcBef>
                        <a:spcAft>
                          <a:spcPts val="0"/>
                        </a:spcAft>
                      </a:pPr>
                      <a:r>
                        <a:rPr lang="en-US" sz="1800">
                          <a:effectLst/>
                          <a:latin typeface="Calibri"/>
                          <a:ea typeface="Calibri"/>
                          <a:cs typeface="Times New Roman"/>
                        </a:rPr>
                        <a:t>Deb McGinnis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CAS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Lunjin Lu</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SECS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gridSpan="2">
                  <a:txBody>
                    <a:bodyPr/>
                    <a:lstStyle/>
                    <a:p>
                      <a:pPr marL="0" marR="0">
                        <a:lnSpc>
                          <a:spcPct val="115000"/>
                        </a:lnSpc>
                        <a:spcBef>
                          <a:spcPts val="0"/>
                        </a:spcBef>
                        <a:spcAft>
                          <a:spcPts val="0"/>
                        </a:spcAft>
                      </a:pPr>
                      <a:r>
                        <a:rPr lang="en-US" sz="1800" dirty="0" smtClean="0">
                          <a:effectLst/>
                          <a:latin typeface="Calibri"/>
                          <a:ea typeface="Calibri"/>
                          <a:cs typeface="Times New Roman"/>
                        </a:rPr>
                        <a:t>Steve Wright and Jim </a:t>
                      </a:r>
                      <a:r>
                        <a:rPr lang="en-US" sz="1800" dirty="0" err="1" smtClean="0">
                          <a:effectLst/>
                          <a:latin typeface="Calibri"/>
                          <a:ea typeface="Calibri"/>
                          <a:cs typeface="Times New Roman"/>
                        </a:rPr>
                        <a:t>Cipielewski</a:t>
                      </a:r>
                      <a:r>
                        <a:rPr lang="en-US" sz="1800" dirty="0" smtClean="0">
                          <a:effectLst/>
                          <a:latin typeface="Calibri"/>
                          <a:ea typeface="Calibri"/>
                          <a:cs typeface="Times New Roman"/>
                        </a:rPr>
                        <a:t>,</a:t>
                      </a:r>
                      <a:r>
                        <a:rPr lang="en-US" sz="1800" baseline="0" dirty="0" smtClean="0">
                          <a:effectLst/>
                          <a:latin typeface="Calibri"/>
                          <a:ea typeface="Calibri"/>
                          <a:cs typeface="Times New Roman"/>
                        </a:rPr>
                        <a:t> </a:t>
                      </a:r>
                      <a:r>
                        <a:rPr lang="en-US" sz="1800" dirty="0" smtClean="0">
                          <a:effectLst/>
                          <a:latin typeface="Calibri"/>
                          <a:ea typeface="Calibri"/>
                          <a:cs typeface="Times New Roman"/>
                        </a:rPr>
                        <a:t>Grad Council</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Calibri"/>
                          <a:cs typeface="Times New Roman"/>
                        </a:rPr>
                        <a:t>Dorothy Nelson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Calibri"/>
                          <a:cs typeface="Times New Roman"/>
                        </a:rPr>
                        <a:t>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6" name="Straight Connector 5"/>
          <p:cNvCxnSpPr>
            <a:stCxn id="4" idx="0"/>
            <a:endCxn id="4" idx="2"/>
          </p:cNvCxnSpPr>
          <p:nvPr/>
        </p:nvCxnSpPr>
        <p:spPr>
          <a:xfrm>
            <a:off x="4457700" y="3048000"/>
            <a:ext cx="0" cy="3090672"/>
          </a:xfrm>
          <a:prstGeom prst="line">
            <a:avLst/>
          </a:prstGeom>
          <a:ln w="698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126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Faculty Research Fellowships:</a:t>
            </a:r>
            <a:br>
              <a:rPr lang="en-US" dirty="0" smtClean="0"/>
            </a:br>
            <a:r>
              <a:rPr lang="en-US" dirty="0" smtClean="0"/>
              <a:t>Who Can Apply?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Faculty </a:t>
            </a:r>
            <a:r>
              <a:rPr lang="en-US" dirty="0"/>
              <a:t>bargaining unit members at </a:t>
            </a:r>
            <a:r>
              <a:rPr lang="en-US" dirty="0" smtClean="0"/>
              <a:t>OU</a:t>
            </a:r>
          </a:p>
          <a:p>
            <a:pPr lvl="1"/>
            <a:r>
              <a:rPr lang="en-US" dirty="0" smtClean="0"/>
              <a:t>Untenured </a:t>
            </a:r>
            <a:r>
              <a:rPr lang="en-US" dirty="0"/>
              <a:t>faculty members may receive Fellowships no more than once every 2</a:t>
            </a:r>
            <a:r>
              <a:rPr lang="en-US" dirty="0" smtClean="0"/>
              <a:t> years</a:t>
            </a:r>
          </a:p>
          <a:p>
            <a:pPr lvl="1"/>
            <a:r>
              <a:rPr lang="en-US" dirty="0" smtClean="0"/>
              <a:t>Tenured </a:t>
            </a:r>
            <a:r>
              <a:rPr lang="en-US" dirty="0"/>
              <a:t>faculty may receive </a:t>
            </a:r>
            <a:r>
              <a:rPr lang="en-US" dirty="0" smtClean="0"/>
              <a:t>Fellowships </a:t>
            </a:r>
            <a:r>
              <a:rPr lang="en-US" dirty="0"/>
              <a:t>no more than </a:t>
            </a:r>
            <a:r>
              <a:rPr lang="en-US" dirty="0" smtClean="0"/>
              <a:t>once </a:t>
            </a:r>
            <a:r>
              <a:rPr lang="en-US" dirty="0"/>
              <a:t>every 3</a:t>
            </a:r>
            <a:r>
              <a:rPr lang="en-US" dirty="0" smtClean="0"/>
              <a:t> </a:t>
            </a:r>
            <a:r>
              <a:rPr lang="en-US" dirty="0"/>
              <a:t>years. </a:t>
            </a:r>
            <a:endParaRPr lang="en-US" dirty="0" smtClean="0"/>
          </a:p>
          <a:p>
            <a:pPr lvl="1"/>
            <a:r>
              <a:rPr lang="en-US" dirty="0" smtClean="0"/>
              <a:t>Active </a:t>
            </a:r>
            <a:r>
              <a:rPr lang="en-US" dirty="0"/>
              <a:t>employment contract at the time of the application and during the period of completing </a:t>
            </a:r>
            <a:r>
              <a:rPr lang="en-US" dirty="0" smtClean="0"/>
              <a:t>the </a:t>
            </a:r>
            <a:r>
              <a:rPr lang="en-US" dirty="0"/>
              <a:t>research project</a:t>
            </a:r>
            <a:r>
              <a:rPr lang="en-US" dirty="0" smtClean="0"/>
              <a:t>.</a:t>
            </a:r>
          </a:p>
          <a:p>
            <a:pPr lvl="1"/>
            <a:r>
              <a:rPr lang="en-US" dirty="0" smtClean="0"/>
              <a:t>Cannot also be current URC members</a:t>
            </a:r>
          </a:p>
          <a:p>
            <a:r>
              <a:rPr lang="en-US" dirty="0" smtClean="0"/>
              <a:t>There must be </a:t>
            </a:r>
            <a:r>
              <a:rPr lang="en-US" dirty="0"/>
              <a:t>a single, lead </a:t>
            </a:r>
            <a:r>
              <a:rPr lang="en-US" dirty="0" smtClean="0"/>
              <a:t>investigator </a:t>
            </a:r>
            <a:r>
              <a:rPr lang="en-US" dirty="0"/>
              <a:t>who will be designated the awardee if the proposal is funded</a:t>
            </a:r>
          </a:p>
        </p:txBody>
      </p:sp>
    </p:spTree>
    <p:extLst>
      <p:ext uri="{BB962C8B-B14F-4D97-AF65-F5344CB8AC3E}">
        <p14:creationId xmlns:p14="http://schemas.microsoft.com/office/powerpoint/2010/main" val="130660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Faculty Research Fellowships:</a:t>
            </a:r>
            <a:br>
              <a:rPr lang="en-US" dirty="0" smtClean="0"/>
            </a:br>
            <a:r>
              <a:rPr lang="en-US" dirty="0" smtClean="0"/>
              <a:t>Obligations/Limitations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Recipients are obligated to undertake a </a:t>
            </a:r>
            <a:r>
              <a:rPr lang="en-US" dirty="0">
                <a:solidFill>
                  <a:srgbClr val="C00000"/>
                </a:solidFill>
              </a:rPr>
              <a:t>15-week period of full-time research</a:t>
            </a:r>
            <a:r>
              <a:rPr lang="en-US" dirty="0"/>
              <a:t>.  </a:t>
            </a:r>
            <a:endParaRPr lang="en-US" dirty="0" smtClean="0"/>
          </a:p>
          <a:p>
            <a:pPr lvl="1"/>
            <a:r>
              <a:rPr lang="en-US" dirty="0" smtClean="0"/>
              <a:t>This </a:t>
            </a:r>
            <a:r>
              <a:rPr lang="en-US" dirty="0"/>
              <a:t>traditionally takes place during the summer term</a:t>
            </a:r>
            <a:r>
              <a:rPr lang="en-US" dirty="0" smtClean="0"/>
              <a:t>.</a:t>
            </a:r>
          </a:p>
          <a:p>
            <a:r>
              <a:rPr lang="en-US" dirty="0" smtClean="0"/>
              <a:t>Awardees </a:t>
            </a:r>
            <a:r>
              <a:rPr lang="en-US" u="sng" dirty="0" smtClean="0"/>
              <a:t>cannot</a:t>
            </a:r>
            <a:r>
              <a:rPr lang="en-US" dirty="0" smtClean="0"/>
              <a:t> also teach during the period of performance of the project</a:t>
            </a:r>
          </a:p>
          <a:p>
            <a:r>
              <a:rPr lang="en-US" dirty="0" smtClean="0"/>
              <a:t>Awardees cannot also have other funded commitments (e.g. grant activity) during this period</a:t>
            </a:r>
          </a:p>
          <a:p>
            <a:r>
              <a:rPr lang="en-US" dirty="0" smtClean="0"/>
              <a:t>Activities are assumed to occur on campus; applicants must clearly request and justify any off-campus work </a:t>
            </a:r>
          </a:p>
          <a:p>
            <a:r>
              <a:rPr lang="en-US" dirty="0" smtClean="0"/>
              <a:t>Final report due within 90 days of completion (    ORA)</a:t>
            </a:r>
            <a:endParaRPr lang="en-US" dirty="0"/>
          </a:p>
        </p:txBody>
      </p:sp>
      <p:sp>
        <p:nvSpPr>
          <p:cNvPr id="4" name="Right Arrow 3"/>
          <p:cNvSpPr/>
          <p:nvPr/>
        </p:nvSpPr>
        <p:spPr>
          <a:xfrm>
            <a:off x="7391400" y="5486400"/>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330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Funds Can be Spent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 </a:t>
            </a:r>
            <a:r>
              <a:rPr lang="en-US" dirty="0"/>
              <a:t>combination of stipend and research </a:t>
            </a:r>
            <a:r>
              <a:rPr lang="en-US" dirty="0" smtClean="0"/>
              <a:t>expenses</a:t>
            </a:r>
          </a:p>
          <a:p>
            <a:pPr lvl="1"/>
            <a:r>
              <a:rPr lang="en-US" dirty="0"/>
              <a:t>e</a:t>
            </a:r>
            <a:r>
              <a:rPr lang="en-US" dirty="0" smtClean="0"/>
              <a:t>.g. supplies</a:t>
            </a:r>
            <a:r>
              <a:rPr lang="en-US" dirty="0"/>
              <a:t>, minor items of equipment, project assistant wages, technical services, </a:t>
            </a:r>
            <a:r>
              <a:rPr lang="en-US" dirty="0" smtClean="0"/>
              <a:t>travel expenses</a:t>
            </a:r>
          </a:p>
          <a:p>
            <a:pPr lvl="1"/>
            <a:r>
              <a:rPr lang="en-US" dirty="0" smtClean="0"/>
              <a:t>Equipment </a:t>
            </a:r>
            <a:r>
              <a:rPr lang="en-US" dirty="0"/>
              <a:t>and travel requests, in particular, must be carefully </a:t>
            </a:r>
            <a:r>
              <a:rPr lang="en-US" dirty="0" smtClean="0"/>
              <a:t>justified </a:t>
            </a:r>
          </a:p>
          <a:p>
            <a:pPr lvl="2"/>
            <a:r>
              <a:rPr lang="en-US" dirty="0" smtClean="0"/>
              <a:t>University </a:t>
            </a:r>
            <a:r>
              <a:rPr lang="en-US" dirty="0"/>
              <a:t>regulations on travel reimbursement are to be followed; equipment </a:t>
            </a:r>
            <a:r>
              <a:rPr lang="en-US" dirty="0" smtClean="0"/>
              <a:t>is </a:t>
            </a:r>
            <a:r>
              <a:rPr lang="en-US" dirty="0"/>
              <a:t>subject to university </a:t>
            </a:r>
            <a:r>
              <a:rPr lang="en-US" dirty="0" smtClean="0"/>
              <a:t>property guidelines</a:t>
            </a:r>
          </a:p>
          <a:p>
            <a:pPr lvl="1"/>
            <a:r>
              <a:rPr lang="en-US" dirty="0" smtClean="0"/>
              <a:t>Stipend cannot result in exceeding overload compensation limit </a:t>
            </a:r>
            <a:endParaRPr lang="en-US" dirty="0"/>
          </a:p>
        </p:txBody>
      </p:sp>
    </p:spTree>
    <p:extLst>
      <p:ext uri="{BB962C8B-B14F-4D97-AF65-F5344CB8AC3E}">
        <p14:creationId xmlns:p14="http://schemas.microsoft.com/office/powerpoint/2010/main" val="1377638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a:xfrm>
            <a:off x="457200" y="1295400"/>
            <a:ext cx="8229600" cy="5211763"/>
          </a:xfrm>
        </p:spPr>
        <p:txBody>
          <a:bodyPr>
            <a:normAutofit lnSpcReduction="10000"/>
          </a:bodyPr>
          <a:lstStyle/>
          <a:p>
            <a:r>
              <a:rPr lang="en-US" sz="2800" dirty="0" smtClean="0"/>
              <a:t>On-line </a:t>
            </a:r>
            <a:r>
              <a:rPr lang="en-US" sz="2800" dirty="0"/>
              <a:t>application </a:t>
            </a:r>
            <a:r>
              <a:rPr lang="en-US" sz="2800" dirty="0" smtClean="0"/>
              <a:t>found </a:t>
            </a:r>
            <a:r>
              <a:rPr lang="en-US" sz="2800" dirty="0"/>
              <a:t>at </a:t>
            </a:r>
            <a:r>
              <a:rPr lang="en-US" sz="2800" dirty="0" smtClean="0">
                <a:hlinkClick r:id="rId2"/>
              </a:rPr>
              <a:t>www2.oakland.edu/research/gcsram/login.cfm</a:t>
            </a:r>
            <a:endParaRPr lang="en-US" sz="2800" dirty="0" smtClean="0"/>
          </a:p>
          <a:p>
            <a:pPr lvl="1"/>
            <a:r>
              <a:rPr lang="en-US" sz="2400" b="1" dirty="0"/>
              <a:t>Proposals must adhere to the limitations given in the guidelines, otherwise they will not be considered</a:t>
            </a:r>
            <a:r>
              <a:rPr lang="en-US" sz="2400" b="1" dirty="0" smtClean="0"/>
              <a:t>.</a:t>
            </a:r>
          </a:p>
          <a:p>
            <a:pPr lvl="1"/>
            <a:r>
              <a:rPr lang="en-US" sz="2400" b="1" dirty="0"/>
              <a:t>Incomplete applications will not be reviewed</a:t>
            </a:r>
            <a:r>
              <a:rPr lang="en-US" sz="2400" b="1" dirty="0" smtClean="0"/>
              <a:t>.</a:t>
            </a:r>
          </a:p>
          <a:p>
            <a:r>
              <a:rPr lang="en-US" sz="2800" dirty="0" smtClean="0"/>
              <a:t>All materials (including any </a:t>
            </a:r>
            <a:r>
              <a:rPr lang="en-US" sz="2800" dirty="0"/>
              <a:t>supplementary </a:t>
            </a:r>
            <a:r>
              <a:rPr lang="en-US" sz="2800" dirty="0" smtClean="0"/>
              <a:t>documentation) must </a:t>
            </a:r>
            <a:r>
              <a:rPr lang="en-US" sz="2800" dirty="0"/>
              <a:t>be uploaded to RAM </a:t>
            </a:r>
            <a:r>
              <a:rPr lang="en-US" sz="2800" b="1" dirty="0"/>
              <a:t>as a single file</a:t>
            </a:r>
            <a:r>
              <a:rPr lang="en-US" sz="2800" dirty="0"/>
              <a:t> (preferably </a:t>
            </a:r>
            <a:r>
              <a:rPr lang="en-US" sz="2800" dirty="0" err="1" smtClean="0"/>
              <a:t>pdf</a:t>
            </a:r>
            <a:r>
              <a:rPr lang="en-US" sz="2800" dirty="0" smtClean="0"/>
              <a:t>) </a:t>
            </a:r>
            <a:r>
              <a:rPr lang="en-US" sz="2800" dirty="0"/>
              <a:t>and should include the </a:t>
            </a:r>
            <a:r>
              <a:rPr lang="en-US" sz="2800" dirty="0" smtClean="0"/>
              <a:t>required elements.</a:t>
            </a:r>
            <a:endParaRPr lang="en-US" sz="2800" dirty="0"/>
          </a:p>
          <a:p>
            <a:r>
              <a:rPr lang="en-US" sz="2800" dirty="0" smtClean="0"/>
              <a:t>Due 2</a:t>
            </a:r>
            <a:r>
              <a:rPr lang="en-US" sz="2800" baseline="30000" dirty="0" smtClean="0"/>
              <a:t>nd</a:t>
            </a:r>
            <a:r>
              <a:rPr lang="en-US" sz="2800" dirty="0" smtClean="0"/>
              <a:t> Monday of October (10/13/14)</a:t>
            </a:r>
          </a:p>
          <a:p>
            <a:pPr marL="342900" lvl="1" indent="-342900">
              <a:buFont typeface="Arial" panose="020B0604020202020204" pitchFamily="34" charset="0"/>
              <a:buChar char="•"/>
            </a:pPr>
            <a:r>
              <a:rPr lang="en-US" dirty="0">
                <a:solidFill>
                  <a:srgbClr val="C00000"/>
                </a:solidFill>
              </a:rPr>
              <a:t>Tip:  </a:t>
            </a:r>
            <a:r>
              <a:rPr lang="en-US" dirty="0"/>
              <a:t>Contact Sue Willner for technical assistance or questions about application (</a:t>
            </a:r>
            <a:r>
              <a:rPr lang="en-US" dirty="0">
                <a:hlinkClick r:id="rId3"/>
              </a:rPr>
              <a:t>willner@oakland.edu</a:t>
            </a:r>
            <a:r>
              <a:rPr lang="en-US" dirty="0"/>
              <a:t>)</a:t>
            </a:r>
          </a:p>
          <a:p>
            <a:endParaRPr lang="en-US" sz="2800" dirty="0"/>
          </a:p>
          <a:p>
            <a:endParaRPr lang="en-US" sz="2400" dirty="0"/>
          </a:p>
        </p:txBody>
      </p:sp>
    </p:spTree>
    <p:extLst>
      <p:ext uri="{BB962C8B-B14F-4D97-AF65-F5344CB8AC3E}">
        <p14:creationId xmlns:p14="http://schemas.microsoft.com/office/powerpoint/2010/main" val="655552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p:txBody>
          <a:bodyPr/>
          <a:lstStyle/>
          <a:p>
            <a:r>
              <a:rPr lang="en-US" dirty="0" smtClean="0"/>
              <a:t>Title page</a:t>
            </a:r>
          </a:p>
          <a:p>
            <a:pPr lvl="1"/>
            <a:r>
              <a:rPr lang="en-US" dirty="0" smtClean="0"/>
              <a:t>Include </a:t>
            </a:r>
            <a:r>
              <a:rPr lang="en-US" dirty="0"/>
              <a:t>the project title, applicant name(s), affiliation, and a project abstract of 250 words or less.   </a:t>
            </a:r>
            <a:endParaRPr lang="en-US" dirty="0" smtClean="0"/>
          </a:p>
          <a:p>
            <a:pPr lvl="2"/>
            <a:r>
              <a:rPr lang="en-US" dirty="0" smtClean="0"/>
              <a:t>An </a:t>
            </a:r>
            <a:r>
              <a:rPr lang="en-US" dirty="0"/>
              <a:t>abstract is a summary of the proposed work, </a:t>
            </a:r>
            <a:r>
              <a:rPr lang="en-US" b="1" dirty="0"/>
              <a:t>in non-technical language</a:t>
            </a:r>
            <a:r>
              <a:rPr lang="en-US" dirty="0"/>
              <a:t>, that includes brief statements about the significance, the goals, the research plan, and expected outcomes.</a:t>
            </a:r>
          </a:p>
          <a:p>
            <a:pPr lvl="1"/>
            <a:endParaRPr lang="en-US" dirty="0"/>
          </a:p>
        </p:txBody>
      </p:sp>
    </p:spTree>
    <p:extLst>
      <p:ext uri="{BB962C8B-B14F-4D97-AF65-F5344CB8AC3E}">
        <p14:creationId xmlns:p14="http://schemas.microsoft.com/office/powerpoint/2010/main" val="253546366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10356</TotalTime>
  <Words>1647</Words>
  <Application>Microsoft Office PowerPoint</Application>
  <PresentationFormat>On-screen Show (4:3)</PresentationFormat>
  <Paragraphs>157</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Solstice</vt:lpstr>
      <vt:lpstr>Overview of URC Faculty Fellowship Awards</vt:lpstr>
      <vt:lpstr>PowerPoint Presentation</vt:lpstr>
      <vt:lpstr>A Comment about “Research”</vt:lpstr>
      <vt:lpstr>Membership</vt:lpstr>
      <vt:lpstr>Faculty Research Fellowships: Who Can Apply?</vt:lpstr>
      <vt:lpstr>Faculty Research Fellowships: Obligations/Limitations</vt:lpstr>
      <vt:lpstr>How the Funds Can be Spent</vt:lpstr>
      <vt:lpstr>Application Process</vt:lpstr>
      <vt:lpstr>Application Process</vt:lpstr>
      <vt:lpstr>Application Process</vt:lpstr>
      <vt:lpstr>Project Narrative  (i.e. Proposal)</vt:lpstr>
      <vt:lpstr>Tips for Narrative</vt:lpstr>
      <vt:lpstr>Bibliography</vt:lpstr>
      <vt:lpstr>Budget and Justification</vt:lpstr>
      <vt:lpstr>Biographical Information</vt:lpstr>
      <vt:lpstr>Current and Pending Grants</vt:lpstr>
      <vt:lpstr>Final Report  From Most Recent URC Grant</vt:lpstr>
      <vt:lpstr>Regulatory Compliance</vt:lpstr>
      <vt:lpstr>Review Considerations</vt:lpstr>
      <vt:lpstr>Notification</vt:lpstr>
      <vt:lpstr>Final Report</vt:lpstr>
      <vt:lpstr>Common Application Errors</vt:lpstr>
      <vt:lpstr>Common Application Errors (cont.)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URC Faculty Research Awards</dc:title>
  <dc:creator>Dorothy Nelson</dc:creator>
  <cp:lastModifiedBy>Barbara Kooiman</cp:lastModifiedBy>
  <cp:revision>23</cp:revision>
  <dcterms:created xsi:type="dcterms:W3CDTF">2013-08-23T17:34:05Z</dcterms:created>
  <dcterms:modified xsi:type="dcterms:W3CDTF">2014-09-18T18:44:37Z</dcterms:modified>
</cp:coreProperties>
</file>