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1" r:id="rId4"/>
    <p:sldId id="271" r:id="rId5"/>
    <p:sldId id="272" r:id="rId6"/>
    <p:sldId id="276" r:id="rId7"/>
    <p:sldId id="278" r:id="rId8"/>
    <p:sldId id="262" r:id="rId9"/>
    <p:sldId id="275" r:id="rId10"/>
    <p:sldId id="274" r:id="rId11"/>
    <p:sldId id="264" r:id="rId12"/>
    <p:sldId id="265" r:id="rId13"/>
    <p:sldId id="270" r:id="rId14"/>
    <p:sldId id="266" r:id="rId15"/>
    <p:sldId id="267" r:id="rId16"/>
    <p:sldId id="280" r:id="rId17"/>
    <p:sldId id="260" r:id="rId18"/>
    <p:sldId id="268" r:id="rId19"/>
    <p:sldId id="27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 Sorgen" initials="CS" lastIdx="6" clrIdx="0"/>
  <p:cmAuthor id="1" name="Kevin B. Miles" initials="KB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4D"/>
    <a:srgbClr val="F7C76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76693" autoAdjust="0"/>
  </p:normalViewPr>
  <p:slideViewPr>
    <p:cSldViewPr>
      <p:cViewPr varScale="1">
        <p:scale>
          <a:sx n="32" d="100"/>
          <a:sy n="32" d="100"/>
        </p:scale>
        <p:origin x="151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j2376\Desktop\3D%20Bar-char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44087414618934E-2"/>
          <c:y val="2.1706080402721178E-2"/>
          <c:w val="0.81858598458271026"/>
          <c:h val="0.76949674083532349"/>
        </c:manualLayout>
      </c:layout>
      <c:bar3DChart>
        <c:barDir val="col"/>
        <c:grouping val="standard"/>
        <c:varyColors val="0"/>
        <c:ser>
          <c:idx val="3"/>
          <c:order val="0"/>
          <c:tx>
            <c:strRef>
              <c:f>Sheet1!$C$8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Sheet1!$D$4:$H$4</c:f>
              <c:strCache>
                <c:ptCount val="5"/>
                <c:pt idx="0">
                  <c:v>Clear Plan</c:v>
                </c:pt>
                <c:pt idx="1">
                  <c:v>Recent Plan</c:v>
                </c:pt>
                <c:pt idx="2">
                  <c:v>Deciding Among Options</c:v>
                </c:pt>
                <c:pt idx="3">
                  <c:v>Developing Plan</c:v>
                </c:pt>
                <c:pt idx="4">
                  <c:v>No Plan</c:v>
                </c:pt>
              </c:strCache>
            </c:strRef>
          </c:cat>
          <c:val>
            <c:numRef>
              <c:f>Sheet1!$D$8:$H$8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ser>
          <c:idx val="2"/>
          <c:order val="1"/>
          <c:tx>
            <c:strRef>
              <c:f>Sheet1!$C$7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Sheet1!$D$4:$H$4</c:f>
              <c:strCache>
                <c:ptCount val="5"/>
                <c:pt idx="0">
                  <c:v>Clear Plan</c:v>
                </c:pt>
                <c:pt idx="1">
                  <c:v>Recent Plan</c:v>
                </c:pt>
                <c:pt idx="2">
                  <c:v>Deciding Among Options</c:v>
                </c:pt>
                <c:pt idx="3">
                  <c:v>Developing Plan</c:v>
                </c:pt>
                <c:pt idx="4">
                  <c:v>No Plan</c:v>
                </c:pt>
              </c:strCache>
            </c:strRef>
          </c:cat>
          <c:val>
            <c:numRef>
              <c:f>Sheet1!$D$7:$H$7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0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ser>
          <c:idx val="1"/>
          <c:order val="2"/>
          <c:tx>
            <c:strRef>
              <c:f>Sheet1!$C$6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Sheet1!$D$4:$H$4</c:f>
              <c:strCache>
                <c:ptCount val="5"/>
                <c:pt idx="0">
                  <c:v>Clear Plan</c:v>
                </c:pt>
                <c:pt idx="1">
                  <c:v>Recent Plan</c:v>
                </c:pt>
                <c:pt idx="2">
                  <c:v>Deciding Among Options</c:v>
                </c:pt>
                <c:pt idx="3">
                  <c:v>Developing Plan</c:v>
                </c:pt>
                <c:pt idx="4">
                  <c:v>No Plan</c:v>
                </c:pt>
              </c:strCache>
            </c:strRef>
          </c:cat>
          <c:val>
            <c:numRef>
              <c:f>Sheet1!$D$6:$H$6</c:f>
              <c:numCache>
                <c:formatCode>General</c:formatCode>
                <c:ptCount val="5"/>
                <c:pt idx="0">
                  <c:v>22</c:v>
                </c:pt>
                <c:pt idx="1">
                  <c:v>7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0"/>
          <c:order val="3"/>
          <c:tx>
            <c:strRef>
              <c:f>Sheet1!$C$5</c:f>
              <c:strCache>
                <c:ptCount val="1"/>
                <c:pt idx="0">
                  <c:v>Great</c:v>
                </c:pt>
              </c:strCache>
            </c:strRef>
          </c:tx>
          <c:invertIfNegative val="0"/>
          <c:cat>
            <c:strRef>
              <c:f>Sheet1!$D$4:$H$4</c:f>
              <c:strCache>
                <c:ptCount val="5"/>
                <c:pt idx="0">
                  <c:v>Clear Plan</c:v>
                </c:pt>
                <c:pt idx="1">
                  <c:v>Recent Plan</c:v>
                </c:pt>
                <c:pt idx="2">
                  <c:v>Deciding Among Options</c:v>
                </c:pt>
                <c:pt idx="3">
                  <c:v>Developing Plan</c:v>
                </c:pt>
                <c:pt idx="4">
                  <c:v>No Plan</c:v>
                </c:pt>
              </c:strCache>
            </c:strRef>
          </c:cat>
          <c:val>
            <c:numRef>
              <c:f>Sheet1!$D$5:$H$5</c:f>
              <c:numCache>
                <c:formatCode>General</c:formatCode>
                <c:ptCount val="5"/>
                <c:pt idx="0">
                  <c:v>26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6603632"/>
        <c:axId val="257982136"/>
        <c:axId val="206661288"/>
      </c:bar3DChart>
      <c:catAx>
        <c:axId val="256603632"/>
        <c:scaling>
          <c:orientation val="minMax"/>
        </c:scaling>
        <c:delete val="0"/>
        <c:axPos val="b"/>
        <c:title>
          <c:tx>
            <c:rich>
              <a:bodyPr rot="480000"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Career Goals/Post Graduation Plans</a:t>
                </a:r>
              </a:p>
            </c:rich>
          </c:tx>
          <c:layout>
            <c:manualLayout>
              <c:xMode val="edge"/>
              <c:yMode val="edge"/>
              <c:x val="0.17816503968870356"/>
              <c:y val="0.84066919216961866"/>
            </c:manualLayout>
          </c:layout>
          <c:overlay val="0"/>
        </c:title>
        <c:numFmt formatCode="@" sourceLinked="0"/>
        <c:majorTickMark val="out"/>
        <c:minorTickMark val="none"/>
        <c:tickLblPos val="nextTo"/>
        <c:txPr>
          <a:bodyPr rot="-1680000"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7982136"/>
        <c:crosses val="autoZero"/>
        <c:auto val="0"/>
        <c:lblAlgn val="ctr"/>
        <c:lblOffset val="100"/>
        <c:noMultiLvlLbl val="0"/>
      </c:catAx>
      <c:valAx>
        <c:axId val="257982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Number of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6603632"/>
        <c:crosses val="autoZero"/>
        <c:crossBetween val="between"/>
      </c:valAx>
      <c:serAx>
        <c:axId val="206661288"/>
        <c:scaling>
          <c:orientation val="minMax"/>
        </c:scaling>
        <c:delete val="0"/>
        <c:axPos val="b"/>
        <c:title>
          <c:tx>
            <c:rich>
              <a:bodyPr rot="-3900000" vert="horz"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Quality of Mentor-Student Relationship</a:t>
                </a:r>
              </a:p>
            </c:rich>
          </c:tx>
          <c:layout>
            <c:manualLayout>
              <c:xMode val="edge"/>
              <c:yMode val="edge"/>
              <c:x val="0.8358857174103238"/>
              <c:y val="0.52144783409611484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7982136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B218A4-0AC9-4B42-89AD-D6B7E5479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6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564E2-F0AE-43A9-ADD0-37449543B39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937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CDB5A-FDB1-4D9F-A588-62A01D98640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12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70C95-819D-4DC8-AA36-C1C0AF852930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9415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/>
              <a:buNone/>
              <a:defRPr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72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3A9E1-5DF1-41CE-85E7-4312EE744AA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17D7B-A84A-4EE5-B90C-2D514518B3E1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69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2B9FC-E20D-425A-818F-0E4345ED1604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37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12942-AEF9-470D-96C8-6EB9F670DE74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221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39FE-6485-4C00-917E-6C365735E9E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1784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39FE-6485-4C00-917E-6C365735E9EC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0858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3CB84-9C02-4DED-BAFD-2B68263BD46E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0061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3CB84-9C02-4DED-BAFD-2B68263BD46E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818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E259D-AA69-40EA-A6A9-4A162D5860B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19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22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C4BD7-9ED1-4BBD-83A6-FEB24B05545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14400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aseline="0" dirty="0" smtClean="0">
              <a:latin typeface="Calibri"/>
              <a:ea typeface="Calibri"/>
              <a:cs typeface="Times New Roman"/>
            </a:endParaRPr>
          </a:p>
          <a:p>
            <a:pPr marL="914400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124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A2CB2-6E43-45D2-82E0-79612156AE8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>
              <a:lnSpc>
                <a:spcPct val="115000"/>
              </a:lnSpc>
              <a:spcBef>
                <a:spcPct val="0"/>
              </a:spcBef>
            </a:pPr>
            <a:endParaRPr lang="en-US" altLang="en-US" baseline="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C1555-7732-4D79-8C9E-E76FB584452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14400" lvl="2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03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C1555-7732-4D79-8C9E-E76FB584452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14400" lvl="2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36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C1555-7732-4D79-8C9E-E76FB584452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085850" lvl="2" indent="-17145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49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0FFDD-952A-4944-B83F-425DAF7BA6C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09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E0DE7-B191-4664-B041-908048C7DC6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baseline="0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w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55113" cy="70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tl@wayn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dirty="0">
                <a:latin typeface="Arial" charset="0"/>
              </a:rPr>
              <a:t>Graduate Students as Mentors in Research to Enhance Undergraduate Performance</a:t>
            </a:r>
            <a:endParaRPr lang="en-US" altLang="en-US" sz="1600" dirty="0">
              <a:latin typeface="Sb 2Stone Sans Semibold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828800" y="3811012"/>
            <a:ext cx="5715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Kevin B. </a:t>
            </a:r>
            <a:r>
              <a:rPr lang="en-US" altLang="en-US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Miles</a:t>
            </a:r>
          </a:p>
          <a:p>
            <a:pPr algn="ctr"/>
            <a:r>
              <a:rPr lang="en-US" altLang="en-US" dirty="0" smtClean="0">
                <a:solidFill>
                  <a:srgbClr val="00B050"/>
                </a:solidFill>
                <a:latin typeface="Arial" charset="0"/>
                <a:cs typeface="Arial" charset="0"/>
                <a:hlinkClick r:id="rId3"/>
              </a:rPr>
              <a:t>kbmiles@wayne.edu</a:t>
            </a:r>
          </a:p>
          <a:p>
            <a:pPr algn="ctr"/>
            <a:endParaRPr lang="en-US" altLang="en-US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alt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The Office for Teaching and Learning</a:t>
            </a:r>
          </a:p>
          <a:p>
            <a:pPr algn="ctr"/>
            <a:r>
              <a:rPr lang="en-US" altLang="en-US" dirty="0" smtClean="0">
                <a:solidFill>
                  <a:srgbClr val="00B050"/>
                </a:solidFill>
                <a:latin typeface="Arial" charset="0"/>
                <a:cs typeface="Arial" charset="0"/>
                <a:hlinkClick r:id="rId3"/>
              </a:rPr>
              <a:t>otl@wayne.edu</a:t>
            </a:r>
            <a:endParaRPr lang="en-US" altLang="en-US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alt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313-577-6574</a:t>
            </a:r>
          </a:p>
          <a:p>
            <a:pPr algn="ctr"/>
            <a:r>
              <a:rPr lang="en-US" alt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www.otl.wayne.edu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Mentoring for Clear Career Plans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400" y="6554688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itchFamily="34" charset="0"/>
              </a:rPr>
              <a:t>(Lunsford, 2011)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001000" y="3505200"/>
            <a:ext cx="304800" cy="2743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545175"/>
              </p:ext>
            </p:extLst>
          </p:nvPr>
        </p:nvGraphicFramePr>
        <p:xfrm>
          <a:off x="0" y="1176040"/>
          <a:ext cx="9144000" cy="56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Positive Outcomes of Mentoring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outcomes from mentoring study: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Enrolled undergraduate students in an </a:t>
            </a:r>
            <a:r>
              <a:rPr lang="en-US" altLang="en-US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Entering Research</a:t>
            </a: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course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Faculty mentor responsibilities:</a:t>
            </a:r>
          </a:p>
          <a:p>
            <a:pPr marL="1771650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One-on-one meetings</a:t>
            </a:r>
          </a:p>
          <a:p>
            <a:pPr marL="1771650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Guided discussions of research, future careers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4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group = undergraduate researchers not enrolled in the </a:t>
            </a:r>
            <a:r>
              <a:rPr lang="en-US" altLang="en-US" sz="2400" i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Entering Research</a:t>
            </a:r>
            <a:r>
              <a:rPr lang="en-US" altLang="en-US" sz="24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course.</a:t>
            </a:r>
          </a:p>
          <a:p>
            <a:pPr marL="457200" lvl="1" indent="0" eaLnBrk="1" hangingPunct="1">
              <a:defRPr/>
            </a:pPr>
            <a:endParaRPr lang="en-US" altLang="en-US" sz="2400" kern="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290608" y="6400800"/>
            <a:ext cx="185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lvl="1" indent="0" algn="r" eaLnBrk="1" hangingPunct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Balster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al., 2010)</a:t>
            </a:r>
            <a:endParaRPr lang="en-US" alt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Positive Outcomes of Mentoring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71500" y="1752600"/>
            <a:ext cx="777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from enhanced mentoring: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Entering Research</a:t>
            </a: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students gained:</a:t>
            </a:r>
          </a:p>
          <a:p>
            <a:pPr marL="251460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More lab skills</a:t>
            </a:r>
          </a:p>
          <a:p>
            <a:pPr marL="251460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confidence</a:t>
            </a:r>
          </a:p>
          <a:p>
            <a:pPr marL="251460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Better understanding of the links between coursework and research</a:t>
            </a: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12292" name="Right Arrow 1"/>
          <p:cNvSpPr>
            <a:spLocks noChangeArrowheads="1"/>
          </p:cNvSpPr>
          <p:nvPr/>
        </p:nvSpPr>
        <p:spPr bwMode="auto">
          <a:xfrm>
            <a:off x="1752600" y="34290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190500" y="3254375"/>
            <a:ext cx="144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>
                <a:solidFill>
                  <a:srgbClr val="00B050"/>
                </a:solidFill>
                <a:latin typeface="Arial" charset="0"/>
                <a:cs typeface="Arial" charset="0"/>
              </a:rPr>
              <a:t>Compared to control</a:t>
            </a:r>
          </a:p>
        </p:txBody>
      </p:sp>
      <p:sp>
        <p:nvSpPr>
          <p:cNvPr id="6" name="Rectangle 5"/>
          <p:cNvSpPr/>
          <p:nvPr/>
        </p:nvSpPr>
        <p:spPr>
          <a:xfrm>
            <a:off x="7290608" y="6400800"/>
            <a:ext cx="185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lvl="1" indent="0" algn="r" eaLnBrk="1" hangingPunct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Balster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al., 2010)</a:t>
            </a:r>
            <a:endParaRPr lang="en-US" alt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Positive Outcomes of Mentoring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71500" y="1447800"/>
            <a:ext cx="7772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from enhanced mentoring:</a:t>
            </a: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2159000"/>
            <a:ext cx="90106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290608" y="6400800"/>
            <a:ext cx="185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lvl="1" indent="0" algn="r" eaLnBrk="1" hangingPunct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Balster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al., 2010)</a:t>
            </a:r>
            <a:endParaRPr lang="en-US" alt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Outcomes from Lack of Mentoring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2923" y="1754088"/>
            <a:ext cx="829627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Study on effects from a lack of mentoring: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Undergraduate students in various co-op and internship positions were interviewed.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Co-ops were either government or private industry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 involved surveys regarding:</a:t>
            </a:r>
          </a:p>
          <a:p>
            <a:pPr marL="1771650" lvl="3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with coworkers</a:t>
            </a:r>
          </a:p>
          <a:p>
            <a:pPr marL="1771650" lvl="3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Self-assessment of company knowledge</a:t>
            </a:r>
          </a:p>
          <a:p>
            <a:pPr marL="1771650" lvl="3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 of future prospects in company/field.</a:t>
            </a:r>
          </a:p>
          <a:p>
            <a:pPr marL="1771650" lvl="3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670759" y="6477000"/>
            <a:ext cx="2473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 eaLnBrk="1" hangingPunct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Fifolt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Searby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2010)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Outcomes from Lack of Mentoring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772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with supervisors who did not adequately set aside time felt: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Confused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Unproductive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communication with the rest of the workforce.</a:t>
            </a: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endParaRPr lang="en-US" sz="1600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endParaRPr lang="en-US" sz="1600" kern="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endParaRPr lang="en-US" sz="1600" kern="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457200" eaLnBrk="1" hangingPunct="1">
              <a:buFont typeface="Courier New" panose="02070309020205020404" pitchFamily="49" charset="0"/>
              <a:buChar char="o"/>
              <a:defRPr/>
            </a:pPr>
            <a:endParaRPr lang="en-US" sz="1600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sz="1600" dirty="0" smtClean="0">
              <a:solidFill>
                <a:srgbClr val="00B050"/>
              </a:solidFill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sz="1600" dirty="0" smtClean="0">
              <a:solidFill>
                <a:srgbClr val="00B050"/>
              </a:solidFill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670759" y="6497539"/>
            <a:ext cx="2473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 eaLnBrk="1" hangingPunct="1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Fifolt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Searby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2010)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2075" y="1524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dirty="0" smtClean="0">
                <a:solidFill>
                  <a:srgbClr val="FFFFFF"/>
                </a:solidFill>
                <a:latin typeface="Arial" charset="0"/>
              </a:rPr>
              <a:t>Conclusion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" y="1828800"/>
            <a:ext cx="899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Mentoring significantly improves undergraduate performance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Clear career plans prior to graduation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Better understanding of practical applications of coursework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Improved communication with colleagues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Graduate students could be useful stand-ins for faculty in process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Grad students are typically closer in age to undergrads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Closer contact with undergrads due to nature of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Graduate students receive training as future faculty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2075" y="1524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smtClean="0">
                <a:solidFill>
                  <a:srgbClr val="FFFFFF"/>
                </a:solidFill>
                <a:latin typeface="Arial" charset="0"/>
              </a:rPr>
              <a:t>Reflection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42925" y="1447800"/>
            <a:ext cx="777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defRPr/>
            </a:pPr>
            <a:r>
              <a:rPr lang="en-US" altLang="en-US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with a partner:</a:t>
            </a:r>
          </a:p>
          <a:p>
            <a:pPr marL="857250" lvl="2" indent="0" eaLnBrk="1" hangingPunct="1">
              <a:buFontTx/>
              <a:buNone/>
              <a:defRPr/>
            </a:pPr>
            <a:r>
              <a:rPr lang="en-US" alt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you use these strategies to improve student-mentor relationships in your classroom or lab?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dirty="0" smtClean="0">
                <a:solidFill>
                  <a:srgbClr val="FFFFFF"/>
                </a:solidFill>
                <a:latin typeface="Arial" charset="0"/>
              </a:rPr>
              <a:t>Questions or Comments</a:t>
            </a:r>
          </a:p>
        </p:txBody>
      </p:sp>
      <p:pic>
        <p:nvPicPr>
          <p:cNvPr id="17411" name="Picture 2" descr="http://www.phdcomics.com/comics/archive/phd100604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13" y="2071688"/>
            <a:ext cx="9056687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dirty="0" smtClean="0">
                <a:solidFill>
                  <a:srgbClr val="FFFFFF"/>
                </a:solidFill>
                <a:latin typeface="Arial" charset="0"/>
              </a:rPr>
              <a:t>References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295400"/>
            <a:ext cx="777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685800" eaLnBrk="1" hangingPunct="1"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Balster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N.,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Pfund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C.,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Rediske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R., &amp;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Branchaw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J. (2010). Entering Research: A Course That Creates Community and Structure for Beginning Undergraduate Researchers in the STEM Disciplines.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Cbe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-Life Sciences Education, 9(2), 108-118.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DOI 10.1187/cbe.09-10-0073</a:t>
            </a:r>
            <a:endParaRPr lang="en-US" altLang="en-US" sz="1400" kern="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buFontTx/>
              <a:buNone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buFontTx/>
              <a:buNone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Fifolt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M &amp;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Searby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L. (2010) Mentoring in Cooperative Education and Internships: Preparing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Proteges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for STEM Professions.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Journal of STEM Education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11 (1&amp;2), 17-26. </a:t>
            </a:r>
          </a:p>
          <a:p>
            <a:pPr lvl="2" indent="-685800" eaLnBrk="1" hangingPunct="1">
              <a:buFontTx/>
              <a:buNone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Lunsford LG. Psychology of Mentoring: The Case of Talented College Students. Journal of Advanced Academics. 2011;22:474-98.</a:t>
            </a:r>
          </a:p>
          <a:p>
            <a:pPr lvl="2" indent="-685800" eaLnBrk="1" hangingPunct="1"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defRPr/>
            </a:pP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Roberts, A. (2000), “Mentoring revisited: a phenomenological reading of the literature”, Mentoring &amp; Tutoring, Vol. 8 No. 2, pp. 162</a:t>
            </a:r>
          </a:p>
          <a:p>
            <a:pPr lvl="2" indent="-685800" eaLnBrk="1" hangingPunct="1"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defRPr/>
            </a:pP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Shea, Gordon F. (1997) Mentoring (Rev. Ed.). Menlo Park, CA: Crisp Publications</a:t>
            </a:r>
          </a:p>
          <a:p>
            <a:pPr lvl="2" indent="-685800" eaLnBrk="1" hangingPunct="1"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 indent="-685800" eaLnBrk="1" hangingPunct="1">
              <a:buFontTx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Expected Outcomes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81200"/>
            <a:ext cx="91440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2600" b="1" dirty="0" smtClean="0">
                <a:latin typeface="Arial" charset="0"/>
              </a:rPr>
              <a:t>After this presentation the audience will be able to: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600" dirty="0" smtClean="0">
                <a:latin typeface="Arial" charset="0"/>
              </a:rPr>
              <a:t>Recognize sound (and active) mentoring practices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600" dirty="0" smtClean="0">
                <a:latin typeface="Arial" charset="0"/>
              </a:rPr>
              <a:t>Review examples of good mentoring practices from studies conducted in the STEM fields (academic, public and private sector)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600" dirty="0" smtClean="0">
                <a:latin typeface="Arial" charset="0"/>
              </a:rPr>
              <a:t>Design mentoring practices into their teaching (for practical/lab courses) or research</a:t>
            </a:r>
            <a:r>
              <a:rPr lang="en-US" altLang="en-US" sz="2600" dirty="0">
                <a:latin typeface="Arial" charset="0"/>
              </a:rPr>
              <a:t>	</a:t>
            </a:r>
            <a:r>
              <a:rPr lang="en-US" altLang="en-US" dirty="0" smtClean="0">
                <a:latin typeface="Arial" charset="0"/>
              </a:rPr>
              <a:t>	</a:t>
            </a:r>
          </a:p>
          <a:p>
            <a:pPr lvl="1"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Introductions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096000" cy="4114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Tell us who you are! 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Turn to a partner and introduce yourself (e.g., name, college and role)</a:t>
            </a:r>
          </a:p>
          <a:p>
            <a:pPr marL="457200" lvl="1" indent="0" eaLnBrk="1" hangingPunct="1"/>
            <a:endParaRPr lang="en-US" altLang="en-US" dirty="0" smtClean="0">
              <a:ea typeface="ＭＳ Ｐゴシック" charset="-128"/>
            </a:endParaRPr>
          </a:p>
          <a:p>
            <a:pPr eaLnBrk="1" hangingPunct="1"/>
            <a:endParaRPr lang="en-US" altLang="en-US" dirty="0" smtClean="0"/>
          </a:p>
        </p:txBody>
      </p:sp>
      <p:pic>
        <p:nvPicPr>
          <p:cNvPr id="4100" name="Picture 2" descr="http://fc05.deviantart.net/fs17/i/2007/165/8/d/Hello_my_name_is_by_Kuba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1233" y="1447800"/>
            <a:ext cx="283036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447675" y="4343400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eaLnBrk="1" hangingPunct="1">
              <a:buFont typeface="Courier New" pitchFamily="49" charset="0"/>
              <a:buChar char="o"/>
            </a:pPr>
            <a:r>
              <a:rPr lang="en-US" altLang="en-US" dirty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Discuss what actions are involved in mentoring.</a:t>
            </a:r>
          </a:p>
          <a:p>
            <a:pPr marL="914400" lvl="1" indent="-457200" eaLnBrk="1" hangingPunct="1">
              <a:buFont typeface="Courier New" pitchFamily="49" charset="0"/>
              <a:buChar char="o"/>
            </a:pPr>
            <a:r>
              <a:rPr lang="en-US" altLang="en-US" dirty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Active vs. passive</a:t>
            </a: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Mentoring Background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25" y="1371600"/>
            <a:ext cx="5794375" cy="4648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Mentoring: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Homer’s Odyssey, “Mentor”</a:t>
            </a:r>
          </a:p>
          <a:p>
            <a:pPr marL="800100" lvl="1" indent="-342900" eaLnBrk="1" hangingPunct="1"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 and overseer to Odysseus’ son</a:t>
            </a:r>
          </a:p>
          <a:p>
            <a:pPr marL="4000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“Mentor” as an English term:</a:t>
            </a:r>
          </a:p>
          <a:p>
            <a:pPr marL="857250" lvl="1" indent="-342900" eaLnBrk="1" hangingPunct="1"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Trusted advisor</a:t>
            </a:r>
          </a:p>
          <a:p>
            <a:pPr marL="857250" lvl="1" indent="-342900" eaLnBrk="1" hangingPunct="1"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marL="857250" lvl="1" indent="-342900" eaLnBrk="1" hangingPunct="1"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Wise person</a:t>
            </a:r>
          </a:p>
          <a:p>
            <a:pPr marL="457200" eaLnBrk="1" hangingPunct="1">
              <a:buFont typeface="Arial" pitchFamily="34" charset="0"/>
              <a:buChar char="•"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Traditionally, university faculty have acted as mentors to students</a:t>
            </a:r>
          </a:p>
          <a:p>
            <a:pPr marL="857250" lvl="1" eaLnBrk="1" hangingPunct="1">
              <a:buFontTx/>
              <a:buChar char="-"/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class sizes</a:t>
            </a:r>
          </a:p>
          <a:p>
            <a:pPr marL="857250" lvl="1" eaLnBrk="1" hangingPunct="1">
              <a:buFontTx/>
              <a:buChar char="-"/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demands on faculty time</a:t>
            </a:r>
          </a:p>
        </p:txBody>
      </p:sp>
      <p:pic>
        <p:nvPicPr>
          <p:cNvPr id="5124" name="Picture 2" descr="http://withgoodreasonradio.org/files/2009/05/men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05000"/>
            <a:ext cx="317023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7467600" y="6283325"/>
            <a:ext cx="15303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(Shea</a:t>
            </a: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1997)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Mentoring Definition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819400"/>
            <a:ext cx="8229600" cy="33067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800" i="1" dirty="0" smtClean="0">
                <a:latin typeface="Arial" charset="0"/>
                <a:cs typeface="Arial" charset="0"/>
              </a:rPr>
              <a:t>“…the essential attributes of: a process;                a supportive relationship; a helping process;          a teaching-learning process; a reflective process;   a career development process; a </a:t>
            </a:r>
            <a:r>
              <a:rPr lang="en-US" altLang="en-US" sz="2800" i="1" dirty="0" err="1" smtClean="0">
                <a:latin typeface="Arial" charset="0"/>
                <a:cs typeface="Arial" charset="0"/>
              </a:rPr>
              <a:t>formalised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[sic]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 process and a role constructed by or for a mentor.”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010400" y="64770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(Roberts, 2000, p. 162)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Mentoring Definition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819400"/>
            <a:ext cx="8229600" cy="33067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800" i="1" dirty="0" smtClean="0">
                <a:latin typeface="Arial" charset="0"/>
                <a:cs typeface="Arial" charset="0"/>
              </a:rPr>
              <a:t>“…the essential attributes of: a process;                a supportive relationship; a helping process;            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teaching-learning process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; a reflective process; 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career development process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; a </a:t>
            </a:r>
            <a:r>
              <a:rPr lang="en-US" altLang="en-US" sz="2800" i="1" dirty="0" err="1" smtClean="0">
                <a:latin typeface="Arial" charset="0"/>
                <a:cs typeface="Arial" charset="0"/>
              </a:rPr>
              <a:t>formalised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[sic]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 process and a role constructed by or for a mentor.”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010400" y="64770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(Roberts, 2000, p. 162)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mtClean="0">
                <a:solidFill>
                  <a:srgbClr val="FFFFFF"/>
                </a:solidFill>
                <a:latin typeface="Arial" charset="0"/>
              </a:rPr>
              <a:t>Mentoring Definition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26971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800" i="1" dirty="0" smtClean="0">
                <a:latin typeface="Arial" charset="0"/>
                <a:cs typeface="Arial" charset="0"/>
              </a:rPr>
              <a:t>“…the essential attributes of: a process;                a supportive relationship; a helping process;             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teaching-learning process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; a reflective process; 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career development process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; a </a:t>
            </a:r>
            <a:r>
              <a:rPr lang="en-US" altLang="en-US" sz="2800" i="1" dirty="0" err="1" smtClean="0">
                <a:latin typeface="Arial" charset="0"/>
                <a:cs typeface="Arial" charset="0"/>
              </a:rPr>
              <a:t>formalised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[sic] 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process and a role constructed by or for a mentor.”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4343400"/>
            <a:ext cx="8763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 students are well positioned for these attributes: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closer age to undergrads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 the field/lab” instead of “in the office”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place them in proximity to undergrads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 eaLnBrk="1" hangingPunct="1">
              <a:buFontTx/>
              <a:buNone/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defRPr/>
            </a:pPr>
            <a:endParaRPr lang="en-US" alt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010400" y="64770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(Roberts, 2000, p. 162)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572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Mentor-Mentee Relationship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8195" name="Picture 2" descr="http://www.phdcomics.com/comics/archive/phd100404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2895600"/>
            <a:ext cx="8791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025" y="1600200"/>
            <a:ext cx="87915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sz="36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here is in a “mentoring role”?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36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some examples</a:t>
            </a:r>
          </a:p>
          <a:p>
            <a:pPr marL="914400" lvl="1" indent="-457200" eaLnBrk="1" hangingPunct="1">
              <a:buFont typeface="Courier New" panose="02070309020205020404" pitchFamily="49" charset="0"/>
              <a:buChar char="o"/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0960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3600" smtClean="0">
                <a:solidFill>
                  <a:srgbClr val="FFFFFF"/>
                </a:solidFill>
                <a:latin typeface="Arial" charset="0"/>
              </a:rPr>
              <a:t>Evidence: Mentoring for Clear Career Plans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3716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457200" lvl="1" indent="0" eaLnBrk="1" hangingPunct="1">
              <a:defRPr/>
            </a:pPr>
            <a:endParaRPr lang="en-US" altLang="en-US" sz="2400" kern="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 undergraduates to improve career goals:</a:t>
            </a:r>
          </a:p>
          <a:p>
            <a:pPr lvl="1" indent="-279400" eaLnBrk="1" hangingPunct="1">
              <a:buFont typeface="Courier New" pitchFamily="49" charset="0"/>
              <a:buChar char="o"/>
              <a:defRPr/>
            </a:pPr>
            <a:r>
              <a:rPr lang="en-U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Lunsford (2011) examined interview records from 128 	</a:t>
            </a:r>
            <a:r>
              <a:rPr lang="en-US" altLang="en-US" sz="24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academically talented </a:t>
            </a:r>
            <a:r>
              <a:rPr lang="en-U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who partnered with a 	faculty mentor for 6 semesters.</a:t>
            </a:r>
          </a:p>
          <a:p>
            <a:pPr lvl="1" indent="-279400" eaLnBrk="1" hangingPunct="1">
              <a:buFont typeface="Courier New" pitchFamily="49" charset="0"/>
              <a:buChar char="o"/>
              <a:defRPr/>
            </a:pPr>
            <a:r>
              <a:rPr lang="en-US" alt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 were analyzed for:</a:t>
            </a:r>
          </a:p>
          <a:p>
            <a:pPr marL="1206500" lvl="2" indent="-342900" eaLnBrk="1" hangingPunct="1">
              <a:buFont typeface="+mj-lt"/>
              <a:buAutoNum type="arabicPeriod"/>
              <a:defRPr/>
            </a:pPr>
            <a:r>
              <a:rPr lang="en-US" altLang="en-US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relationship with the mentor</a:t>
            </a:r>
          </a:p>
          <a:p>
            <a:pPr marL="1206500" lvl="2" indent="-342900" eaLnBrk="1" hangingPunct="1">
              <a:buFont typeface="+mj-lt"/>
              <a:buAutoNum type="arabicPeriod"/>
              <a:defRPr/>
            </a:pPr>
            <a:r>
              <a:rPr lang="en-US" altLang="en-US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plan or outlook of career opportunities in field of study</a:t>
            </a:r>
          </a:p>
          <a:p>
            <a:pPr marL="457200" lvl="1" indent="0" eaLnBrk="1" hangingPunct="1">
              <a:defRPr/>
            </a:pPr>
            <a:endParaRPr lang="en-US" altLang="en-US" kern="0" dirty="0" smtClean="0"/>
          </a:p>
          <a:p>
            <a:pPr eaLnBrk="1" hangingPunct="1">
              <a:defRPr/>
            </a:pPr>
            <a:endParaRPr lang="en-US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543800" y="6474023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itchFamily="34" charset="0"/>
              </a:rPr>
              <a:t>(Lunsford, 2011)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910</Words>
  <Application>Microsoft Office PowerPoint</Application>
  <PresentationFormat>On-screen Show (4:3)</PresentationFormat>
  <Paragraphs>167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Sb 2Stone Sans Semibold</vt:lpstr>
      <vt:lpstr>Times</vt:lpstr>
      <vt:lpstr>Times New Roman</vt:lpstr>
      <vt:lpstr>Wingdings</vt:lpstr>
      <vt:lpstr>Blank Presentation</vt:lpstr>
      <vt:lpstr>PowerPoint Presentation</vt:lpstr>
      <vt:lpstr>Expected Outcomes</vt:lpstr>
      <vt:lpstr>Introductions</vt:lpstr>
      <vt:lpstr>Mentoring Background</vt:lpstr>
      <vt:lpstr>Mentoring Definition</vt:lpstr>
      <vt:lpstr>Mentoring Definition</vt:lpstr>
      <vt:lpstr>Mentoring Definition</vt:lpstr>
      <vt:lpstr>Mentor-Mentee Relationship</vt:lpstr>
      <vt:lpstr>Evidence: Mentoring for Clear Career Plans</vt:lpstr>
      <vt:lpstr>Evidence: Mentoring for Clear Career Plans</vt:lpstr>
      <vt:lpstr>Evidence: Positive Outcomes of Mentoring</vt:lpstr>
      <vt:lpstr>Evidence: Positive Outcomes of Mentoring</vt:lpstr>
      <vt:lpstr>Evidence: Positive Outcomes of Mentoring</vt:lpstr>
      <vt:lpstr>Evidence: Outcomes from Lack of Mentoring</vt:lpstr>
      <vt:lpstr>Evidence: Outcomes from Lack of Mentoring</vt:lpstr>
      <vt:lpstr>Conclusion</vt:lpstr>
      <vt:lpstr>Reflection</vt:lpstr>
      <vt:lpstr>Questions or Comments</vt:lpstr>
      <vt:lpstr>References</vt:lpstr>
    </vt:vector>
  </TitlesOfParts>
  <Company>wayne state university marketing and publication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Christina Moore</cp:lastModifiedBy>
  <cp:revision>121</cp:revision>
  <cp:lastPrinted>2013-11-15T14:09:02Z</cp:lastPrinted>
  <dcterms:created xsi:type="dcterms:W3CDTF">2007-07-03T15:32:14Z</dcterms:created>
  <dcterms:modified xsi:type="dcterms:W3CDTF">2014-05-21T21:06:43Z</dcterms:modified>
</cp:coreProperties>
</file>