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79" r:id="rId4"/>
    <p:sldId id="283" r:id="rId5"/>
    <p:sldId id="286" r:id="rId6"/>
    <p:sldId id="257" r:id="rId7"/>
    <p:sldId id="280" r:id="rId8"/>
    <p:sldId id="281" r:id="rId9"/>
    <p:sldId id="258" r:id="rId10"/>
    <p:sldId id="259" r:id="rId11"/>
    <p:sldId id="260" r:id="rId12"/>
    <p:sldId id="261" r:id="rId13"/>
    <p:sldId id="262" r:id="rId14"/>
    <p:sldId id="287" r:id="rId15"/>
    <p:sldId id="288" r:id="rId16"/>
    <p:sldId id="285" r:id="rId17"/>
    <p:sldId id="289" r:id="rId18"/>
    <p:sldId id="282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49065-156F-4988-9910-54A1CA434E1F}" type="datetimeFigureOut">
              <a:rPr lang="en-CA" smtClean="0"/>
              <a:t>2014-05-21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E33AB-2D59-41EB-A167-6965213B0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2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E33AB-2D59-41EB-A167-6965213B01A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1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CB2C-F9EC-43E9-AE4B-4FA828995A93}" type="datetimeFigureOut">
              <a:rPr lang="en-CA" smtClean="0"/>
              <a:t>2014-05-21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7A-36CF-4508-8264-C758A167F7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CB2C-F9EC-43E9-AE4B-4FA828995A93}" type="datetimeFigureOut">
              <a:rPr lang="en-CA" smtClean="0"/>
              <a:t>2014-05-21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7A-36CF-4508-8264-C758A167F7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CB2C-F9EC-43E9-AE4B-4FA828995A93}" type="datetimeFigureOut">
              <a:rPr lang="en-CA" smtClean="0"/>
              <a:t>2014-05-21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7A-36CF-4508-8264-C758A167F7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CB2C-F9EC-43E9-AE4B-4FA828995A93}" type="datetimeFigureOut">
              <a:rPr lang="en-CA" smtClean="0"/>
              <a:t>2014-05-21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7A-36CF-4508-8264-C758A167F7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CB2C-F9EC-43E9-AE4B-4FA828995A93}" type="datetimeFigureOut">
              <a:rPr lang="en-CA" smtClean="0"/>
              <a:t>2014-05-21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7A-36CF-4508-8264-C758A167F7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CB2C-F9EC-43E9-AE4B-4FA828995A93}" type="datetimeFigureOut">
              <a:rPr lang="en-CA" smtClean="0"/>
              <a:t>2014-05-21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7A-36CF-4508-8264-C758A167F7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CB2C-F9EC-43E9-AE4B-4FA828995A93}" type="datetimeFigureOut">
              <a:rPr lang="en-CA" smtClean="0"/>
              <a:t>2014-05-21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7A-36CF-4508-8264-C758A167F7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CB2C-F9EC-43E9-AE4B-4FA828995A93}" type="datetimeFigureOut">
              <a:rPr lang="en-CA" smtClean="0"/>
              <a:t>2014-05-21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7A-36CF-4508-8264-C758A167F7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CB2C-F9EC-43E9-AE4B-4FA828995A93}" type="datetimeFigureOut">
              <a:rPr lang="en-CA" smtClean="0"/>
              <a:t>2014-05-21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7A-36CF-4508-8264-C758A167F7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CB2C-F9EC-43E9-AE4B-4FA828995A93}" type="datetimeFigureOut">
              <a:rPr lang="en-CA" smtClean="0"/>
              <a:t>2014-05-21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7A-36CF-4508-8264-C758A167F7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CB2C-F9EC-43E9-AE4B-4FA828995A93}" type="datetimeFigureOut">
              <a:rPr lang="en-CA" smtClean="0"/>
              <a:t>2014-05-21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7A-36CF-4508-8264-C758A167F7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CB2C-F9EC-43E9-AE4B-4FA828995A93}" type="datetimeFigureOut">
              <a:rPr lang="en-CA" smtClean="0"/>
              <a:t>2014-05-21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CE7A-36CF-4508-8264-C758A167F7BE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shers.ca/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www.writersdiges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perfectpitch.com/book-publishers-in-ontario/" TargetMode="External"/><Relationship Id="rId5" Type="http://schemas.openxmlformats.org/officeDocument/2006/relationships/hyperlink" Target="https://www.authorlearningcenter.com/" TargetMode="External"/><Relationship Id="rId4" Type="http://schemas.openxmlformats.org/officeDocument/2006/relationships/hyperlink" Target="http://writersrelief.com/writers-associations-organization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.newtechnetwork.org/sites/default/files/news/pbl_research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ie.org/for/teacher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nd.edu/academics/writing-center/_files/images/main-images/writing-center-wordl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6696744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pPr algn="l"/>
            <a:r>
              <a:rPr lang="en-CA" dirty="0" smtClean="0"/>
              <a:t>Creative Options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CA" b="1" dirty="0" smtClean="0"/>
              <a:t>Eat-Pray-Love </a:t>
            </a:r>
            <a:r>
              <a:rPr lang="en-CA" b="1" dirty="0"/>
              <a:t>Novel</a:t>
            </a:r>
            <a:endParaRPr lang="en-CA" dirty="0"/>
          </a:p>
          <a:p>
            <a:r>
              <a:rPr lang="en-CA" sz="4000" dirty="0" smtClean="0"/>
              <a:t>If </a:t>
            </a:r>
            <a:r>
              <a:rPr lang="en-CA" sz="4000" dirty="0"/>
              <a:t>you have not watched the movie or read the novel "Eat Pray Love", by Elizabeth Gilbert, </a:t>
            </a:r>
            <a:r>
              <a:rPr lang="en-CA" sz="4000" dirty="0" smtClean="0"/>
              <a:t>please </a:t>
            </a:r>
            <a:r>
              <a:rPr lang="en-CA" sz="4000" dirty="0"/>
              <a:t>do so before starting this project.  It is a story about a woman's journey of self discovery. </a:t>
            </a:r>
            <a:r>
              <a:rPr lang="en-CA" sz="4000" dirty="0" smtClean="0"/>
              <a:t>Her </a:t>
            </a:r>
            <a:r>
              <a:rPr lang="en-CA" sz="4000" dirty="0"/>
              <a:t>journey takes her to Italy for pizza, India </a:t>
            </a:r>
            <a:r>
              <a:rPr lang="en-CA" sz="4000" dirty="0" smtClean="0"/>
              <a:t>for prayer, </a:t>
            </a:r>
            <a:r>
              <a:rPr lang="en-CA" sz="4000" dirty="0"/>
              <a:t>and Bali for love. Your group will be </a:t>
            </a:r>
            <a:r>
              <a:rPr lang="en-CA" sz="4000" dirty="0" smtClean="0"/>
              <a:t>responsible </a:t>
            </a:r>
            <a:r>
              <a:rPr lang="en-CA" sz="4000" dirty="0"/>
              <a:t>for creating a character that will embark on a journey to different lands and discover </a:t>
            </a:r>
            <a:r>
              <a:rPr lang="en-CA" sz="4000" dirty="0" smtClean="0"/>
              <a:t>something </a:t>
            </a:r>
            <a:r>
              <a:rPr lang="en-CA" sz="4000" dirty="0"/>
              <a:t>different about </a:t>
            </a:r>
            <a:r>
              <a:rPr lang="en-CA" sz="4000" dirty="0" smtClean="0"/>
              <a:t>themselves </a:t>
            </a:r>
            <a:r>
              <a:rPr lang="en-CA" sz="4000" dirty="0"/>
              <a:t>in each destination. Each member will choose a different </a:t>
            </a:r>
            <a:r>
              <a:rPr lang="en-CA" sz="4000" dirty="0" smtClean="0"/>
              <a:t>location </a:t>
            </a:r>
            <a:r>
              <a:rPr lang="en-CA" sz="4000" dirty="0"/>
              <a:t>to research and take the main character through. Each group member will be creating a </a:t>
            </a:r>
            <a:r>
              <a:rPr lang="en-CA" sz="4000" dirty="0" smtClean="0"/>
              <a:t>chapter </a:t>
            </a:r>
            <a:r>
              <a:rPr lang="en-CA" sz="4000" dirty="0"/>
              <a:t>that will be put together as a whole. </a:t>
            </a:r>
          </a:p>
          <a:p>
            <a:r>
              <a:rPr lang="en-CA" sz="4000" b="1" i="1" dirty="0" smtClean="0"/>
              <a:t>Individual </a:t>
            </a:r>
            <a:r>
              <a:rPr lang="en-CA" sz="4000" b="1" i="1" dirty="0"/>
              <a:t>research assignment</a:t>
            </a:r>
            <a:r>
              <a:rPr lang="en-CA" sz="4000" b="1" dirty="0"/>
              <a:t>:</a:t>
            </a:r>
            <a:r>
              <a:rPr lang="en-CA" sz="4000" dirty="0"/>
              <a:t> your research midterm essay will be the same topic as the </a:t>
            </a:r>
            <a:r>
              <a:rPr lang="en-CA" sz="4000" dirty="0" smtClean="0"/>
              <a:t>country </a:t>
            </a:r>
            <a:r>
              <a:rPr lang="en-CA" sz="4000" dirty="0"/>
              <a:t>you are researching for your character. Your research will be specific to what your </a:t>
            </a:r>
            <a:r>
              <a:rPr lang="en-CA" sz="4000" dirty="0" smtClean="0"/>
              <a:t>character </a:t>
            </a:r>
            <a:r>
              <a:rPr lang="en-CA" sz="4000" dirty="0"/>
              <a:t>discovers in that country that is meaningful to </a:t>
            </a:r>
            <a:r>
              <a:rPr lang="en-CA" sz="4000" dirty="0" smtClean="0"/>
              <a:t>them</a:t>
            </a:r>
          </a:p>
          <a:p>
            <a:pPr marL="0" indent="0" algn="ctr">
              <a:buNone/>
            </a:pPr>
            <a:r>
              <a:rPr lang="en-CA" sz="4000" dirty="0" smtClean="0"/>
              <a:t> </a:t>
            </a:r>
            <a:r>
              <a:rPr lang="en-CA" sz="4000" dirty="0"/>
              <a:t>(</a:t>
            </a:r>
            <a:r>
              <a:rPr lang="en-CA" sz="4000" dirty="0" err="1"/>
              <a:t>ie</a:t>
            </a:r>
            <a:r>
              <a:rPr lang="en-CA" sz="4000" dirty="0" smtClean="0"/>
              <a:t>. food</a:t>
            </a:r>
            <a:r>
              <a:rPr lang="en-CA" sz="4000" dirty="0"/>
              <a:t>, dance, </a:t>
            </a:r>
            <a:r>
              <a:rPr lang="en-CA" sz="4000" dirty="0" smtClean="0"/>
              <a:t>music, spirituality </a:t>
            </a:r>
            <a:r>
              <a:rPr lang="en-CA" sz="4000" dirty="0"/>
              <a:t>love etc</a:t>
            </a:r>
            <a:r>
              <a:rPr lang="en-CA" sz="4000" dirty="0" smtClean="0"/>
              <a:t>.)</a:t>
            </a:r>
            <a:endParaRPr lang="en-CA" sz="4000" dirty="0"/>
          </a:p>
          <a:p>
            <a:endParaRPr lang="en-CA" dirty="0"/>
          </a:p>
        </p:txBody>
      </p:sp>
      <p:pic>
        <p:nvPicPr>
          <p:cNvPr id="22530" name="Picture 2" descr="http://www.clipartbest.com/cliparts/dT7/j7n/dT7j7nBT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3026446" cy="1872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belau.info/images/bookweb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376264" cy="23488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pPr algn="l"/>
            <a:r>
              <a:rPr lang="en-CA" dirty="0" smtClean="0"/>
              <a:t>Creative Options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CA" b="1" dirty="0"/>
              <a:t>Children's book</a:t>
            </a:r>
            <a:endParaRPr lang="en-CA" dirty="0"/>
          </a:p>
          <a:p>
            <a:r>
              <a:rPr lang="en-CA" dirty="0" smtClean="0"/>
              <a:t>Create </a:t>
            </a:r>
            <a:r>
              <a:rPr lang="en-CA" dirty="0"/>
              <a:t>a children's book that relates to an issue that you may come across in your field of </a:t>
            </a:r>
            <a:r>
              <a:rPr lang="en-CA" dirty="0" smtClean="0"/>
              <a:t>study (</a:t>
            </a:r>
            <a:r>
              <a:rPr lang="en-CA" dirty="0" err="1"/>
              <a:t>ie</a:t>
            </a:r>
            <a:r>
              <a:rPr lang="en-CA" dirty="0"/>
              <a:t>. bullying, discrimination, divorce, disability, etc.). You are responsible for the written </a:t>
            </a:r>
            <a:r>
              <a:rPr lang="en-CA" dirty="0" smtClean="0"/>
              <a:t>component </a:t>
            </a:r>
            <a:r>
              <a:rPr lang="en-CA" dirty="0"/>
              <a:t>of the book </a:t>
            </a:r>
            <a:r>
              <a:rPr lang="en-CA" i="1" dirty="0"/>
              <a:t>and</a:t>
            </a:r>
            <a:r>
              <a:rPr lang="en-CA" dirty="0"/>
              <a:t> the illustrations. </a:t>
            </a:r>
          </a:p>
          <a:p>
            <a:r>
              <a:rPr lang="en-CA" b="1" i="1" dirty="0" smtClean="0"/>
              <a:t>Individual </a:t>
            </a:r>
            <a:r>
              <a:rPr lang="en-CA" b="1" i="1" dirty="0"/>
              <a:t>research assignment</a:t>
            </a:r>
            <a:r>
              <a:rPr lang="en-CA" dirty="0"/>
              <a:t>: </a:t>
            </a:r>
            <a:r>
              <a:rPr lang="en-CA" dirty="0" smtClean="0"/>
              <a:t>Your </a:t>
            </a:r>
            <a:r>
              <a:rPr lang="en-CA" dirty="0"/>
              <a:t>research midterm essay topic will be the same as the </a:t>
            </a:r>
            <a:r>
              <a:rPr lang="en-CA" dirty="0" smtClean="0"/>
              <a:t>main theme </a:t>
            </a:r>
            <a:r>
              <a:rPr lang="en-CA" dirty="0"/>
              <a:t>in your book or a famous children's </a:t>
            </a:r>
            <a:r>
              <a:rPr lang="en-CA" dirty="0" smtClean="0"/>
              <a:t>author.</a:t>
            </a:r>
          </a:p>
          <a:p>
            <a:pPr marL="0" indent="0" algn="ctr">
              <a:buNone/>
            </a:pPr>
            <a:r>
              <a:rPr lang="en-CA" dirty="0" smtClean="0"/>
              <a:t> </a:t>
            </a:r>
            <a:r>
              <a:rPr lang="en-CA" sz="2400" dirty="0"/>
              <a:t>(</a:t>
            </a:r>
            <a:r>
              <a:rPr lang="en-CA" sz="2400" dirty="0" err="1"/>
              <a:t>ie</a:t>
            </a:r>
            <a:r>
              <a:rPr lang="en-CA" sz="2400" dirty="0"/>
              <a:t>. Robert Munch, Louisa May Alcott, </a:t>
            </a:r>
            <a:r>
              <a:rPr lang="en-CA" sz="2400" dirty="0" smtClean="0"/>
              <a:t>Norman </a:t>
            </a:r>
            <a:r>
              <a:rPr lang="en-CA" sz="2400" dirty="0" err="1" smtClean="0"/>
              <a:t>Bridwell</a:t>
            </a:r>
            <a:r>
              <a:rPr lang="en-CA" sz="2400" dirty="0"/>
              <a:t>, EB White, Lucy Maud Montgomery, Dr. Seuss).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pPr algn="l"/>
            <a:r>
              <a:rPr lang="en-CA" dirty="0" smtClean="0"/>
              <a:t>Creative Options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CA" b="1" dirty="0"/>
              <a:t>Book of Poetry </a:t>
            </a:r>
            <a:endParaRPr lang="en-CA" dirty="0"/>
          </a:p>
          <a:p>
            <a:r>
              <a:rPr lang="en-CA" dirty="0" smtClean="0"/>
              <a:t>Each </a:t>
            </a:r>
            <a:r>
              <a:rPr lang="en-CA" dirty="0"/>
              <a:t>member of your group will be responsible for coming up with a collection of poems. Each </a:t>
            </a:r>
            <a:r>
              <a:rPr lang="en-CA" dirty="0" smtClean="0"/>
              <a:t>member </a:t>
            </a:r>
            <a:r>
              <a:rPr lang="en-CA" dirty="0"/>
              <a:t>of the group will submit </a:t>
            </a:r>
            <a:r>
              <a:rPr lang="en-CA" dirty="0" smtClean="0"/>
              <a:t>one </a:t>
            </a:r>
            <a:r>
              <a:rPr lang="en-CA" dirty="0"/>
              <a:t>poem each week. The poems can be of any </a:t>
            </a:r>
            <a:r>
              <a:rPr lang="en-CA" dirty="0" smtClean="0"/>
              <a:t>variety.</a:t>
            </a:r>
          </a:p>
          <a:p>
            <a:pPr marL="0" indent="0" algn="ctr">
              <a:buNone/>
            </a:pPr>
            <a:r>
              <a:rPr lang="en-CA" dirty="0" smtClean="0"/>
              <a:t> </a:t>
            </a:r>
            <a:r>
              <a:rPr lang="en-CA" sz="2600" dirty="0"/>
              <a:t>(</a:t>
            </a:r>
            <a:r>
              <a:rPr lang="en-CA" sz="2600" dirty="0" err="1" smtClean="0"/>
              <a:t>ie</a:t>
            </a:r>
            <a:r>
              <a:rPr lang="en-CA" sz="2600" dirty="0" smtClean="0"/>
              <a:t>. acrostic</a:t>
            </a:r>
            <a:r>
              <a:rPr lang="en-CA" sz="2600" dirty="0"/>
              <a:t>, blank </a:t>
            </a:r>
            <a:r>
              <a:rPr lang="en-CA" sz="2600" dirty="0" smtClean="0"/>
              <a:t>verse</a:t>
            </a:r>
            <a:r>
              <a:rPr lang="en-CA" sz="2600" dirty="0"/>
              <a:t>, sonnet, limerick, narrative, haiku</a:t>
            </a:r>
            <a:r>
              <a:rPr lang="en-CA" sz="2600" dirty="0" smtClean="0"/>
              <a:t>)</a:t>
            </a:r>
            <a:r>
              <a:rPr lang="en-CA" dirty="0" smtClean="0"/>
              <a:t> </a:t>
            </a:r>
            <a:endParaRPr lang="en-CA" dirty="0"/>
          </a:p>
          <a:p>
            <a:r>
              <a:rPr lang="en-CA" b="1" i="1" dirty="0" smtClean="0"/>
              <a:t>Individual research assignment:</a:t>
            </a:r>
            <a:r>
              <a:rPr lang="en-CA" b="1" dirty="0" smtClean="0"/>
              <a:t> </a:t>
            </a:r>
            <a:r>
              <a:rPr lang="en-CA" dirty="0" smtClean="0"/>
              <a:t>your </a:t>
            </a:r>
            <a:r>
              <a:rPr lang="en-CA" dirty="0"/>
              <a:t>research midterm essay topic will be to write an essay on a </a:t>
            </a:r>
            <a:r>
              <a:rPr lang="en-CA" dirty="0" smtClean="0"/>
              <a:t>famous poet.</a:t>
            </a:r>
          </a:p>
          <a:p>
            <a:pPr marL="0" indent="0" algn="ctr">
              <a:buNone/>
            </a:pPr>
            <a:r>
              <a:rPr lang="en-CA" dirty="0" smtClean="0"/>
              <a:t> </a:t>
            </a:r>
            <a:r>
              <a:rPr lang="en-CA" sz="2600" dirty="0"/>
              <a:t>(</a:t>
            </a:r>
            <a:r>
              <a:rPr lang="en-CA" sz="2600" dirty="0" err="1"/>
              <a:t>ie</a:t>
            </a:r>
            <a:r>
              <a:rPr lang="en-CA" sz="2600" dirty="0"/>
              <a:t>. </a:t>
            </a:r>
            <a:r>
              <a:rPr lang="en-CA" sz="2600" dirty="0" smtClean="0"/>
              <a:t>Shakespeare, Wordsworth, William </a:t>
            </a:r>
            <a:r>
              <a:rPr lang="en-CA" sz="2600" dirty="0"/>
              <a:t>Blake, E.E. Cummings). </a:t>
            </a:r>
          </a:p>
        </p:txBody>
      </p:sp>
      <p:pic>
        <p:nvPicPr>
          <p:cNvPr id="20482" name="Picture 2" descr="http://rschreiber.edublogs.org/files/2012/04/poet-creekside-books-coffee-1vdbqh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2267744" cy="1872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once-upon-a-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2699792" cy="18417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pPr algn="l"/>
            <a:r>
              <a:rPr lang="en-CA" dirty="0" smtClean="0"/>
              <a:t>Creative Options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CA" b="1" dirty="0" smtClean="0"/>
              <a:t>Book </a:t>
            </a:r>
            <a:r>
              <a:rPr lang="en-CA" b="1" dirty="0"/>
              <a:t>of Short Stories</a:t>
            </a:r>
            <a:endParaRPr lang="en-CA" dirty="0"/>
          </a:p>
          <a:p>
            <a:r>
              <a:rPr lang="en-CA" dirty="0" smtClean="0"/>
              <a:t>As </a:t>
            </a:r>
            <a:r>
              <a:rPr lang="en-CA" dirty="0"/>
              <a:t>a group you will be collaborating to develop a book of short stories. Your book can be made </a:t>
            </a:r>
            <a:r>
              <a:rPr lang="en-CA" dirty="0" smtClean="0"/>
              <a:t>up </a:t>
            </a:r>
            <a:r>
              <a:rPr lang="en-CA" dirty="0"/>
              <a:t>of fictional stories, non-fictional </a:t>
            </a:r>
            <a:r>
              <a:rPr lang="en-CA" dirty="0" smtClean="0"/>
              <a:t>stories, </a:t>
            </a:r>
            <a:r>
              <a:rPr lang="en-CA" dirty="0"/>
              <a:t>or a combination of both. </a:t>
            </a:r>
          </a:p>
          <a:p>
            <a:r>
              <a:rPr lang="en-CA" b="1" i="1" dirty="0" smtClean="0"/>
              <a:t>Individual </a:t>
            </a:r>
            <a:r>
              <a:rPr lang="en-CA" b="1" i="1" dirty="0"/>
              <a:t>research assignment</a:t>
            </a:r>
            <a:r>
              <a:rPr lang="en-CA" i="1" dirty="0"/>
              <a:t>:</a:t>
            </a:r>
            <a:r>
              <a:rPr lang="en-CA" dirty="0"/>
              <a:t> your research midterm essay topic will be to write an essay on a </a:t>
            </a:r>
            <a:r>
              <a:rPr lang="en-CA" dirty="0" smtClean="0"/>
              <a:t>famous </a:t>
            </a:r>
            <a:r>
              <a:rPr lang="en-CA" dirty="0"/>
              <a:t>deceased author of your </a:t>
            </a:r>
            <a:r>
              <a:rPr lang="en-CA" dirty="0" smtClean="0"/>
              <a:t>choice.</a:t>
            </a:r>
          </a:p>
          <a:p>
            <a:pPr marL="0" indent="0" algn="ctr">
              <a:buNone/>
            </a:pPr>
            <a:r>
              <a:rPr lang="en-CA" dirty="0" smtClean="0"/>
              <a:t> </a:t>
            </a:r>
            <a:r>
              <a:rPr lang="en-CA" sz="3000" dirty="0"/>
              <a:t>(</a:t>
            </a:r>
            <a:r>
              <a:rPr lang="en-CA" sz="3000" dirty="0" err="1"/>
              <a:t>ie</a:t>
            </a:r>
            <a:r>
              <a:rPr lang="en-CA" sz="3000" dirty="0"/>
              <a:t>. Charles Dickens, George Orwell, </a:t>
            </a:r>
            <a:r>
              <a:rPr lang="en-CA" sz="3000" dirty="0" smtClean="0"/>
              <a:t>Charlotte Perkins- Gilman</a:t>
            </a:r>
            <a:r>
              <a:rPr lang="en-CA" sz="3000" dirty="0"/>
              <a:t>, Mark Twain, Jack London, Emily </a:t>
            </a:r>
            <a:r>
              <a:rPr lang="en-CA" sz="3000" dirty="0" smtClean="0"/>
              <a:t>Dickinson</a:t>
            </a:r>
            <a:r>
              <a:rPr lang="en-CA" sz="3000" dirty="0"/>
              <a:t>, Charlotte Bronte).</a:t>
            </a:r>
          </a:p>
          <a:p>
            <a:endParaRPr lang="en-CA" dirty="0"/>
          </a:p>
        </p:txBody>
      </p:sp>
      <p:sp>
        <p:nvSpPr>
          <p:cNvPr id="19458" name="AutoShape 2" descr="data:image/jpeg;base64,/9j/4AAQSkZJRgABAQAAAQABAAD/2wCEAAkGBxQTEhMSExQWFBUXFxgbGBYYFCIYGhgYIB4YFxgdFxUYKCghIB4mGx8bIzEhJSkrLi4uHR8zODMsNygtLysBCgoKDg0OGxAQGjckICQsLCwsLCwsNCwtLCwtLCwsLCwsNCwsLCwsLCwsLCwsLCwsLCwsLCwsLCwsLCwsLCwsLP/AABEIAKIBNwMBEQACEQEDEQH/xAAbAAEAAgMBAQAAAAAAAAAAAAAABAYDBQcCAf/EAE0QAAECAwMGCwYCBQoGAwAAAAECAwAEEQUSIQYHExQxQSIzUVJhcYGRkrHRMkJTcqGygsEVI2JzsxYkJSY1NmOiwuEIQ5O00vAXo6T/xAAbAQEAAgMBAQAAAAAAAAAAAAAAAQMCBAUGB//EADoRAAIBAgQDBAgFBAIDAQAAAAABAgMRBBIhMQVBURNhcfAiMoGRobHB0RQjM+HxBhVCUmJyJFOyQ//aAAwDAQACEQMRAD8A63Z0g1omv1aPYR7g5B0RzZN3MyRqDXwm/APSMczA1Br4TfgHpDMwNQa+E34B6QzMDUGvhN+AekMzA1Br4TfgHpDMwNQa+E34B6QzMDUGvhN+AekMzA1Br4TfgHpDMwNQa+E34B6QzMDUGvhN+AekMzA1Br4TfgHpDMwNQa+E34B6QzMDUGvhN+AekMzA1Br4TfgHpDMwNQa+E34B6QzMDUGvhN+AekMzA1Br4TfgHpDMwNQa+E34B6QzMDUGvhN+AekMzA1Br4TfgHpDMwNQa+E34B6QzMDUGvhN+AekMzA1Br4TfgHpDMwNQa+E34B6QzMDUGvhN+AekMzA1Br4TfgHpDMwNQa+E34B6QzMDUGvhN+AekMzA1Br4TfgHpDMwNQa+E34B6QzMDUGvhN+AekMzA1Br4TfgHpDMwNQa+E34B6QzMDUGvhN+AekMzA1Br4TfgHpDMwNQa+E34B6QzMDUGvhN+AekMzBDtiRaDK/1aN3uDlHRGUW7gmWbxLXyI8hGMtwSYgHyAPLzoSCpRAA2kxjOcYRzSdkTGLk7INOpULySCDvBrCE4zWaLuhKLi7M9xkQRpqebb9tYHRtPcMYpq4ilS9eViyFOc/VRrl5Rt1olK1dgH51jSfFqN7RTfsL1g582j0LfTvad8I9YyXEV/65e4j8K/8AZHpOULO+8nrT6ViVxShzuvFEfhKnIzt2wyf+YO0EecWwx+HltP36fMweHqLkSmphCvZUlXUoHyjYhUhP1ZJ+DK3CS3RljMxMbr6U+0pKesgecYzqRh6zt4mSi3sj624FAFJBB2EGo74mMlJXi7ohpp2Z7iSBACAEAIAQAgBACAEAIAQAgBACAEAIAQAgBACAEAIAhWzxK+z7hGUNwZLN4lr5EeQiJbgkxAKjZjC3XHAHVIXicPeNaGtDHn8DQqYmtUiqjjLfx1OnWnGnCPo3RJkLOW48pD5UoIGIKjQk4Jp0bT2Rs4PAVa2IlDFNtR7977W+LK6taMKadPmJllcmq8hQUhR9k7e78xEYmhU4ZLNCV4Pk9/PeISjiVaSs0NZfeSVqWlhkbVk3RT5jie8CJpLGYxZr5IdfOr+ROSlTeVLNLpuVyeyrkWKhpCppe9ajdRXt29x642YYXBUeWeXV7G/TwGKq+u8i6bvz7T3LWxaz4rLyyWUHYdGE9tXSK9gjfhKu1+XBRXhYieHwFL9Wpmfjf5fcyqs63Djp0dVUf+EZ5MX/ALGPbcL/ANH8fua2ftW1pYEzCNIgbVLaQtFOlTewddIoqPERX5kU13pMvp0OH13ak7PubT+P0PUhlZKvcF9oy6j/AMxvhI/EjaB1VjQnhcJX3jkfVbe4ipw+vT1pyzLo9H7zeiSSii1/rGVUuutKqOveP/cI0J8PjhpfnpuD2lHl5/i5pdpKWkdJLdM2v6McuXpeYKkkbCfI7j3R0Xw6q6ebC1rp9fvy+BrdvDNapCzNI6yNClzEqKyDU1FAAfzjiVKMfwqqu+ZyafsRuRk+0ceVi02G+lTQuJuhOBG3Hbt31rWO/gKsKlFZFZLSxzsRGUZ6u5sI3CgQAgBACAKvnFykckJTWGkoWrSIRRdaUNa+yQd0W0oKTswa3KHLd1iyZa0EtIU48lklBJupvpvHZieSJjTTm4gt9kzemYZeoBpG0LoNgvJCsO+KpKzsCXEAQAgBACAEAIAQAgBACAEAIAQAgCFbPEr7PuEZQ3Bks3iWvkR5CIluCTEAq9tJDT6VtGiziUgbzh9ccI4ON/8AHxMZ0NJPl569Do0H2lNqe3n5E625l5tCF6QIUcCgJBFd90kVwjqcTr4mhSjU7TLJ6OKS37na5Rh4U5yay3XU0FoT6JdAmJslxSuKZrwl9J5Ef+47DpYbCuaWJxjcv9Yvn493cb1KlKtLs6OiW76fuUe0LUmrReSg1USaNspwQns6BtUenYMI3JVKleSivYjs0qFDB03Lbq3u/PQuknZUrZgQXE6zOK9hCReIP+Gn3R+0cTjTkjo06NOgtdZHleJ8clJ5I6J7RW78fNvEmToth5N5GilxubCgV05CpQIr1Ui59tLuOFP8bNXjaPdzK5k+icmX3GHJ15h1ArdJUa09rAKAwwPSDFUM8pWcrM0cOsRVqOEqji156lledtGSSVuKROsJFV4XHEp3npA6a9kWvtKer1RvuWJw6zSeeK35NGhykybZmWDPSA5S40BT5qJ91Q3pGB2jp1MThozj2lP3HrOEcZVVKM3dPZ813Pz8Ct5L5SuSiqcYwrjGjiCN5TXYrz37iNKjXyejJXi90drGYKGIV9pLZ/fu+R0JTtxAell3mHgadBOFCNxHfhQxo4qnVwN6mHl+XP4X86P2Pv4WXNLs6q9KJNl7gkSVAE1VSorRRN0EdMX0ezjwlykk97eLdkUyzPE2XcbOxJbRsoB2nhHrP+1BGxgaPZUIxe+79pr155qjZQ7RzxyyC8hDDzjjalJSnBIVdqFKUrG6kEU2E9EdNYd9SkseQGWCbSYW7o9CttdxaL14bAoFKqCoIPIMQes4VKeRg0EvnRL02GZeSdeY0yGjMJUaAqUEhRSEEBO8VUKjHCM+xsrtg2uX2XqLOLbaWjMPuAkNhV2iBtUpQCjuNAAa0OykYU6WbUG4yRyibn5VEy2Cm9UKQTUoWDRQrv5Qd4IMYzhldgVfPl/Zo/ftf6osw/rEM0WWI/qxJdDcn9qR+cZw/VYLJK5XsyFk2a8+lxQcYZSAgAm9ogrG8RhQGK3Tc5tIkj5MZzhMziZR6VXKl0VZK1VKsCpN5JSml5INCCQSKViZUbK6dwbfLnLdEho20tKmJh2pQyg0NBvUQCaVwAAJNDyGMadPNryBjyVy9am5J+bUgt6uFF5sG+QEpv1QaC8CmtMBiCITpOMkuoK1O562Q2FMyrq114SVqCEoFSBVab1SRjQCnThFiw7vqyLnQcmbaROSrM0gFKXE1uk1KVAlKkkjkUCOyKJxyuxJtIxAgBACAEAIAQAgBACAIVs8Svs+4RlDcGSzeJa+RHkIiW4JMQCsWqoIm0LV7PAPYMPoY4WKmqWPhUqbaPz4HQorNQcVvqRbUtNBLk07i01glHPUfYSOknE8gi+MljsTKvU/ThsuvT37v3FtGhL0aMPWlu+nV+w5datpOTDqnnTVSu5I3JSNwEXVKkqkszPSUaMKMFCGy83L5k0wizpFU84kF50ANpPNOKB2+0egDkjqYamqNPO92eT/AKg4mo3ito6eMv2+5oMnrUm1zLi2UodmHATeWASAMSEVIAwoKdAETCU811ueIw1evKq3BXk+v0OiWPlch2TcmVAJW0k6RGzhAYUruVu6cN0bUKycMz5Hao42M6LqPdbrv/cr8uoWg6xOS9G5htSUzDd6h0Z4N9J30BI5e4VqX5jUlvzNOLWKnGtT0ktGu7qVluSddE6l59zSS6Sq6pRVfuqKVVqdmzvEU2bzXexoqnOaqKc3eJ7yGtxUq+m9UMum6uuyu5Q6UkivQeqJpTyS7mMBiHRqK/qs8ZwbEEtNG6KNui+jkBrw0jqOPQFARpY2j2dS62Z9X4Zie3oa7x0f0fnoSc3tsBLhk3T+qfwH7DvukdeA67vTEUHGpF0Km0vgyvimHvHt4etH4r9vlctAYVRxpSwkN3lXT7xGHB7I4Co1MtShKdlC7s+bWmhzc0bqaW+hZrBJLDdTXb3VIH0jucPcnh4uXnXQ5+It2jscyzTtpNo22ggEFxQxG7TTAI6jh3R1qvqxNdGlzZzhZsi13EnhJbwPTo1AfWM6ivOIL3mTlQiymiBQrceUemi1Niv4UgdkUV36ZKKL/KFabenJoS703otI0ltpJUUhN1qpoDROC921cX5V2aV7EFyzJSDrUm/pWls35lakoWgoN240mt1QBpUEdkU12m1YlHrPl/Zo/ftf6oYf1iGaTK/+68p+7kv9EZw/VY5Gnzkf3fsf5Gv+3XGVP9SQNnnQOjtCxXU4Kq2MORLrNB3KUO2IpaxkgyXJOabKp29iGGSEdFG2/wA3V98Q9KQNPkU2Eu5Rs+5o38OgKmQPoYyntFg+5MNhWTE/UDBTh2b0hpST2GEv1UC75mf7Il/mf/jORTX9clF3ikCAEAIAQAgBACAEAIAhWzxK+z7hGUNwZLN4lr5EeQiJbgkxANNlRd0QqAVXqJO8bz9BHL4tk7DVa30NvCXz6bHN8vZuhZlRsbSFrHK6sVFflRQfiMZxh2NCFJdLvxf2Wh3+G07qVZ83ZeC+7+RorAs/WJlljctYB+UcJf8AlBjOhT7Soom7iavY0ZVOi+PL4ltzmWglc0lgkhDKNiR76heAp1XB0VMdavK8rdD5NxSqp1VBvRL4vyiTkZknpJZubbeUy/fWUrACkhIJQQUnbsVv3xNKlmjmTszPBYLNSVWMrS11+Bks7IaWcUUieDprVaGympp0AnvphExoRb9Yyp8Poydu0v1SJVt5Frl6TFnKUhaBii9UqG8pKtp5UnA+czouPpQM62AdL8zDuzXLqUGdnHnlOzCjQkpQ4U8GpUDQFI5Qg13YRrNuTbOPUqVJt1H4Pz7CaGQqzCreiboOpTYqO8DujK16ft+hco3wl+kvoWHKRWtWPLzBxW0pIUd+0tKr1m6qIxKz4dS6fwe3/pnEuTSf+St7V/HxOepUQQQaEEEEbQRiCO2OSnZ3R7JpPRnVrTeDoZfAppmkLPXTEeUaXG4fnRqL/KKft2+x5mjHI5U3/i2i12SijLQ/ZB78Y7GEVqEF3I5tZ3qPxOV5o1VtS2D/AIiz/wDe9HSq+pEpRXsgkFVjW0BidGlXYEKP5GLJ+vEHR8y74VZTIG1C3knoOkWof5VA9sa9demSVjNjwLctRCsFFUwQOUaevkod8WVf00QjsEapJQM96K2Wo8jzR/zXfMxfh/WDKzlnNJTkzIAnFaJUD8KL5+iTFkF+ayORhzuS2isWy296A2ntEuoQpazYZKzmI0toWG2nEkoPYXGDXuST2Qp6RkwZbA4OVU6DvbVTtRLKH0iJa0kOZByRTVzKV/3Ql9IO4msyo/QDvEZS/wAUDzkp/dm0fme+1qEv1UC6Zl/7JY+d/wDiuRTX9clF4ikCAEAIAQAgBACAEAIAhWzxK+z7hGUNwZLN4lr5EeQiJbgkxAK7lIbzrLfL+ZA/KONxL8ytSpdX83Y3sL6MJSOUZUv35yZV/jLHYk3B9AI3MTK9WXienwcMmHgu5fHU3Waxm9Pg09hpxQ6DwUeSjF/D43q36I0+MythrdWl839DVZVPX5yZUfirHYklI+gEbM3eT8T5LjJOVeb72eEW6+JbVQujRUSQNprtTXm1xp0mGZ5cvILFVFS7JPQ+ost9CWHUgpU6r9SEk6RVKcJIGIFSADv6oZWrP3BUasVGa3e3XxOp5CZRqmmV6UUcaoFq2BQNaKI3HA1GzyG5RqOS15HfwGKdaDz7rc5PaKtI8+tsEoLi14AkBN4kE02ChjSerbR56rec5OO12zJKF5yXWy2gqbQrTLIHs0SU1J2AUrEq7Vl4mUO0nScIrRO7LRYBvWLPJPurUR3Nq8xGW9Ca88j0/wDTEn2kf+3zRQY4x9IOlWeqshJE810dgWQPpGvxjWlRf/b5o89VVsVVXh8i/wAuiiEjkSB9I7VNZYpdEjiSd5NlAzeZGTMnNT7zxbuvk3LqiTitxdVAgU9oRtVKikkkYHnNXkTMSLc23N6JSXghICFlVQAtKq1ApUKH1hVqKVrEmksHIS1ZKb0UtMBEmXUrUq8DeQCMFNqBN8pF3CgOGPJlKpCUbvcg2GW+Qs5rv6RsxwIdVS+m8Em9S4Sm+ChQKQAUqwqK41winVjlyyBdMj250S/9ILQp8qJogABCKABJKcCagkkctN0U1Mt/RJPWWNha7JvSt66VgXVHEBaSFpJ6LwFeisKcssrg5dZebq0nlS0tPKQJKXUSAFpVUE1KUgC8a7Kr9kE05I2HVgrtbkG2/wCIKgk5XkD57tE5GOH3YZ9yJyLnTOtTloKSoS7QQwAoGoAKUGiQMAFKNTwiSOSFSpHLaIM2XWR88bQbtGzlJDhSEqBUAUqAKL3DBCklBAI2i7XHcp1I5csgbixsi1y9lTMolSVTMw29pHCSEl5xBSMaVujAVpuJpjGEql5p8kSauxMiJpqxZqQVotO6pZTRZKKHRjFVP2Tu5IylUTmpAsebiwnZKQbl37mkSpwm4oqFFLUoYkDliurJSldBFnisCAEAIAQAgBACAEAIAhWzxK+z7hGUNwZLN4lr5EeQiJbgkxAK3bWE2yTs4H3GOJjNMdSb/wCP/wBG/Q/Rl7fkcmyhaKZqZSdzzv3qI+kbuIVqsvE9RhZZqEGv9V8iy5pV0nVjlYX97Rja4d+o/D7HP42v/HX/AGXyZlyelGXLUmWH20rClv3a7lBZVhT9msbdOKdRqS6/M+a4eFOeLnCavdv5m8mskZBM020pLjd7hI4dW3aHhIqqpB2YVFQcDFjpU1JJ/wAm3LA4ZVVFprpro+4kWA3rNoTMyQLsv+pZTuBFQoj69iomHp1HLpojOgu1xEqnKPoortq37PkywSNZmiVO0PsI2UB5TiK9KuQRU704ZXu9zSrN4Wjk/wAp6vuXn6mjybygclg822gL0ybtKYhVCEkU27fZ39EYQm43tzNPC4qdHNGKvmMViy7tyaUh0NXGjfSo00iTUFNOXo5TuiIp2dmRQjPLNxlay1XXuLBYBu2NPq5V3e8ND84m9qE355Hpf6XjepH/ALfJXKJHHPpB1KzZb+a2e3zkXvGoK/OMOJwzOhT86tHmqs/zq0u/5Kxe465xhACAK5lxbM1KsoXKSxmXFLCSkBSghNFG8UoxIwA3bdsWU4qT1YOeWbnStNx1bSZBDy2ydI22lwLTQ3SFYqpRWGzbF7owtuRcuMznEaYdk5eZYeafmW2lFAAUGi4ooSlZJSahQINE4RV2V02nsTcusUgQBQc8OTMxPyzDUsgLUl6qqrCQlJQtN4lW4EjAVOOAMX0ZqLdyGXmVQUoQk0qEgGmyoFDSKXuSZYgCAEAIAQAgBACAEAIAQAgBACAIVs8Svs+4RlDcGSzeJa+RHkIiW4JMQDR5Us8BDg2pV9D/ALgRyuLQeSNVbxfn4m5hJek4vmc3zjSd2b0o9h9CXE9dAlQ+gP4o3MVaTVRbSSZ6DhVTNQyPeLa+q89xGyCntDPMEmiVEtn8Qon/AD3YjBzy1V36FnEqXaYaSXLX3ftc22UitTtbTe7fQ5hvSrBfbW/HRqehVv7T5ViX2GMz8tH7Of1L9lBIonpQ6JQUaX2lg7FjZju3g8lTGzUiqkNPYdjEU44ij6L70+80ual3+bvpUeGHiVV24pTtr0g90V4Z+i/E1OFP8uSe9yCuVFqzalpQEyzZCVO7VO3cQlBPsg1rhTA1O0CMbdrO6269StwWNqtpeitL82UuXnlSs2XWgmrbjgSFCopwkUONdh5YoTyyujlKo6FdyjybJdqWat1g2itbf610jRpFCCSa+WzkxiZRbWdltWlKdP8AENrV7G4tcaCxZdo+0+4Fkfs1LgPcEd8Y4h5cOl1Paf0th2rS6Jv36L4FJlJZTq0NI9pagkdZNB2RzIRcpKKPZzmoRc5bJXO1tSwM0lCfYYbSkdgoPP6RnWiqnENNoRS9vl/A8g5vsXJ7ybZvY3jTOYZQZ4GmlqTLS65hDa7rrpq2gGpBSk0PCrsvUrurGxGhfdkXL/YNrNzcu1MtVuOJqK7QdikqpvCgQekGKZRcXZkmwjEHIc1Q/pm1/wB4/wD9wv0jaq/pohFqyst5pm0bPl1yjby3jRLyqXmeEEi7VJO01wIiuEW4t3JNdlJnREpPLlFSy1pQBwkrqta1JCkBDdNhJCdtejlmNHNG9wQms8iFIUlMm8qZvFKWBwq0BqSoC8KUIKbpP1Iy/D9+gubzN5l+m0i62prQvNgKu37wUkmhIJANQaAgjeOzCpSyag1+WOdJMpMql2ZczGipp1hV0IrTAEAiuIxNBUgbdkwo3V2wX2zJ5D7Lb7ZqhxCVpP7KgCKjl6Ipas7AkxAEAIAQAgBACAEAIAQAgBACAIVs8Svs+4RlDcGSzeJa+RHkIiW4JMQDRW1N6U6u0LyieFyCnTHKxtX8Q/w1HWTevdY3KEMn5k9Eaa3LEVMyqpcj+cS5KmxzknakHkOzrCY2sHCcqMsNUXpw270/PyNvD4lUK6qf4S0fd3+e85TiDvBB6iCPIgxr6pnptGjolvj9IyDc2gVeYBDqRtphfw7lDoJjs5u2pKa3W584/qDhrpydltqu+P7HnI6SKDpZOZbfXd4Uusqa4VBU3cb1MQCQBjtjKkrawd+7Y5WDp5fSozzf8Xp/JoLdm5lmYeUW1SqngQtAxSoEUVQ7DU1NRsJMVzclJ8rmniKlanUk7Zc265M6hkKG9Rl9HSl3hfPU36/irG5Qt2asd3A5ewjl6fHmU7KbJRpDE1OIc0xLhKQn2UVcAXWmKiKkbgOTCNepSSi5J31+upzsVgoRhOsnfX3alVyZsczUwhkezWqzyIHteg6SIqhDPKxzsJQdaqo8ufgbHOPaoemtEji2Bo002Xvfp3BP4Y1sdVzTyrZH1rhGG7Ghd7y19nL7+02WbKx+EuedFENBQb6VUoojqGHWTyRlhIqnGVeeyRRxfEaLDw3e/hy+5aLOtkN31KbJK1ElQO/cMeTrjiYfiKhmnOD9J3b+ns8Tm1cPmsk9lsWZpdQDsqAY70XdJnPas7HP85WVEg3LTcitwaZbauAhsqo6ReQVqSKA3rpxNd8bNKErqRBmzJO1spsc114d6yv/AFRFdekEX2KAcjzT/wBr2yf8Vz+O9G1V9SJCMmclf9N2R0Kb+roEKX6bJME8gfysYrvTX/8AM6Pygv0SBk82BlVOCmxCyOsolyT9T3xMn+UhzI+RCktZQWmaUSluaUR0aVlRhPWmgVbJWfmHJS0giTdmVzlUrebBIbUoKWagA1NV3qVG6LJJJrW1gdvzfSa2bOlG3UlC0tC8lQoU7TQjcQN0alVpydiSwxWBACAEAIAQAgBACAEAIAQAgCFbPEr7PuEZQ3Bks3iWvkR5CIluCTEArtuSQaImG6hV8EjdvNe/zjjY7DqhJYmlo76+fmb2HqOouzl0M9vOqQ8w42KqIIpzhgafUxvcUqTpYmjVpK8nfTqtNPiYYaKlTlGWxU8tslw+kzsqklR41oDhV3qSnnDenftGO2+cI4mHbUvaud/udTh+O7J9hWenJ+eXR8vlU8lMoVybt9PCbVQOI5yeUftDd2jfFGHrujLu5nTxuDjiaeV6NbPzyN/bWTAdAnbOOkbOJbRgttW03Rt/DtG6o2dGVNSWenqj5lxLhFXD1G4Kz6fVdUQGMrXCgy82gTLewhfBcSehe0EdOPTEKq7Wlr8zRjjp27Ossy79zBI5ROSmkRKuEtLxAWnhJJFK0GAWNlRUGgPQIjUcdIswhi5ULxpPR9eX7knJ20JlyXdkGGtJpFVKz7gNL1TsFabSeXbEwlJxcIosw1WtOm6EI3vz6G5tCaasmXVLsqC5x0cNY9wcvRT3R2mIrVY0IZV6zPYcC4Kl6UlpzfXuXcVnJLJlydcpilpJ/WOfW6knao/TadwOjh8NKtK/I9RjcbDDQ/5PZfXw+Z1F2ZYbU1KpASyigI92o9kHoBxPTt3xOJx2H7eGGl6ievS/JPuT379+Z5tQqyjKq/Wfl/sesqmx+pJ9i8QqnTQ+QMV8egn2Uperez9tvomRg36yW5uhG6ahwzI+z2327emXkpcdSl+6VAKKKh9RKa7DUDH9mNybaypEFzzHf2YP3zv+mKsR6xKOgxQDkeaA1tO2D/iq/jPxtVvURCPecwf01ZJ/ab/jD1hS/TYMVqH+tct8g/gPwX6IFgH+tU5+7X/Dl4S/SQ5kPJhkuW1bITiSxNpHWXGwPqIyl6kfYDa/8PbwMnMp36cK7C22B9UmMMTugjqsaxIgBACAEAIAQAgBACAEAIAQAgCFbPEr7PuEZQ3Bks3iWvkR5CIluCTEA0WVb3AQjnGvYP8AcxyeL1LU4w6v5G5g4+k5Hm2LYQFJLQC1pqAralIO2nKTTbF/EeKUYyi6PpSjz5K/1ZNDDyaanonyMlqWkhFx1oi+ql5I2KTSvDpvG47Ysx2PpUMlai1mdrrqrc+9cnv7DGjRlK8J7Lbx7iu23k1Lz1XWFBiYOJSfZWekDf8AtDtEZ062GxqvB5Z9H519hv4fG1sL6NRZodea89H7Cmlqds1wqotk7CocJtY3VOKT24iu6ItWw7v/AAdbNhsbC2kvmvr9DdDLxp0DW5Jp009tNK9gUCR4o2Fj4y9eJysR/TtKo7p+9X+P7Hz+U1mjEWeSekpp5nyifxdD/U1F/S0L/wCPuZ5dy1mnhoJJgMjmspvrHaAAnrp2xi8XVn6NONjp0eEYXDLNUenfovd58DLZGQhrpZ9zRpJqWwq84s7TeVjt30qekRU6NOl6eJlbu5smvxVepho377aLw82LZ+lm0pDLI0LKRSqRwqciBuJ5T1xp1uMU5vs6fow5tes+6PS/VnL7CbeefpSfX6nxq0JQChYNOU0J7yYpp43hqWXsXbru/mS6Vd65zDaM62WtG2pRTeBCVD2RQ7FcmzCKcbi6EsP2VGTaurJrbfZ9O4ypU5qeaS93MtMqaoQTtujyEdym24JvojnT9ZnJp3NZOJmZpUrNpZYfvlQqoKKVEqLa0DAgEkA12HrruqtGyujCxc82dgOyUilh+6HL7iiEqvChNRjhuiqrJSldElrioFBzd5HTElNT7zxbKX11RcUSaX3F8IECmChy74vqVFJJIhGXLLJJ+atGz5psthuXUC5eUQqgWlfBABrgDvERColFpkkZ3IuZVbqbRUprQJxACjfwaLQBTSntGta7IntF2eUEuzMiHG7YftIuoKHEqAbCTeBKW04nZTg/WDqJwygg5DZHTUtac5OPFvRvaa4ErKlG+6lxJIoAKJBG3bE1KicEkDTTmb+0ZObcfsp5CW3TUpUoC6CSq4pKkqSpIJNCMQDTpOSqwlG0iDqVktOpZaS+sOPBI0i0puhS/eIAphWNeVr6EkyMQIAQAgBACAEAIAQAgBACAEAQrZ4lfZ9wjKG4Mlm8S18iPIREtwSYgGun7IS6sLUpWApQUp5RpYjA0681ObenIvp4iVONkjI7ZjZbLQSEp6NoPLXliyeEpSpdklZedTFVpqee5Ek8n20GqiVnkIoO7fGtQ4XRpu8vS8dvcWzxc5Ky0M0zYjK/dunlTh9Nn0i2rw7D1Nctn3afsYwxNSPO/iYP0Y8kUbfqnmrFRTkxr5RjGhiqWlKtp0lr9zLtqctZR9xqJrJu9iqUllneUpuE+EpjGUsav8IS8+KNqGMttUkvj9zCzk0E7JFj8XD+9ZitVcatqMfPjIzljG96r+XyRtWbPmaXUqbZTzUAJp1XB+cZOPEamjmoru0+S+prSq0b3abffr8z23k2CauOKUegU+prFa4TFu9Wbb89bkPGPaKsTmbFZT7lfmJP0OEbcOH4eG0ffqUyxFR8yUiVQNiEjqSBGxGlTj6sUvYVucnuzHMWe2sUUhJ6aUPeMYxqYalUXpRRMas47MkpFAByRclbQwPsCBACAEAIAQAgBACAEAIAQAgBACAEAIAQAgBACAEAIAhWzxK+z7hGUNwZLN4lr5EeQiJbgkxAEAIAQAgBACAEAIAQAgBACAEAIAQAibAQsBCwEAIgCAEAIAQAgBEgQAgBEAQAgBACAEAIAQBCtniV9n3CMobgyWbxLXyI8hES3BJiAIAQAgBACAEAIAQAgBACAEAIAQBqMrnVIkZtaFFKksOEKBoQQkmoO4xKL8Mk60E+qOR5KZGT05LiYRNltKioIBcWSqhKTWmwVBG+B3MTjKFGpkcL+xGuyMsectBbqETS29GAVFTiziSQAAD0GCLsXWo4dJuF79yJ9k5PTn6Qes5c242dGSpaVqUlSeCtOBINNldh2jrkqq4ij2Ea6gnrsT7DkH5O3JeVXMreBBNSpQCgW1mhSSdhH0ECqtOnWwcqkY2/lHZoxOAIAQAgBACAObZZ5DTLz0xNtzhQm5eS3VQpdT7NQaAGla037N8SdbC42lCEacoX7ymZGWBPWghxaJxbaUKCeE6skkiuAB5IHQxdehh2k4Xv3Im23kdOssPPCfDwZrpEJeXVNKVBFaVANaGkTYro4yhOai6dr7aI6Rm1eWuzZZTiitRSrEmpoFqCanoTQRByceorESUVp+xZ4g0xACAEAUzLfJB+bcS81OLYuN3dGK3Sak1qlQoTWhwOwRJ0MJi4UY5ZQvd7mpzIzjjjExpFqXR1NLyiqlU40rDkXcWhGNSOVW0OkxBySFbPEr7PuEZQ3Bks3iWvkR5CIluCTEAQAgBACAEAIAQAgBACAEAIAQAgDU5WsLXJTSG0lS1MuBKRtJKSKDpiUX4aSjWi3tdGszYybjVmsIdQUKF83VChAK1KFQdmBgXcQnGeIk4u60+RTMxvHT3U35uQOhxj1Ye36G8as9/+UK3i2rQljBynBpcSKXtl6/XDbTGJNV1Kf4FRvrfbz3FZziWouVtpp9tAWtLKbiTWhUoOIGAxOJrQbdkQbmBpKrhHCTsr/YlzViW9cMyZrhAXiylw3hvoGwnR16Ae+JMI1sBfJk9tv3uW3NplSqeliXaaZtV1ZAoFAiqVU3VxHWD1RBo4/CqhUtHZ7GvzlZWPMLakpPGZepiBUpSTdSE1wvE1xOwDpqBbgMLCadWr6qK3O5OW1KNmbE2XFIBUtAeWsgbTwFi6qg2jurEm3HE4KrLs3C19nZL5anQMhMpBPyqXiAlxJuOJGwLFDUdBBB7abog5mMw3YVcvLkWKINQi2nxLv7tf2mJRnT9ZeJyvM5bstLy8wl95tolwEBagCRdAwrtiTtcVoVKlSLhG+hjyTQp+UtwsguaVSigDaqukVgDvKSMIE4m1OrQU9Lb/AALLYVmz36GYZYUJeZFeMFCEX1mmwlJKabu6INStUofi5Sl6Ue7rYpqcr7UlZt2UcXrDxAbQmgKQ4q6UKTQCuB2Gm3HZA3/wmFq0lUisq3fh0Nhalk27LtqmlTd+4LykJcKiBtV+rUkIIG8CvbElVOrgKklTyWvzt+9y+ZBZRmelEvKADgJQ4BsvChqOsEGnTEHNxuH7Cq4rbdFYzj5VzGsIs6RqHlUvqT7QKsUpSfd4PCKtwIxGMDcwGEp5HXreqtjUO2LbFnIM3rAfSjF1rSrcF3eSlYFQBtIxH1iS9VsHiX2eWzezsl8jY5ieImv3iftiORVxn9SPgdQiDjEK2eJX2fcIyhuDJZvEtfIjyERLcEmIAgBACAEAIAQAgBACAEAIAQAgBACAESgcjzG8dPdTfm5A7vGPVh7fodciDhHKcpJcOZRyiTiLrau1IcWPqIyO1Qk44CbXm9jq0QjinLMzIpMWkkbAtH0U8BA7PFdadJ932NFlNPTCbedcl2tO63S4i6V4aJIJupocKk9sDaw8KbwSjUdk937Tbryvtsgg2eKEUP8AN3P/ACgUfhMCv/0+K+xsczNkTEu3M6dpbSVKbuBYukkBV40O72cYFPFa1OpKOR33OkRBySLafEu/u1/aYlGdP1l4nI80uS0rNsPqmGtIQ4Eg3lCgu1wukbzA7nE8VVozioO2htM1zyZZNrYEoYcJHKUp0uHXRMSU8QTqul1kvsXfI+3xPSqJgI0dSoFN69Qg0wVQV7og52KodhUcL3KHKSwXlO6T7gvDr0KEjzgdOUmuHLv+7OpTSApC0nEFJB6iKQRxouzTObZiVfzaZG7Sp+0ekOR1uMfqR8CJkX+tt+fcVSremCexaWgfDh2wM8X6GBpxXO3yudUmWwpCkkVBSQRygihgjixdmmjmmYjiJn94n7Ycjr8Y/Uj4HUIg45CtniV9n3CMobgyWbxLXyI8hES3BJiAIAQAgBACAEAIAQAgBACAEAIAQAgDUWjlNKMLLb0w22tIqUqVjTaMOWm7bEovhhqtRXjFtHKMz9usS7s1p3EtBaUlJWaA0KqivLiMIHb4pQqVIwyK9jsLFrMLZ1hLqCzQnSXgEgDA1UdlDywscF0pqeRrXocutW2Zc5QSzwebLSUAFwLFwEoc9/ZvHfEnZp0aiwMouLvfbnujpy7blktpdL7QbWaJWXEhKjjglVaE4HuiEcdUKjk4qLuuVjl+am2GGpi0C6822FqSUFawkKF53YTt9od8Ds8So1JU6ajFuy+xlytf/R9tszygSy8kXlDHC7ol06QLqumBjho/iMG6K3X8/sX21crpRmXMxpm1i7VKUrBUs7gkDGp+m+FjmU8JVnPJl/Y0GaEvuS78y+pStM8VJvEkYYKKa7AVYfhgbXE1TjUUILZF9iDmFdyjyolGUPtOPoS4ltVW68KpTgKcpqMOmJRtUMNVm4yjHS+5Qczlvy0uzMIfeQ0ouJUL5pUXaYE9IgdPiuHqVJxcI305FntrKWzGpWb0LrF95LhKWqFTjiklNSE7yd56TEmnSw2JnUjmT0tvyR5zWTrbVktrcWltKVuXlLUEpBKzSpOG8RBPEYSnimoq70+RXLNtmXGUMw+Xmw0UEBwrAQSG2xgvZtB7ok26lGo8BGOV3vt7WdLnrblm20rW+0lLiSUKLgAWKVqg1x3bIg5EKFSUrKLut9Njm2ZW1mGmX0OvNtqU6i6lawkqqKYA7cYHW4tSnKcXGLasYpyYFl28t5wXWJgElVNiV0Kj2ODHoiTKMXisEox3j9P2OgW7ldKsSy3tO2vgm4lKworURwQAMdu/dEHLo4SrOooZX39xRsyVpMttTCHHUIUpxF1KlhJVhTAHbjDkdLi9OcpxaV1Y61EHDIVs8Svs+4RlDcGSzeJa+RHkIiW4JMQBACAEAIAQAgBACAEAIAQAgBACAEAVO3c3snNPqmHQ5fUBeCV0BoAkEila0AGBiTeo8QrUoZI7ENzNVZ5FAl0dIdP51gZriuI6/A3LeSEsJIyFFaE7eFwibwXW9y3gOiBrvF1HW7bn5Rphmqs+lLjnXpTA2P7piOvwJz+b+TXLtSpSvRtKUpPDN6qvaqen8oXK44+sqjqJ6sgrzVWefccHSHT+cCz+6Yjr8CxWrk7LzEumWdRebSEhOPCTdFElKtoNO/fC5q08RUpzzxepUpbNBJJWFKcfWke4VJAPQSlIPdSBvS4vWaskkX6XYS2lKEJCUpACUgUAAwAAiDlyk5O73MsCCpWzm7k5l9cw6HL66XgldEkgAVpSuwDfEm9S4hWpQUI7Ii//ABXZ3Mc/6pgZ/wB0xHX4HxWaqz+Y4OnSn84D+6Yjr8DaryKlTJpkbq9ClV4cPhXqk1KuXE7qQuUrGVe17Xmao5qrPpS4516UwLv7piOvwJ0/m/k3W2GlpXdYSUoosg0Jqbx344wuVwx9aEpST1e5BOaqz8OA5/1Tj0H/AGgWf3TEdfgWPKHJ5idb0b6LwGKVA0Uk8qVflsMLmrQxFSjLNBlXs7NNItrC1F14DYhahd7QgAnqrSBuVOK15RsrLwPQzT2fhg7trxu0chw2fXpgR/dcR3e4vUQc0h2zxK+z7hGUNwZLN4lr5EeQiJbgkxAEAIAQAgBACAEAIAQAgBACAEAIAQAgBACAEAIAQAgBACAEAIAQAgBACAEAIAQAgBACAIVs8Svs+4RlDcFYkptzRt8NfsJ948gi5pXIM+uOc9fiMRZAa45z1+IwsgNcc56/EYWQGuOc9fiMLIDXHOevxGFkBrjnPX4jCyA1xznr8RhZAa45z1+IwsgNcc56/EYWQGuOc9fiMLIDXHOevxGFkBrjnPX4jCyA1xznr8RhZAa45z1+IwsgNcc56/EYWQGuOc9fiMLIDXHOevxGFkBrjnPX4jCyA1xznr8RhZAa45z1+IwsgNcc56/EYWQGuOc9fiMLIDXHOevxGFkBrjnPX4jCyA1xznr8RhZAa45z1+IwsgNcc56/EYWQGuOc9fiMLIDXHOevxGFkBrjnPX4jCyA1xznr8RhZAa45z1+IwsgNcc56/EYWQGuOc9fiMLIDXHOevxGFkBrjnPX4jCyA1xznr8RhZAi2lNuaJXDVu948ojKKV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9460" name="AutoShape 4" descr="data:image/jpeg;base64,/9j/4AAQSkZJRgABAQAAAQABAAD/2wCEAAkGBxQTEhMSExQWFBUXFxgbGBYYFCIYGhgYIB4YFxgdFxUYKCghIB4mGx8bIzEhJSkrLi4uHR8zODMsNygtLysBCgoKDg0OGxAQGjckICQsLCwsLCwsNCwtLCwtLCwsLCwsNCwsLCwsLCwsLCwsLCwsLCwsLCwsLCwsLCwsLCwsLP/AABEIAKIBNwMBEQACEQEDEQH/xAAbAAEAAgMBAQAAAAAAAAAAAAAABAYDBQcCAf/EAE0QAAECAwMGCwYCBQoGAwAAAAECAwAEEQUSIQYHExQxQSIzUVJhcYGRkrHRMkJTcqGygsEVI2JzsxYkJSY1NmOiwuEIQ5O00vAXo6T/xAAbAQEAAgMBAQAAAAAAAAAAAAAAAQMCBAUGB//EADoRAAIBAgQDBAgFBAIDAQAAAAABAgMRBBIhMQVBURNhcfAiMoGRobHB0RQjM+HxBhVCUmJyJFOyQ//aAAwDAQACEQMRAD8A63Z0g1omv1aPYR7g5B0RzZN3MyRqDXwm/APSMczA1Br4TfgHpDMwNQa+E34B6QzMDUGvhN+AekMzA1Br4TfgHpDMwNQa+E34B6QzMDUGvhN+AekMzA1Br4TfgHpDMwNQa+E34B6QzMDUGvhN+AekMzA1Br4TfgHpDMwNQa+E34B6QzMDUGvhN+AekMzA1Br4TfgHpDMwNQa+E34B6QzMDUGvhN+AekMzA1Br4TfgHpDMwNQa+E34B6QzMDUGvhN+AekMzA1Br4TfgHpDMwNQa+E34B6QzMDUGvhN+AekMzA1Br4TfgHpDMwNQa+E34B6QzMDUGvhN+AekMzA1Br4TfgHpDMwNQa+E34B6QzMDUGvhN+AekMzA1Br4TfgHpDMwNQa+E34B6QzMDUGvhN+AekMzA1Br4TfgHpDMwNQa+E34B6QzMDUGvhN+AekMzA1Br4TfgHpDMwNQa+E34B6QzMDUGvhN+AekMzBDtiRaDK/1aN3uDlHRGUW7gmWbxLXyI8hGMtwSYgHyAPLzoSCpRAA2kxjOcYRzSdkTGLk7INOpULySCDvBrCE4zWaLuhKLi7M9xkQRpqebb9tYHRtPcMYpq4ilS9eViyFOc/VRrl5Rt1olK1dgH51jSfFqN7RTfsL1g582j0LfTvad8I9YyXEV/65e4j8K/8AZHpOULO+8nrT6ViVxShzuvFEfhKnIzt2wyf+YO0EecWwx+HltP36fMweHqLkSmphCvZUlXUoHyjYhUhP1ZJ+DK3CS3RljMxMbr6U+0pKesgecYzqRh6zt4mSi3sj624FAFJBB2EGo74mMlJXi7ohpp2Z7iSBACAEAIAQAgBACAEAIAQAgBACAEAIAQAgBACAEAIAhWzxK+z7hGUNwZLN4lr5EeQiJbgkxAKjZjC3XHAHVIXicPeNaGtDHn8DQqYmtUiqjjLfx1OnWnGnCPo3RJkLOW48pD5UoIGIKjQk4Jp0bT2Rs4PAVa2IlDFNtR7977W+LK6taMKadPmJllcmq8hQUhR9k7e78xEYmhU4ZLNCV4Pk9/PeISjiVaSs0NZfeSVqWlhkbVk3RT5jie8CJpLGYxZr5IdfOr+ROSlTeVLNLpuVyeyrkWKhpCppe9ajdRXt29x642YYXBUeWeXV7G/TwGKq+u8i6bvz7T3LWxaz4rLyyWUHYdGE9tXSK9gjfhKu1+XBRXhYieHwFL9Wpmfjf5fcyqs63Djp0dVUf+EZ5MX/ALGPbcL/ANH8fua2ftW1pYEzCNIgbVLaQtFOlTewddIoqPERX5kU13pMvp0OH13ak7PubT+P0PUhlZKvcF9oy6j/AMxvhI/EjaB1VjQnhcJX3jkfVbe4ipw+vT1pyzLo9H7zeiSSii1/rGVUuutKqOveP/cI0J8PjhpfnpuD2lHl5/i5pdpKWkdJLdM2v6McuXpeYKkkbCfI7j3R0Xw6q6ebC1rp9fvy+BrdvDNapCzNI6yNClzEqKyDU1FAAfzjiVKMfwqqu+ZyafsRuRk+0ceVi02G+lTQuJuhOBG3Hbt31rWO/gKsKlFZFZLSxzsRGUZ6u5sI3CgQAgBACAKvnFykckJTWGkoWrSIRRdaUNa+yQd0W0oKTswa3KHLd1iyZa0EtIU48lklBJupvpvHZieSJjTTm4gt9kzemYZeoBpG0LoNgvJCsO+KpKzsCXEAQAgBACAEAIAQAgBACAEAIAQAgCFbPEr7PuEZQ3Bks3iWvkR5CIluCTEAq9tJDT6VtGiziUgbzh9ccI4ON/8AHxMZ0NJPl569Do0H2lNqe3n5E625l5tCF6QIUcCgJBFd90kVwjqcTr4mhSjU7TLJ6OKS37na5Rh4U5yay3XU0FoT6JdAmJslxSuKZrwl9J5Ef+47DpYbCuaWJxjcv9Yvn493cb1KlKtLs6OiW76fuUe0LUmrReSg1USaNspwQns6BtUenYMI3JVKleSivYjs0qFDB03Lbq3u/PQuknZUrZgQXE6zOK9hCReIP+Gn3R+0cTjTkjo06NOgtdZHleJ8clJ5I6J7RW78fNvEmToth5N5GilxubCgV05CpQIr1Ui59tLuOFP8bNXjaPdzK5k+icmX3GHJ15h1ArdJUa09rAKAwwPSDFUM8pWcrM0cOsRVqOEqji156lledtGSSVuKROsJFV4XHEp3npA6a9kWvtKer1RvuWJw6zSeeK35NGhykybZmWDPSA5S40BT5qJ91Q3pGB2jp1MThozj2lP3HrOEcZVVKM3dPZ813Pz8Ct5L5SuSiqcYwrjGjiCN5TXYrz37iNKjXyejJXi90drGYKGIV9pLZ/fu+R0JTtxAell3mHgadBOFCNxHfhQxo4qnVwN6mHl+XP4X86P2Pv4WXNLs6q9KJNl7gkSVAE1VSorRRN0EdMX0ezjwlykk97eLdkUyzPE2XcbOxJbRsoB2nhHrP+1BGxgaPZUIxe+79pr155qjZQ7RzxyyC8hDDzjjalJSnBIVdqFKUrG6kEU2E9EdNYd9SkseQGWCbSYW7o9CttdxaL14bAoFKqCoIPIMQes4VKeRg0EvnRL02GZeSdeY0yGjMJUaAqUEhRSEEBO8VUKjHCM+xsrtg2uX2XqLOLbaWjMPuAkNhV2iBtUpQCjuNAAa0OykYU6WbUG4yRyibn5VEy2Cm9UKQTUoWDRQrv5Qd4IMYzhldgVfPl/Zo/ftf6osw/rEM0WWI/qxJdDcn9qR+cZw/VYLJK5XsyFk2a8+lxQcYZSAgAm9ogrG8RhQGK3Tc5tIkj5MZzhMziZR6VXKl0VZK1VKsCpN5JSml5INCCQSKViZUbK6dwbfLnLdEho20tKmJh2pQyg0NBvUQCaVwAAJNDyGMadPNryBjyVy9am5J+bUgt6uFF5sG+QEpv1QaC8CmtMBiCITpOMkuoK1O562Q2FMyrq114SVqCEoFSBVab1SRjQCnThFiw7vqyLnQcmbaROSrM0gFKXE1uk1KVAlKkkjkUCOyKJxyuxJtIxAgBACAEAIAQAgBACAIVs8Svs+4RlDcGSzeJa+RHkIiW4JMQCsWqoIm0LV7PAPYMPoY4WKmqWPhUqbaPz4HQorNQcVvqRbUtNBLk07i01glHPUfYSOknE8gi+MljsTKvU/ThsuvT37v3FtGhL0aMPWlu+nV+w5datpOTDqnnTVSu5I3JSNwEXVKkqkszPSUaMKMFCGy83L5k0wizpFU84kF50ANpPNOKB2+0egDkjqYamqNPO92eT/AKg4mo3ito6eMv2+5oMnrUm1zLi2UodmHATeWASAMSEVIAwoKdAETCU811ueIw1evKq3BXk+v0OiWPlch2TcmVAJW0k6RGzhAYUruVu6cN0bUKycMz5Hao42M6LqPdbrv/cr8uoWg6xOS9G5htSUzDd6h0Z4N9J30BI5e4VqX5jUlvzNOLWKnGtT0ktGu7qVluSddE6l59zSS6Sq6pRVfuqKVVqdmzvEU2bzXexoqnOaqKc3eJ7yGtxUq+m9UMum6uuyu5Q6UkivQeqJpTyS7mMBiHRqK/qs8ZwbEEtNG6KNui+jkBrw0jqOPQFARpY2j2dS62Z9X4Zie3oa7x0f0fnoSc3tsBLhk3T+qfwH7DvukdeA67vTEUHGpF0Km0vgyvimHvHt4etH4r9vlctAYVRxpSwkN3lXT7xGHB7I4Co1MtShKdlC7s+bWmhzc0bqaW+hZrBJLDdTXb3VIH0jucPcnh4uXnXQ5+It2jscyzTtpNo22ggEFxQxG7TTAI6jh3R1qvqxNdGlzZzhZsi13EnhJbwPTo1AfWM6ivOIL3mTlQiymiBQrceUemi1Niv4UgdkUV36ZKKL/KFabenJoS703otI0ltpJUUhN1qpoDROC921cX5V2aV7EFyzJSDrUm/pWls35lakoWgoN240mt1QBpUEdkU12m1YlHrPl/Zo/ftf6oYf1iGaTK/+68p+7kv9EZw/VY5Gnzkf3fsf5Gv+3XGVP9SQNnnQOjtCxXU4Kq2MORLrNB3KUO2IpaxkgyXJOabKp29iGGSEdFG2/wA3V98Q9KQNPkU2Eu5Rs+5o38OgKmQPoYyntFg+5MNhWTE/UDBTh2b0hpST2GEv1UC75mf7Il/mf/jORTX9clF3ikCAEAIAQAgBACAEAIAhWzxK+z7hGUNwZLN4lr5EeQiJbgkxANNlRd0QqAVXqJO8bz9BHL4tk7DVa30NvCXz6bHN8vZuhZlRsbSFrHK6sVFflRQfiMZxh2NCFJdLvxf2Wh3+G07qVZ83ZeC+7+RorAs/WJlljctYB+UcJf8AlBjOhT7Soom7iavY0ZVOi+PL4ltzmWglc0lgkhDKNiR76heAp1XB0VMdavK8rdD5NxSqp1VBvRL4vyiTkZknpJZubbeUy/fWUrACkhIJQQUnbsVv3xNKlmjmTszPBYLNSVWMrS11+Bks7IaWcUUieDprVaGympp0AnvphExoRb9Yyp8Poydu0v1SJVt5Frl6TFnKUhaBii9UqG8pKtp5UnA+czouPpQM62AdL8zDuzXLqUGdnHnlOzCjQkpQ4U8GpUDQFI5Qg13YRrNuTbOPUqVJt1H4Pz7CaGQqzCreiboOpTYqO8DujK16ft+hco3wl+kvoWHKRWtWPLzBxW0pIUd+0tKr1m6qIxKz4dS6fwe3/pnEuTSf+St7V/HxOepUQQQaEEEEbQRiCO2OSnZ3R7JpPRnVrTeDoZfAppmkLPXTEeUaXG4fnRqL/KKft2+x5mjHI5U3/i2i12SijLQ/ZB78Y7GEVqEF3I5tZ3qPxOV5o1VtS2D/AIiz/wDe9HSq+pEpRXsgkFVjW0BidGlXYEKP5GLJ+vEHR8y74VZTIG1C3knoOkWof5VA9sa9demSVjNjwLctRCsFFUwQOUaevkod8WVf00QjsEapJQM96K2Wo8jzR/zXfMxfh/WDKzlnNJTkzIAnFaJUD8KL5+iTFkF+ayORhzuS2isWy296A2ntEuoQpazYZKzmI0toWG2nEkoPYXGDXuST2Qp6RkwZbA4OVU6DvbVTtRLKH0iJa0kOZByRTVzKV/3Ql9IO4msyo/QDvEZS/wAUDzkp/dm0fme+1qEv1UC6Zl/7JY+d/wDiuRTX9clF4ikCAEAIAQAgBACAEAIAhWzxK+z7hGUNwZLN4lr5EeQiJbgkxAK7lIbzrLfL+ZA/KONxL8ytSpdX83Y3sL6MJSOUZUv35yZV/jLHYk3B9AI3MTK9WXienwcMmHgu5fHU3Waxm9Pg09hpxQ6DwUeSjF/D43q36I0+MythrdWl839DVZVPX5yZUfirHYklI+gEbM3eT8T5LjJOVeb72eEW6+JbVQujRUSQNprtTXm1xp0mGZ5cvILFVFS7JPQ+ost9CWHUgpU6r9SEk6RVKcJIGIFSADv6oZWrP3BUasVGa3e3XxOp5CZRqmmV6UUcaoFq2BQNaKI3HA1GzyG5RqOS15HfwGKdaDz7rc5PaKtI8+tsEoLi14AkBN4kE02ChjSerbR56rec5OO12zJKF5yXWy2gqbQrTLIHs0SU1J2AUrEq7Vl4mUO0nScIrRO7LRYBvWLPJPurUR3Nq8xGW9Ca88j0/wDTEn2kf+3zRQY4x9IOlWeqshJE810dgWQPpGvxjWlRf/b5o89VVsVVXh8i/wAuiiEjkSB9I7VNZYpdEjiSd5NlAzeZGTMnNT7zxbuvk3LqiTitxdVAgU9oRtVKikkkYHnNXkTMSLc23N6JSXghICFlVQAtKq1ApUKH1hVqKVrEmksHIS1ZKb0UtMBEmXUrUq8DeQCMFNqBN8pF3CgOGPJlKpCUbvcg2GW+Qs5rv6RsxwIdVS+m8Em9S4Sm+ChQKQAUqwqK41winVjlyyBdMj250S/9ILQp8qJogABCKABJKcCagkkctN0U1Mt/RJPWWNha7JvSt66VgXVHEBaSFpJ6LwFeisKcssrg5dZebq0nlS0tPKQJKXUSAFpVUE1KUgC8a7Kr9kE05I2HVgrtbkG2/wCIKgk5XkD57tE5GOH3YZ9yJyLnTOtTloKSoS7QQwAoGoAKUGiQMAFKNTwiSOSFSpHLaIM2XWR88bQbtGzlJDhSEqBUAUqAKL3DBCklBAI2i7XHcp1I5csgbixsi1y9lTMolSVTMw29pHCSEl5xBSMaVujAVpuJpjGEql5p8kSauxMiJpqxZqQVotO6pZTRZKKHRjFVP2Tu5IylUTmpAsebiwnZKQbl37mkSpwm4oqFFLUoYkDliurJSldBFnisCAEAIAQAgBACAEAIAhWzxK+z7hGUNwZLN4lr5EeQiJbgkxAK3bWE2yTs4H3GOJjNMdSb/wCP/wBG/Q/Rl7fkcmyhaKZqZSdzzv3qI+kbuIVqsvE9RhZZqEGv9V8iy5pV0nVjlYX97Rja4d+o/D7HP42v/HX/AGXyZlyelGXLUmWH20rClv3a7lBZVhT9msbdOKdRqS6/M+a4eFOeLnCavdv5m8mskZBM020pLjd7hI4dW3aHhIqqpB2YVFQcDFjpU1JJ/wAm3LA4ZVVFprpro+4kWA3rNoTMyQLsv+pZTuBFQoj69iomHp1HLpojOgu1xEqnKPoortq37PkywSNZmiVO0PsI2UB5TiK9KuQRU704ZXu9zSrN4Wjk/wAp6vuXn6mjybygclg822gL0ybtKYhVCEkU27fZ39EYQm43tzNPC4qdHNGKvmMViy7tyaUh0NXGjfSo00iTUFNOXo5TuiIp2dmRQjPLNxlay1XXuLBYBu2NPq5V3e8ND84m9qE355Hpf6XjepH/ALfJXKJHHPpB1KzZb+a2e3zkXvGoK/OMOJwzOhT86tHmqs/zq0u/5Kxe465xhACAK5lxbM1KsoXKSxmXFLCSkBSghNFG8UoxIwA3bdsWU4qT1YOeWbnStNx1bSZBDy2ydI22lwLTQ3SFYqpRWGzbF7owtuRcuMznEaYdk5eZYeafmW2lFAAUGi4ooSlZJSahQINE4RV2V02nsTcusUgQBQc8OTMxPyzDUsgLUl6qqrCQlJQtN4lW4EjAVOOAMX0ZqLdyGXmVQUoQk0qEgGmyoFDSKXuSZYgCAEAIAQAgBACAEAIAQAgBACAIVs8Svs+4RlDcGSzeJa+RHkIiW4JMQDR5Us8BDg2pV9D/ALgRyuLQeSNVbxfn4m5hJek4vmc3zjSd2b0o9h9CXE9dAlQ+gP4o3MVaTVRbSSZ6DhVTNQyPeLa+q89xGyCntDPMEmiVEtn8Qon/AD3YjBzy1V36FnEqXaYaSXLX3ftc22UitTtbTe7fQ5hvSrBfbW/HRqehVv7T5ViX2GMz8tH7Of1L9lBIonpQ6JQUaX2lg7FjZju3g8lTGzUiqkNPYdjEU44ij6L70+80ual3+bvpUeGHiVV24pTtr0g90V4Z+i/E1OFP8uSe9yCuVFqzalpQEyzZCVO7VO3cQlBPsg1rhTA1O0CMbdrO6269StwWNqtpeitL82UuXnlSs2XWgmrbjgSFCopwkUONdh5YoTyyujlKo6FdyjybJdqWat1g2itbf610jRpFCCSa+WzkxiZRbWdltWlKdP8AENrV7G4tcaCxZdo+0+4Fkfs1LgPcEd8Y4h5cOl1Paf0th2rS6Jv36L4FJlJZTq0NI9pagkdZNB2RzIRcpKKPZzmoRc5bJXO1tSwM0lCfYYbSkdgoPP6RnWiqnENNoRS9vl/A8g5vsXJ7ybZvY3jTOYZQZ4GmlqTLS65hDa7rrpq2gGpBSk0PCrsvUrurGxGhfdkXL/YNrNzcu1MtVuOJqK7QdikqpvCgQekGKZRcXZkmwjEHIc1Q/pm1/wB4/wD9wv0jaq/pohFqyst5pm0bPl1yjby3jRLyqXmeEEi7VJO01wIiuEW4t3JNdlJnREpPLlFSy1pQBwkrqta1JCkBDdNhJCdtejlmNHNG9wQms8iFIUlMm8qZvFKWBwq0BqSoC8KUIKbpP1Iy/D9+gubzN5l+m0i62prQvNgKu37wUkmhIJANQaAgjeOzCpSyag1+WOdJMpMql2ZczGipp1hV0IrTAEAiuIxNBUgbdkwo3V2wX2zJ5D7Lb7ZqhxCVpP7KgCKjl6Ipas7AkxAEAIAQAgBACAEAIAQAgBACAIVs8Svs+4RlDcGSzeJa+RHkIiW4JMQDRW1N6U6u0LyieFyCnTHKxtX8Q/w1HWTevdY3KEMn5k9Eaa3LEVMyqpcj+cS5KmxzknakHkOzrCY2sHCcqMsNUXpw270/PyNvD4lUK6qf4S0fd3+e85TiDvBB6iCPIgxr6pnptGjolvj9IyDc2gVeYBDqRtphfw7lDoJjs5u2pKa3W584/qDhrpydltqu+P7HnI6SKDpZOZbfXd4Uusqa4VBU3cb1MQCQBjtjKkrawd+7Y5WDp5fSozzf8Xp/JoLdm5lmYeUW1SqngQtAxSoEUVQ7DU1NRsJMVzclJ8rmniKlanUk7Zc265M6hkKG9Rl9HSl3hfPU36/irG5Qt2asd3A5ewjl6fHmU7KbJRpDE1OIc0xLhKQn2UVcAXWmKiKkbgOTCNepSSi5J31+upzsVgoRhOsnfX3alVyZsczUwhkezWqzyIHteg6SIqhDPKxzsJQdaqo8ufgbHOPaoemtEji2Bo002Xvfp3BP4Y1sdVzTyrZH1rhGG7Ghd7y19nL7+02WbKx+EuedFENBQb6VUoojqGHWTyRlhIqnGVeeyRRxfEaLDw3e/hy+5aLOtkN31KbJK1ElQO/cMeTrjiYfiKhmnOD9J3b+ns8Tm1cPmsk9lsWZpdQDsqAY70XdJnPas7HP85WVEg3LTcitwaZbauAhsqo6ReQVqSKA3rpxNd8bNKErqRBmzJO1spsc114d6yv/AFRFdekEX2KAcjzT/wBr2yf8Vz+O9G1V9SJCMmclf9N2R0Kb+roEKX6bJME8gfysYrvTX/8AM6Pygv0SBk82BlVOCmxCyOsolyT9T3xMn+UhzI+RCktZQWmaUSluaUR0aVlRhPWmgVbJWfmHJS0giTdmVzlUrebBIbUoKWagA1NV3qVG6LJJJrW1gdvzfSa2bOlG3UlC0tC8lQoU7TQjcQN0alVpydiSwxWBACAEAIAQAgBACAEAIAQAgCFbPEr7PuEZQ3Bks3iWvkR5CIluCTEArtuSQaImG6hV8EjdvNe/zjjY7DqhJYmlo76+fmb2HqOouzl0M9vOqQ8w42KqIIpzhgafUxvcUqTpYmjVpK8nfTqtNPiYYaKlTlGWxU8tslw+kzsqklR41oDhV3qSnnDenftGO2+cI4mHbUvaud/udTh+O7J9hWenJ+eXR8vlU8lMoVybt9PCbVQOI5yeUftDd2jfFGHrujLu5nTxuDjiaeV6NbPzyN/bWTAdAnbOOkbOJbRgttW03Rt/DtG6o2dGVNSWenqj5lxLhFXD1G4Kz6fVdUQGMrXCgy82gTLewhfBcSehe0EdOPTEKq7Wlr8zRjjp27Ossy79zBI5ROSmkRKuEtLxAWnhJJFK0GAWNlRUGgPQIjUcdIswhi5ULxpPR9eX7knJ20JlyXdkGGtJpFVKz7gNL1TsFabSeXbEwlJxcIosw1WtOm6EI3vz6G5tCaasmXVLsqC5x0cNY9wcvRT3R2mIrVY0IZV6zPYcC4Kl6UlpzfXuXcVnJLJlydcpilpJ/WOfW6knao/TadwOjh8NKtK/I9RjcbDDQ/5PZfXw+Z1F2ZYbU1KpASyigI92o9kHoBxPTt3xOJx2H7eGGl6ievS/JPuT379+Z5tQqyjKq/Wfl/sesqmx+pJ9i8QqnTQ+QMV8egn2Uperez9tvomRg36yW5uhG6ahwzI+z2327emXkpcdSl+6VAKKKh9RKa7DUDH9mNybaypEFzzHf2YP3zv+mKsR6xKOgxQDkeaA1tO2D/iq/jPxtVvURCPecwf01ZJ/ab/jD1hS/TYMVqH+tct8g/gPwX6IFgH+tU5+7X/Dl4S/SQ5kPJhkuW1bITiSxNpHWXGwPqIyl6kfYDa/8PbwMnMp36cK7C22B9UmMMTugjqsaxIgBACAEAIAQAgBACAEAIAQAgCFbPEr7PuEZQ3Bks3iWvkR5CIluCTEA0WVb3AQjnGvYP8AcxyeL1LU4w6v5G5g4+k5Hm2LYQFJLQC1pqAralIO2nKTTbF/EeKUYyi6PpSjz5K/1ZNDDyaanonyMlqWkhFx1oi+ql5I2KTSvDpvG47Ysx2PpUMlai1mdrrqrc+9cnv7DGjRlK8J7Lbx7iu23k1Lz1XWFBiYOJSfZWekDf8AtDtEZ062GxqvB5Z9H519hv4fG1sL6NRZodea89H7Cmlqds1wqotk7CocJtY3VOKT24iu6ItWw7v/AAdbNhsbC2kvmvr9DdDLxp0DW5Jp009tNK9gUCR4o2Fj4y9eJysR/TtKo7p+9X+P7Hz+U1mjEWeSekpp5nyifxdD/U1F/S0L/wCPuZ5dy1mnhoJJgMjmspvrHaAAnrp2xi8XVn6NONjp0eEYXDLNUenfovd58DLZGQhrpZ9zRpJqWwq84s7TeVjt30qekRU6NOl6eJlbu5smvxVepho377aLw82LZ+lm0pDLI0LKRSqRwqciBuJ5T1xp1uMU5vs6fow5tes+6PS/VnL7CbeefpSfX6nxq0JQChYNOU0J7yYpp43hqWXsXbru/mS6Vd65zDaM62WtG2pRTeBCVD2RQ7FcmzCKcbi6EsP2VGTaurJrbfZ9O4ypU5qeaS93MtMqaoQTtujyEdym24JvojnT9ZnJp3NZOJmZpUrNpZYfvlQqoKKVEqLa0DAgEkA12HrruqtGyujCxc82dgOyUilh+6HL7iiEqvChNRjhuiqrJSldElrioFBzd5HTElNT7zxbKX11RcUSaX3F8IECmChy74vqVFJJIhGXLLJJ+atGz5psthuXUC5eUQqgWlfBABrgDvERColFpkkZ3IuZVbqbRUprQJxACjfwaLQBTSntGta7IntF2eUEuzMiHG7YftIuoKHEqAbCTeBKW04nZTg/WDqJwygg5DZHTUtac5OPFvRvaa4ErKlG+6lxJIoAKJBG3bE1KicEkDTTmb+0ZObcfsp5CW3TUpUoC6CSq4pKkqSpIJNCMQDTpOSqwlG0iDqVktOpZaS+sOPBI0i0puhS/eIAphWNeVr6EkyMQIAQAgBACAEAIAQAgBACAEAQrZ4lfZ9wjKG4Mlm8S18iPIREtwSYgGun7IS6sLUpWApQUp5RpYjA0681ObenIvp4iVONkjI7ZjZbLQSEp6NoPLXliyeEpSpdklZedTFVpqee5Ek8n20GqiVnkIoO7fGtQ4XRpu8vS8dvcWzxc5Ky0M0zYjK/dunlTh9Nn0i2rw7D1Nctn3afsYwxNSPO/iYP0Y8kUbfqnmrFRTkxr5RjGhiqWlKtp0lr9zLtqctZR9xqJrJu9iqUllneUpuE+EpjGUsav8IS8+KNqGMttUkvj9zCzk0E7JFj8XD+9ZitVcatqMfPjIzljG96r+XyRtWbPmaXUqbZTzUAJp1XB+cZOPEamjmoru0+S+prSq0b3abffr8z23k2CauOKUegU+prFa4TFu9Wbb89bkPGPaKsTmbFZT7lfmJP0OEbcOH4eG0ffqUyxFR8yUiVQNiEjqSBGxGlTj6sUvYVucnuzHMWe2sUUhJ6aUPeMYxqYalUXpRRMas47MkpFAByRclbQwPsCBACAEAIAQAgBACAEAIAQAgBACAEAIAQAgBACAEAIAhWzxK+z7hGUNwZLN4lr5EeQiJbgkxAEAIAQAgBACAEAIAQAgBACAEAIAQAibAQsBCwEAIgCAEAIAQAgBEgQAgBEAQAgBACAEAIAQBCtniV9n3CMobgyWbxLXyI8hES3BJiAIAQAgBACAEAIAQAgBACAEAIAQBqMrnVIkZtaFFKksOEKBoQQkmoO4xKL8Mk60E+qOR5KZGT05LiYRNltKioIBcWSqhKTWmwVBG+B3MTjKFGpkcL+xGuyMsectBbqETS29GAVFTiziSQAAD0GCLsXWo4dJuF79yJ9k5PTn6Qes5c242dGSpaVqUlSeCtOBINNldh2jrkqq4ij2Ea6gnrsT7DkH5O3JeVXMreBBNSpQCgW1mhSSdhH0ECqtOnWwcqkY2/lHZoxOAIAQAgBACAObZZ5DTLz0xNtzhQm5eS3VQpdT7NQaAGla037N8SdbC42lCEacoX7ymZGWBPWghxaJxbaUKCeE6skkiuAB5IHQxdehh2k4Xv3Im23kdOssPPCfDwZrpEJeXVNKVBFaVANaGkTYro4yhOai6dr7aI6Rm1eWuzZZTiitRSrEmpoFqCanoTQRByceorESUVp+xZ4g0xACAEAUzLfJB+bcS81OLYuN3dGK3Sak1qlQoTWhwOwRJ0MJi4UY5ZQvd7mpzIzjjjExpFqXR1NLyiqlU40rDkXcWhGNSOVW0OkxBySFbPEr7PuEZQ3Bks3iWvkR5CIluCTEAQAgBACAEAIAQAgBACAEAIAQAgDU5WsLXJTSG0lS1MuBKRtJKSKDpiUX4aSjWi3tdGszYybjVmsIdQUKF83VChAK1KFQdmBgXcQnGeIk4u60+RTMxvHT3U35uQOhxj1Ye36G8as9/+UK3i2rQljBynBpcSKXtl6/XDbTGJNV1Kf4FRvrfbz3FZziWouVtpp9tAWtLKbiTWhUoOIGAxOJrQbdkQbmBpKrhHCTsr/YlzViW9cMyZrhAXiylw3hvoGwnR16Ae+JMI1sBfJk9tv3uW3NplSqeliXaaZtV1ZAoFAiqVU3VxHWD1RBo4/CqhUtHZ7GvzlZWPMLakpPGZepiBUpSTdSE1wvE1xOwDpqBbgMLCadWr6qK3O5OW1KNmbE2XFIBUtAeWsgbTwFi6qg2jurEm3HE4KrLs3C19nZL5anQMhMpBPyqXiAlxJuOJGwLFDUdBBB7abog5mMw3YVcvLkWKINQi2nxLv7tf2mJRnT9ZeJyvM5bstLy8wl95tolwEBagCRdAwrtiTtcVoVKlSLhG+hjyTQp+UtwsguaVSigDaqukVgDvKSMIE4m1OrQU9Lb/AALLYVmz36GYZYUJeZFeMFCEX1mmwlJKabu6INStUofi5Sl6Ue7rYpqcr7UlZt2UcXrDxAbQmgKQ4q6UKTQCuB2Gm3HZA3/wmFq0lUisq3fh0Nhalk27LtqmlTd+4LykJcKiBtV+rUkIIG8CvbElVOrgKklTyWvzt+9y+ZBZRmelEvKADgJQ4BsvChqOsEGnTEHNxuH7Cq4rbdFYzj5VzGsIs6RqHlUvqT7QKsUpSfd4PCKtwIxGMDcwGEp5HXreqtjUO2LbFnIM3rAfSjF1rSrcF3eSlYFQBtIxH1iS9VsHiX2eWzezsl8jY5ieImv3iftiORVxn9SPgdQiDjEK2eJX2fcIyhuDJZvEtfIjyERLcEmIAgBACAEAIAQAgBACAEAIAQAgBACAESgcjzG8dPdTfm5A7vGPVh7fodciDhHKcpJcOZRyiTiLrau1IcWPqIyO1Qk44CbXm9jq0QjinLMzIpMWkkbAtH0U8BA7PFdadJ932NFlNPTCbedcl2tO63S4i6V4aJIJupocKk9sDaw8KbwSjUdk937Tbryvtsgg2eKEUP8AN3P/ACgUfhMCv/0+K+xsczNkTEu3M6dpbSVKbuBYukkBV40O72cYFPFa1OpKOR33OkRBySLafEu/u1/aYlGdP1l4nI80uS0rNsPqmGtIQ4Eg3lCgu1wukbzA7nE8VVozioO2htM1zyZZNrYEoYcJHKUp0uHXRMSU8QTqul1kvsXfI+3xPSqJgI0dSoFN69Qg0wVQV7og52KodhUcL3KHKSwXlO6T7gvDr0KEjzgdOUmuHLv+7OpTSApC0nEFJB6iKQRxouzTObZiVfzaZG7Sp+0ekOR1uMfqR8CJkX+tt+fcVSremCexaWgfDh2wM8X6GBpxXO3yudUmWwpCkkVBSQRygihgjixdmmjmmYjiJn94n7Ycjr8Y/Uj4HUIg45CtniV9n3CMobgyWbxLXyI8hES3BJiAIAQAgBACAEAIAQAgBACAEAIAQAgDUWjlNKMLLb0w22tIqUqVjTaMOWm7bEovhhqtRXjFtHKMz9usS7s1p3EtBaUlJWaA0KqivLiMIHb4pQqVIwyK9jsLFrMLZ1hLqCzQnSXgEgDA1UdlDywscF0pqeRrXocutW2Zc5QSzwebLSUAFwLFwEoc9/ZvHfEnZp0aiwMouLvfbnujpy7blktpdL7QbWaJWXEhKjjglVaE4HuiEcdUKjk4qLuuVjl+am2GGpi0C6822FqSUFawkKF53YTt9od8Ds8So1JU6ajFuy+xlytf/R9tszygSy8kXlDHC7ol06QLqumBjho/iMG6K3X8/sX21crpRmXMxpm1i7VKUrBUs7gkDGp+m+FjmU8JVnPJl/Y0GaEvuS78y+pStM8VJvEkYYKKa7AVYfhgbXE1TjUUILZF9iDmFdyjyolGUPtOPoS4ltVW68KpTgKcpqMOmJRtUMNVm4yjHS+5Qczlvy0uzMIfeQ0ouJUL5pUXaYE9IgdPiuHqVJxcI305FntrKWzGpWb0LrF95LhKWqFTjiklNSE7yd56TEmnSw2JnUjmT0tvyR5zWTrbVktrcWltKVuXlLUEpBKzSpOG8RBPEYSnimoq70+RXLNtmXGUMw+Xmw0UEBwrAQSG2xgvZtB7ok26lGo8BGOV3vt7WdLnrblm20rW+0lLiSUKLgAWKVqg1x3bIg5EKFSUrKLut9Njm2ZW1mGmX0OvNtqU6i6lawkqqKYA7cYHW4tSnKcXGLasYpyYFl28t5wXWJgElVNiV0Kj2ODHoiTKMXisEox3j9P2OgW7ldKsSy3tO2vgm4lKworURwQAMdu/dEHLo4SrOooZX39xRsyVpMttTCHHUIUpxF1KlhJVhTAHbjDkdLi9OcpxaV1Y61EHDIVs8Svs+4RlDcGSzeJa+RHkIiW4JMQBACAEAIAQAgBACAEAIAQAgBACAEAVO3c3snNPqmHQ5fUBeCV0BoAkEila0AGBiTeo8QrUoZI7ENzNVZ5FAl0dIdP51gZriuI6/A3LeSEsJIyFFaE7eFwibwXW9y3gOiBrvF1HW7bn5Rphmqs+lLjnXpTA2P7piOvwJz+b+TXLtSpSvRtKUpPDN6qvaqen8oXK44+sqjqJ6sgrzVWefccHSHT+cCz+6Yjr8CxWrk7LzEumWdRebSEhOPCTdFElKtoNO/fC5q08RUpzzxepUpbNBJJWFKcfWke4VJAPQSlIPdSBvS4vWaskkX6XYS2lKEJCUpACUgUAAwAAiDlyk5O73MsCCpWzm7k5l9cw6HL66XgldEkgAVpSuwDfEm9S4hWpQUI7Ii//ABXZ3Mc/6pgZ/wB0xHX4HxWaqz+Y4OnSn84D+6Yjr8DaryKlTJpkbq9ClV4cPhXqk1KuXE7qQuUrGVe17Xmao5qrPpS4516UwLv7piOvwJ0/m/k3W2GlpXdYSUoosg0Jqbx344wuVwx9aEpST1e5BOaqz8OA5/1Tj0H/AGgWf3TEdfgWPKHJ5idb0b6LwGKVA0Uk8qVflsMLmrQxFSjLNBlXs7NNItrC1F14DYhahd7QgAnqrSBuVOK15RsrLwPQzT2fhg7trxu0chw2fXpgR/dcR3e4vUQc0h2zxK+z7hGUNwZLN4lr5EeQiJbgkxAEAIAQAgBACAEAIAQAgBACAEAIAQAgBACAEAIAQAgBACAEAIAQAgBACAEAIAQAgBACAIVs8Svs+4RlDcFYkptzRt8NfsJ948gi5pXIM+uOc9fiMRZAa45z1+IwsgNcc56/EYWQGuOc9fiMLIDXHOevxGFkBrjnPX4jCyA1xznr8RhZAa45z1+IwsgNcc56/EYWQGuOc9fiMLIDXHOevxGFkBrjnPX4jCyA1xznr8RhZAa45z1+IwsgNcc56/EYWQGuOc9fiMLIDXHOevxGFkBrjnPX4jCyA1xznr8RhZAa45z1+IwsgNcc56/EYWQGuOc9fiMLIDXHOevxGFkBrjnPX4jCyA1xznr8RhZAa45z1+IwsgNcc56/EYWQGuOc9fiMLIDXHOevxGFkBrjnPX4jCyA1xznr8RhZAa45z1+IwsgNcc56/EYWQGuOc9fiMLIDXHOevxGFkBrjnPX4jCyA1xznr8RhZAi2lNuaJXDVu948ojKKV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Groups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 to the station that best matches your reading interests.   </a:t>
            </a:r>
            <a:r>
              <a:rPr lang="en-US" sz="1800" dirty="0" smtClean="0">
                <a:solidFill>
                  <a:srgbClr val="FF0000"/>
                </a:solidFill>
              </a:rPr>
              <a:t>**handout**</a:t>
            </a:r>
          </a:p>
          <a:p>
            <a:r>
              <a:rPr lang="en-US" dirty="0" smtClean="0"/>
              <a:t>Our objective for the activity is to:</a:t>
            </a:r>
          </a:p>
          <a:p>
            <a:pPr lvl="1"/>
            <a:r>
              <a:rPr lang="en-US" dirty="0" smtClean="0"/>
              <a:t>Brainstorm a topic </a:t>
            </a:r>
          </a:p>
          <a:p>
            <a:pPr lvl="1"/>
            <a:r>
              <a:rPr lang="en-US" dirty="0" smtClean="0"/>
              <a:t>Determine basic setting, characters, and plot</a:t>
            </a:r>
          </a:p>
          <a:p>
            <a:pPr lvl="1"/>
            <a:r>
              <a:rPr lang="en-US" dirty="0" smtClean="0"/>
              <a:t>Formulate a thesis</a:t>
            </a:r>
          </a:p>
          <a:p>
            <a:pPr lvl="1"/>
            <a:r>
              <a:rPr lang="en-US" dirty="0" smtClean="0"/>
              <a:t>Formulate an abstract</a:t>
            </a:r>
          </a:p>
          <a:p>
            <a:pPr lvl="1"/>
            <a:r>
              <a:rPr lang="en-US" dirty="0" smtClean="0"/>
              <a:t>Brainstorm local publishing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14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en-US" dirty="0" smtClean="0"/>
              <a:t>Publishing 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Library</a:t>
            </a:r>
          </a:p>
          <a:p>
            <a:r>
              <a:rPr lang="en-US" dirty="0" smtClean="0"/>
              <a:t>UPS</a:t>
            </a:r>
          </a:p>
          <a:p>
            <a:r>
              <a:rPr lang="en-US" dirty="0" smtClean="0"/>
              <a:t>Online photobook (</a:t>
            </a:r>
            <a:r>
              <a:rPr lang="en-US" dirty="0" err="1" smtClean="0"/>
              <a:t>Shutterfly</a:t>
            </a:r>
            <a:r>
              <a:rPr lang="en-US" dirty="0" smtClean="0"/>
              <a:t>, Blurb)</a:t>
            </a:r>
          </a:p>
          <a:p>
            <a:r>
              <a:rPr lang="en-US" dirty="0" smtClean="0"/>
              <a:t>Indigo, Chapters, Amazon, Barnes and Noble</a:t>
            </a:r>
          </a:p>
          <a:p>
            <a:r>
              <a:rPr lang="en-US" dirty="0" smtClean="0"/>
              <a:t>Printing Presses (Black Moss Press, </a:t>
            </a:r>
            <a:r>
              <a:rPr lang="en-US" dirty="0" err="1" smtClean="0"/>
              <a:t>Biblioasis</a:t>
            </a:r>
            <a:r>
              <a:rPr lang="en-US" dirty="0" smtClean="0"/>
              <a:t>, </a:t>
            </a:r>
            <a:r>
              <a:rPr lang="en-US" dirty="0"/>
              <a:t>Queen Bee Publishing </a:t>
            </a:r>
            <a:r>
              <a:rPr lang="en-US" dirty="0" smtClean="0"/>
              <a:t>Company, Lexicon </a:t>
            </a:r>
            <a:r>
              <a:rPr lang="en-US" dirty="0"/>
              <a:t>Publishing Group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Binding Companies (Staples, Office Max)</a:t>
            </a:r>
          </a:p>
          <a:p>
            <a:endParaRPr lang="en-US" dirty="0" smtClean="0"/>
          </a:p>
        </p:txBody>
      </p:sp>
      <p:pic>
        <p:nvPicPr>
          <p:cNvPr id="4" name="Picture 2" descr="http://i143.photobucket.com/albums/r134/MisterYarbs/snoopy-typewr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05025" cy="161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0875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0217190\AppData\Local\Microsoft\Windows\Temporary Internet Files\Content.IE5\8VZXM8P5\20140501_110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9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3453016" cy="2302011"/>
          </a:xfrm>
          <a:prstGeom prst="rect">
            <a:avLst/>
          </a:prstGeom>
        </p:spPr>
      </p:pic>
      <p:pic>
        <p:nvPicPr>
          <p:cNvPr id="2050" name="Picture 2" descr="E:\St. Clair College\ENG 107\Book examples\DPP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33386"/>
            <a:ext cx="3411785" cy="22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St. Clair College\ENG 107\Book examples\DPP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4" y="3391370"/>
            <a:ext cx="421323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St. Clair College\ENG 107\Book examples\DPP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34" y="4149080"/>
            <a:ext cx="4176464" cy="27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St. Clair College\ENG 107\Book examples\DPP_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101775"/>
            <a:ext cx="3234059" cy="21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St. Clair College\ENG 107\Book examples\DPP_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2170443"/>
            <a:ext cx="3560291" cy="23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12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en-CA" dirty="0" smtClean="0"/>
              <a:t>Publishing 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Writers Digest- </a:t>
            </a:r>
            <a:r>
              <a:rPr lang="en-CA" dirty="0" smtClean="0">
                <a:hlinkClick r:id="rId2"/>
              </a:rPr>
              <a:t>http://www.writersdigest.com/</a:t>
            </a:r>
            <a:r>
              <a:rPr lang="en-CA" dirty="0" smtClean="0"/>
              <a:t> </a:t>
            </a:r>
          </a:p>
          <a:p>
            <a:r>
              <a:rPr lang="en-CA" dirty="0" smtClean="0"/>
              <a:t>Association of Canadian Publishers- </a:t>
            </a:r>
            <a:r>
              <a:rPr lang="en-CA" dirty="0" smtClean="0">
                <a:hlinkClick r:id="rId3"/>
              </a:rPr>
              <a:t>http://publishers.ca</a:t>
            </a:r>
            <a:endParaRPr lang="en-CA" dirty="0" smtClean="0"/>
          </a:p>
          <a:p>
            <a:r>
              <a:rPr lang="en-CA" dirty="0" smtClean="0"/>
              <a:t>Writer’s Relief- </a:t>
            </a:r>
            <a:r>
              <a:rPr lang="en-CA" dirty="0" smtClean="0">
                <a:hlinkClick r:id="rId4"/>
              </a:rPr>
              <a:t>http://writersrelief.com/writers-associations-organizations/</a:t>
            </a:r>
            <a:r>
              <a:rPr lang="en-CA" dirty="0" smtClean="0"/>
              <a:t> </a:t>
            </a:r>
          </a:p>
          <a:p>
            <a:r>
              <a:rPr lang="en-CA" dirty="0" smtClean="0"/>
              <a:t>Authors Learning Center- </a:t>
            </a:r>
            <a:r>
              <a:rPr lang="en-CA" dirty="0" smtClean="0">
                <a:hlinkClick r:id="rId5"/>
              </a:rPr>
              <a:t>https://www.authorlearningcenter.com/</a:t>
            </a:r>
            <a:endParaRPr lang="en-CA" dirty="0" smtClean="0"/>
          </a:p>
          <a:p>
            <a:r>
              <a:rPr lang="en-CA" dirty="0" smtClean="0"/>
              <a:t>Perfect Pitch- </a:t>
            </a:r>
            <a:r>
              <a:rPr lang="en-CA" dirty="0" smtClean="0">
                <a:hlinkClick r:id="rId6"/>
              </a:rPr>
              <a:t>http://myperfectpitch.com/book-publishers-in-ontario/</a:t>
            </a:r>
            <a:r>
              <a:rPr lang="en-CA" dirty="0" smtClean="0"/>
              <a:t> </a:t>
            </a:r>
          </a:p>
          <a:p>
            <a:endParaRPr lang="en-CA" dirty="0"/>
          </a:p>
        </p:txBody>
      </p:sp>
      <p:pic>
        <p:nvPicPr>
          <p:cNvPr id="1026" name="Picture 2" descr="http://i143.photobucket.com/albums/r134/MisterYarbs/snoopy-typewrit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105025" cy="16192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/>
          </a:bodyPr>
          <a:lstStyle/>
          <a:p>
            <a:r>
              <a:rPr lang="en-CA" sz="2400" dirty="0" smtClean="0">
                <a:hlinkClick r:id="rId2"/>
              </a:rPr>
              <a:t>http://w.newtechnetwork.org/sites/default/files/news/pbl_research2.pdf</a:t>
            </a:r>
            <a:r>
              <a:rPr lang="en-CA" sz="2400" dirty="0" smtClean="0"/>
              <a:t> </a:t>
            </a:r>
          </a:p>
          <a:p>
            <a:r>
              <a:rPr lang="en-US" sz="2400" dirty="0"/>
              <a:t>Forging Rhetorical Subjects: Problem-Based Learning in the Writing Classroom. </a:t>
            </a:r>
            <a:r>
              <a:rPr lang="en-US" sz="2400" dirty="0" err="1"/>
              <a:t>Rosinski</a:t>
            </a:r>
            <a:r>
              <a:rPr lang="en-US" sz="2400" dirty="0"/>
              <a:t>, Paula; </a:t>
            </a:r>
            <a:r>
              <a:rPr lang="en-US" sz="2400" dirty="0" err="1"/>
              <a:t>Peeples</a:t>
            </a:r>
            <a:r>
              <a:rPr lang="en-US" sz="2400" dirty="0"/>
              <a:t>, Tim. Composition Studies, v40 n2 p9-32 Fall 2012.</a:t>
            </a:r>
          </a:p>
          <a:p>
            <a:pPr lvl="0"/>
            <a:r>
              <a:rPr lang="en-US" sz="2400" dirty="0"/>
              <a:t>Garran, D. K. (2008). Implementing Project-Based Learning to Create "Authentic" Sources: The </a:t>
            </a:r>
            <a:r>
              <a:rPr lang="en-US" sz="2400" dirty="0" err="1"/>
              <a:t>Egyptological</a:t>
            </a:r>
            <a:r>
              <a:rPr lang="en-US" sz="2400" dirty="0"/>
              <a:t> Excavation and Imperial Scrapbook Projects at the Cape Cod Lighthouse Charter School. </a:t>
            </a:r>
            <a:r>
              <a:rPr lang="en-US" sz="2400" i="1" dirty="0"/>
              <a:t>History Teacher</a:t>
            </a:r>
            <a:r>
              <a:rPr lang="en-US" sz="2400" dirty="0"/>
              <a:t>, </a:t>
            </a:r>
            <a:r>
              <a:rPr lang="en-US" sz="2400" i="1" dirty="0"/>
              <a:t>41</a:t>
            </a:r>
            <a:r>
              <a:rPr lang="en-US" sz="2400" dirty="0"/>
              <a:t>(3), 379-389.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http://i143.photobucket.com/albums/r134/MisterYarbs/snoopy-typewri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05025" cy="16192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“I’m Going to be an Author?”</a:t>
            </a:r>
            <a:br>
              <a:rPr lang="en-CA" dirty="0" smtClean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>Writing Instruction using</a:t>
            </a:r>
            <a:br>
              <a:rPr lang="en-CA" dirty="0" smtClean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>Project- Based Learning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 rot="20183599">
            <a:off x="159463" y="3589272"/>
            <a:ext cx="4968552" cy="2736304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Heather Greene</a:t>
            </a:r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07904" y="6381328"/>
            <a:ext cx="1184176" cy="288032"/>
          </a:xfrm>
        </p:spPr>
        <p:txBody>
          <a:bodyPr>
            <a:normAutofit fontScale="47500" lnSpcReduction="20000"/>
          </a:bodyPr>
          <a:lstStyle/>
          <a:p>
            <a:endParaRPr lang="en-CA" dirty="0"/>
          </a:p>
        </p:txBody>
      </p:sp>
      <p:sp>
        <p:nvSpPr>
          <p:cNvPr id="6" name="Explosion 2 5"/>
          <p:cNvSpPr/>
          <p:nvPr/>
        </p:nvSpPr>
        <p:spPr>
          <a:xfrm rot="2022313">
            <a:off x="4918310" y="3398206"/>
            <a:ext cx="4154469" cy="2943424"/>
          </a:xfrm>
          <a:prstGeom prst="irregularSeal2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Randy Hamelin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en-CA" dirty="0" smtClean="0"/>
              <a:t>Project-Based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	Project-based learning is an experiential approach to learning. The objective is to provide a platform for individuals to build knowledge and skills through the development of creative solutions to challenging questions. </a:t>
            </a:r>
            <a:endParaRPr lang="en-CA" dirty="0"/>
          </a:p>
        </p:txBody>
      </p:sp>
      <p:pic>
        <p:nvPicPr>
          <p:cNvPr id="1026" name="Picture 2" descr="http://i143.photobucket.com/albums/r134/MisterYarbs/snoopy-typewr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05025" cy="1619251"/>
          </a:xfrm>
          <a:prstGeom prst="rect">
            <a:avLst/>
          </a:prstGeom>
          <a:noFill/>
        </p:spPr>
      </p:pic>
      <p:pic>
        <p:nvPicPr>
          <p:cNvPr id="39938" name="Picture 2" descr="http://cdn1.edutopia.org/files/imagecache/grid-3-column/slates/parrish-improve-student-writing-iStockphoto_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2843807" cy="2420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Project-Based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	</a:t>
            </a:r>
          </a:p>
          <a:p>
            <a:pPr>
              <a:buNone/>
            </a:pPr>
            <a:endParaRPr lang="en-CA" dirty="0"/>
          </a:p>
          <a:p>
            <a:pPr algn="ctr">
              <a:buNone/>
            </a:pPr>
            <a:r>
              <a:rPr lang="en-CA" dirty="0" smtClean="0"/>
              <a:t>Project-based learning can be a useful tool in the classroom to motivate students towards a directed goal, while simultaneously achieving the academic requirements of the course. </a:t>
            </a:r>
            <a:endParaRPr lang="en-CA" dirty="0"/>
          </a:p>
        </p:txBody>
      </p:sp>
      <p:pic>
        <p:nvPicPr>
          <p:cNvPr id="1026" name="Picture 2" descr="http://i143.photobucket.com/albums/r134/MisterYarbs/snoopy-typewr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05025" cy="16192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en-US" dirty="0" smtClean="0"/>
              <a:t>Project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Funding Reports for non-for-profit organizations. </a:t>
            </a:r>
          </a:p>
          <a:p>
            <a:r>
              <a:rPr lang="en-US" dirty="0" smtClean="0"/>
              <a:t>Robotics (skills competition) </a:t>
            </a:r>
          </a:p>
          <a:p>
            <a:r>
              <a:rPr lang="en-US" dirty="0" smtClean="0"/>
              <a:t>Awareness Campaigns (community based ed., health fair)</a:t>
            </a:r>
          </a:p>
          <a:p>
            <a:r>
              <a:rPr lang="en-US" dirty="0" smtClean="0"/>
              <a:t>Woodworking (construct rooms, </a:t>
            </a:r>
            <a:r>
              <a:rPr lang="en-US" dirty="0" err="1" smtClean="0"/>
              <a:t>reno</a:t>
            </a:r>
            <a:r>
              <a:rPr lang="en-US" dirty="0" smtClean="0"/>
              <a:t>, house projects.</a:t>
            </a:r>
          </a:p>
          <a:p>
            <a:r>
              <a:rPr lang="en-US" dirty="0" smtClean="0"/>
              <a:t>Create and launch a Smartphone App</a:t>
            </a:r>
          </a:p>
          <a:p>
            <a:r>
              <a:rPr lang="en-US" dirty="0" smtClean="0"/>
              <a:t>Social Media campaign for local businesses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bie.org/for/teachers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i143.photobucket.com/albums/r134/MisterYarbs/snoopy-typewri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05025" cy="161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0682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en-CA" dirty="0" smtClean="0"/>
              <a:t>COURSE 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The reading process</a:t>
            </a:r>
          </a:p>
          <a:p>
            <a:r>
              <a:rPr lang="en-CA" dirty="0" smtClean="0"/>
              <a:t>Punctuation, grammar and writing mechanics</a:t>
            </a:r>
          </a:p>
          <a:p>
            <a:r>
              <a:rPr lang="en-CA" dirty="0" smtClean="0"/>
              <a:t>The writing </a:t>
            </a:r>
            <a:r>
              <a:rPr lang="en-CA" dirty="0"/>
              <a:t>p</a:t>
            </a:r>
            <a:r>
              <a:rPr lang="en-CA" dirty="0" smtClean="0"/>
              <a:t>rocess</a:t>
            </a:r>
          </a:p>
          <a:p>
            <a:r>
              <a:rPr lang="en-CA" dirty="0" smtClean="0"/>
              <a:t>Writing a thesis statement</a:t>
            </a:r>
          </a:p>
          <a:p>
            <a:r>
              <a:rPr lang="en-CA" dirty="0" smtClean="0"/>
              <a:t>Paragraph structure</a:t>
            </a:r>
          </a:p>
          <a:p>
            <a:r>
              <a:rPr lang="en-CA" dirty="0" smtClean="0"/>
              <a:t>Developing and writing different types of essays</a:t>
            </a:r>
          </a:p>
          <a:p>
            <a:r>
              <a:rPr lang="en-CA" dirty="0" smtClean="0"/>
              <a:t>Writing an APA formatted research paper</a:t>
            </a:r>
          </a:p>
          <a:p>
            <a:r>
              <a:rPr lang="en-CA" dirty="0" smtClean="0"/>
              <a:t>Peer review and editing for grammar and spelling</a:t>
            </a:r>
          </a:p>
          <a:p>
            <a:r>
              <a:rPr lang="en-CA" dirty="0" smtClean="0"/>
              <a:t>Preventing plagiarism</a:t>
            </a:r>
          </a:p>
          <a:p>
            <a:r>
              <a:rPr lang="en-CA" dirty="0" smtClean="0"/>
              <a:t>Journal/blog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 descr="http://i143.photobucket.com/albums/r134/MisterYarbs/snoopy-typewr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05025" cy="16192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Project-Based Group Assignment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F</a:t>
            </a:r>
            <a:r>
              <a:rPr lang="en-CA" dirty="0" smtClean="0"/>
              <a:t>orm a 5 member group.</a:t>
            </a:r>
          </a:p>
          <a:p>
            <a:r>
              <a:rPr lang="en-CA" dirty="0" smtClean="0"/>
              <a:t>Choose a type of book that you would like to write.</a:t>
            </a:r>
          </a:p>
          <a:p>
            <a:r>
              <a:rPr lang="en-CA" dirty="0" smtClean="0"/>
              <a:t>In your group brainstorm ideas and develop a working outline. </a:t>
            </a:r>
          </a:p>
          <a:p>
            <a:r>
              <a:rPr lang="en-CA" dirty="0" smtClean="0"/>
              <a:t>At the beginning of each class we lecture on a specific topic that will be related to the next step in the writing process of their manuscript. </a:t>
            </a:r>
          </a:p>
          <a:p>
            <a:r>
              <a:rPr lang="en-CA" dirty="0" smtClean="0"/>
              <a:t>Each class, students work in their groups to develop their manuscript.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1026" name="Picture 2" descr="http://i143.photobucket.com/albums/r134/MisterYarbs/snoopy-typewri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05025" cy="16192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Project-Based Group Assignment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Lecture examples:</a:t>
            </a:r>
          </a:p>
          <a:p>
            <a:r>
              <a:rPr lang="en-CA" dirty="0" smtClean="0"/>
              <a:t>After learning how to create a thesis– the group develops a thesis for their book.</a:t>
            </a:r>
          </a:p>
          <a:p>
            <a:r>
              <a:rPr lang="en-CA" dirty="0" smtClean="0"/>
              <a:t>After learning how to create an abstract– the abstract becomes the back cover of the book.</a:t>
            </a:r>
          </a:p>
          <a:p>
            <a:r>
              <a:rPr lang="en-CA" dirty="0" smtClean="0"/>
              <a:t>The research for the individual APA essay is used to develop the characters, structure and style of their book.</a:t>
            </a:r>
            <a:endParaRPr lang="en-CA" dirty="0"/>
          </a:p>
        </p:txBody>
      </p:sp>
      <p:pic>
        <p:nvPicPr>
          <p:cNvPr id="1026" name="Picture 2" descr="http://i143.photobucket.com/albums/r134/MisterYarbs/snoopy-typewr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05025" cy="16192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eterfaur.com/wp-content/uploads/2014/01/newspap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483768" cy="23042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pPr algn="l"/>
            <a:r>
              <a:rPr lang="en-CA" dirty="0" smtClean="0"/>
              <a:t>Creative Options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b="1" dirty="0" smtClean="0"/>
              <a:t>Newspaper/Magazine</a:t>
            </a:r>
            <a:endParaRPr lang="en-CA" dirty="0"/>
          </a:p>
          <a:p>
            <a:r>
              <a:rPr lang="en-CA" dirty="0" smtClean="0"/>
              <a:t>Create </a:t>
            </a:r>
            <a:r>
              <a:rPr lang="en-CA" dirty="0"/>
              <a:t>a weekly newspaper. Your newspaper will have all the sections that a daily newspaper </a:t>
            </a:r>
            <a:r>
              <a:rPr lang="en-CA" dirty="0" smtClean="0"/>
              <a:t>includes. </a:t>
            </a:r>
          </a:p>
          <a:p>
            <a:pPr marL="0" indent="0" algn="ctr">
              <a:buNone/>
            </a:pPr>
            <a:r>
              <a:rPr lang="en-CA" sz="2800" dirty="0" smtClean="0"/>
              <a:t>(</a:t>
            </a:r>
            <a:r>
              <a:rPr lang="en-CA" sz="2800" dirty="0" err="1"/>
              <a:t>ie</a:t>
            </a:r>
            <a:r>
              <a:rPr lang="en-CA" sz="2800" dirty="0"/>
              <a:t>. cover story, current local events, sports, global events, funny pages, word-search). </a:t>
            </a:r>
          </a:p>
          <a:p>
            <a:r>
              <a:rPr lang="en-CA" b="1" i="1" dirty="0" smtClean="0"/>
              <a:t>Individual </a:t>
            </a:r>
            <a:r>
              <a:rPr lang="en-CA" b="1" i="1" dirty="0"/>
              <a:t>research assignment:</a:t>
            </a:r>
            <a:r>
              <a:rPr lang="en-CA" b="1" dirty="0"/>
              <a:t> </a:t>
            </a:r>
            <a:r>
              <a:rPr lang="en-CA" dirty="0"/>
              <a:t>choose a research midterm essay topic that is related to an 	article that your newspaper has covered. </a:t>
            </a:r>
          </a:p>
          <a:p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960</Words>
  <Application>Microsoft Office PowerPoint</Application>
  <PresentationFormat>On-screen Show (4:3)</PresentationFormat>
  <Paragraphs>93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“I’m Going to be an Author?” Writing Instruction using Project- Based Learning</vt:lpstr>
      <vt:lpstr>Project-Based Learning</vt:lpstr>
      <vt:lpstr> Project-Based Learning</vt:lpstr>
      <vt:lpstr>Project Examples</vt:lpstr>
      <vt:lpstr>COURSE OBJECTIVES</vt:lpstr>
      <vt:lpstr>Project-Based Group Assignment</vt:lpstr>
      <vt:lpstr>Project-Based Group Assignment</vt:lpstr>
      <vt:lpstr>Creative Options</vt:lpstr>
      <vt:lpstr>Creative Options</vt:lpstr>
      <vt:lpstr>Creative Options</vt:lpstr>
      <vt:lpstr>Creative Options</vt:lpstr>
      <vt:lpstr>Creative Options</vt:lpstr>
      <vt:lpstr>Forming Groups </vt:lpstr>
      <vt:lpstr>Publishing Brainstorm</vt:lpstr>
      <vt:lpstr>PowerPoint Presentation</vt:lpstr>
      <vt:lpstr>PowerPoint Presentation</vt:lpstr>
      <vt:lpstr>Publishing Resources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</dc:creator>
  <cp:lastModifiedBy>Christina Moore</cp:lastModifiedBy>
  <cp:revision>35</cp:revision>
  <dcterms:created xsi:type="dcterms:W3CDTF">2014-04-26T20:23:16Z</dcterms:created>
  <dcterms:modified xsi:type="dcterms:W3CDTF">2014-05-21T21:10:07Z</dcterms:modified>
</cp:coreProperties>
</file>