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44" r:id="rId7"/>
    <p:sldMasterId id="2147483758" r:id="rId8"/>
    <p:sldMasterId id="2147483772" r:id="rId9"/>
    <p:sldMasterId id="2147483786" r:id="rId10"/>
    <p:sldMasterId id="2147483798" r:id="rId11"/>
    <p:sldMasterId id="2147483810" r:id="rId12"/>
  </p:sldMasterIdLst>
  <p:notesMasterIdLst>
    <p:notesMasterId r:id="rId42"/>
  </p:notesMasterIdLst>
  <p:sldIdLst>
    <p:sldId id="285" r:id="rId13"/>
    <p:sldId id="286" r:id="rId14"/>
    <p:sldId id="287" r:id="rId15"/>
    <p:sldId id="288" r:id="rId16"/>
    <p:sldId id="292"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58999" autoAdjust="0"/>
  </p:normalViewPr>
  <p:slideViewPr>
    <p:cSldViewPr snapToGrid="0">
      <p:cViewPr>
        <p:scale>
          <a:sx n="72" d="100"/>
          <a:sy n="72" d="100"/>
        </p:scale>
        <p:origin x="-1902"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2E7BD-1E53-4DE4-892E-11A4DA987AC6}"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6D9E595-A88E-44A3-ABDC-45D94C5E396F}">
      <dgm:prSet phldrT="[Text]"/>
      <dgm:spPr/>
      <dgm:t>
        <a:bodyPr/>
        <a:lstStyle/>
        <a:p>
          <a:r>
            <a:rPr lang="en-US" dirty="0" smtClean="0"/>
            <a:t>Building Oral Health Capacity (BOHC)</a:t>
          </a:r>
          <a:endParaRPr lang="en-US" dirty="0"/>
        </a:p>
      </dgm:t>
    </dgm:pt>
    <dgm:pt modelId="{32AD9469-4F9D-40C9-80B9-9133E2FDA6FE}" type="parTrans" cxnId="{9E8178EA-0DFF-4DFD-B1D5-950898453598}">
      <dgm:prSet/>
      <dgm:spPr/>
      <dgm:t>
        <a:bodyPr/>
        <a:lstStyle/>
        <a:p>
          <a:endParaRPr lang="en-US"/>
        </a:p>
      </dgm:t>
    </dgm:pt>
    <dgm:pt modelId="{5BD47F88-54C5-4B95-93CC-A4CCC2C91230}" type="sibTrans" cxnId="{9E8178EA-0DFF-4DFD-B1D5-950898453598}">
      <dgm:prSet/>
      <dgm:spPr/>
      <dgm:t>
        <a:bodyPr/>
        <a:lstStyle/>
        <a:p>
          <a:endParaRPr lang="en-US"/>
        </a:p>
      </dgm:t>
    </dgm:pt>
    <dgm:pt modelId="{AAD1B10A-4A81-4756-8D7A-238B9AEA6825}">
      <dgm:prSet phldrT="[Text]"/>
      <dgm:spPr/>
      <dgm:t>
        <a:bodyPr/>
        <a:lstStyle/>
        <a:p>
          <a:r>
            <a:rPr lang="en-US" dirty="0" err="1" smtClean="0"/>
            <a:t>Interprofessional</a:t>
          </a:r>
          <a:r>
            <a:rPr lang="en-US" dirty="0" smtClean="0"/>
            <a:t> Education Collaborative (IPEC)</a:t>
          </a:r>
          <a:endParaRPr lang="en-US" dirty="0"/>
        </a:p>
      </dgm:t>
    </dgm:pt>
    <dgm:pt modelId="{EC12BD61-531E-4B87-B71F-24D4787C5BA4}" type="parTrans" cxnId="{7BB79227-DAF1-4A19-BC0E-3C637974ABB9}">
      <dgm:prSet/>
      <dgm:spPr/>
      <dgm:t>
        <a:bodyPr/>
        <a:lstStyle/>
        <a:p>
          <a:endParaRPr lang="en-US"/>
        </a:p>
      </dgm:t>
    </dgm:pt>
    <dgm:pt modelId="{0F6329D1-FF3A-4D46-9750-740E6C5C3CEF}" type="sibTrans" cxnId="{7BB79227-DAF1-4A19-BC0E-3C637974ABB9}">
      <dgm:prSet/>
      <dgm:spPr/>
      <dgm:t>
        <a:bodyPr/>
        <a:lstStyle/>
        <a:p>
          <a:endParaRPr lang="en-US"/>
        </a:p>
      </dgm:t>
    </dgm:pt>
    <dgm:pt modelId="{E6804AC8-4449-4590-AE83-4ED7B9D4CFE0}">
      <dgm:prSet phldrT="[Text]"/>
      <dgm:spPr/>
      <dgm:t>
        <a:bodyPr/>
        <a:lstStyle/>
        <a:p>
          <a:r>
            <a:rPr lang="en-US" dirty="0" smtClean="0"/>
            <a:t>Patient Safety/ Quality Improvement</a:t>
          </a:r>
          <a:endParaRPr lang="en-US" dirty="0"/>
        </a:p>
      </dgm:t>
    </dgm:pt>
    <dgm:pt modelId="{9893FAAD-491B-41B0-BD5E-3205A86B2FF3}" type="parTrans" cxnId="{1C8E4EEE-EB57-425F-AC12-D5169CCB0778}">
      <dgm:prSet/>
      <dgm:spPr/>
      <dgm:t>
        <a:bodyPr/>
        <a:lstStyle/>
        <a:p>
          <a:endParaRPr lang="en-US"/>
        </a:p>
      </dgm:t>
    </dgm:pt>
    <dgm:pt modelId="{B90C86CC-DA67-48AC-901B-1BD0E1A08A24}" type="sibTrans" cxnId="{1C8E4EEE-EB57-425F-AC12-D5169CCB0778}">
      <dgm:prSet/>
      <dgm:spPr/>
      <dgm:t>
        <a:bodyPr/>
        <a:lstStyle/>
        <a:p>
          <a:endParaRPr lang="en-US"/>
        </a:p>
      </dgm:t>
    </dgm:pt>
    <dgm:pt modelId="{73BC0AAB-687A-4054-A9CA-A5D2B9DA5D95}">
      <dgm:prSet phldrT="[Text]"/>
      <dgm:spPr/>
      <dgm:t>
        <a:bodyPr/>
        <a:lstStyle/>
        <a:p>
          <a:r>
            <a:rPr lang="en-US" dirty="0" smtClean="0"/>
            <a:t>Directory and Repository of Educational Assessment Measures</a:t>
          </a:r>
          <a:endParaRPr lang="en-US" dirty="0"/>
        </a:p>
      </dgm:t>
    </dgm:pt>
    <dgm:pt modelId="{21BAFDAC-0DF8-4B19-84E7-234AC7EDA0D1}" type="parTrans" cxnId="{C799A25F-5E9C-4306-8F81-08AB9E75C140}">
      <dgm:prSet/>
      <dgm:spPr/>
      <dgm:t>
        <a:bodyPr/>
        <a:lstStyle/>
        <a:p>
          <a:endParaRPr lang="en-US"/>
        </a:p>
      </dgm:t>
    </dgm:pt>
    <dgm:pt modelId="{26F45FFC-DE79-4D74-95AB-EEFCE590A3B1}" type="sibTrans" cxnId="{C799A25F-5E9C-4306-8F81-08AB9E75C140}">
      <dgm:prSet/>
      <dgm:spPr/>
      <dgm:t>
        <a:bodyPr/>
        <a:lstStyle/>
        <a:p>
          <a:endParaRPr lang="en-US"/>
        </a:p>
      </dgm:t>
    </dgm:pt>
    <dgm:pt modelId="{F087BDAF-EDC6-4075-8889-49244315EC1A}" type="pres">
      <dgm:prSet presAssocID="{45D2E7BD-1E53-4DE4-892E-11A4DA987AC6}" presName="Name0" presStyleCnt="0">
        <dgm:presLayoutVars>
          <dgm:dir/>
          <dgm:resizeHandles val="exact"/>
        </dgm:presLayoutVars>
      </dgm:prSet>
      <dgm:spPr/>
      <dgm:t>
        <a:bodyPr/>
        <a:lstStyle/>
        <a:p>
          <a:endParaRPr lang="en-US"/>
        </a:p>
      </dgm:t>
    </dgm:pt>
    <dgm:pt modelId="{7048226A-4783-427C-A035-C8D0537CC5C7}" type="pres">
      <dgm:prSet presAssocID="{F6D9E595-A88E-44A3-ABDC-45D94C5E396F}" presName="compNode" presStyleCnt="0"/>
      <dgm:spPr/>
    </dgm:pt>
    <dgm:pt modelId="{A7805B61-0D76-4A58-B2FD-F49BFC31B52D}" type="pres">
      <dgm:prSet presAssocID="{F6D9E595-A88E-44A3-ABDC-45D94C5E396F}" presName="pictRect" presStyleLbl="node1" presStyleIdx="0" presStyleCnt="4" custLinFactNeighborX="-21866" custLinFactNeighborY="-203"/>
      <dgm:spPr>
        <a:blipFill rotWithShape="1">
          <a:blip xmlns:r="http://schemas.openxmlformats.org/officeDocument/2006/relationships" r:embed="rId1"/>
          <a:stretch>
            <a:fillRect/>
          </a:stretch>
        </a:blipFill>
      </dgm:spPr>
    </dgm:pt>
    <dgm:pt modelId="{FF033096-FD4A-4A0A-8AB1-DB10823C77C5}" type="pres">
      <dgm:prSet presAssocID="{F6D9E595-A88E-44A3-ABDC-45D94C5E396F}" presName="textRect" presStyleLbl="revTx" presStyleIdx="0" presStyleCnt="4" custLinFactNeighborX="-23518">
        <dgm:presLayoutVars>
          <dgm:bulletEnabled val="1"/>
        </dgm:presLayoutVars>
      </dgm:prSet>
      <dgm:spPr/>
      <dgm:t>
        <a:bodyPr/>
        <a:lstStyle/>
        <a:p>
          <a:endParaRPr lang="en-US"/>
        </a:p>
      </dgm:t>
    </dgm:pt>
    <dgm:pt modelId="{931B2CC8-EAB6-44D3-B5DD-33E0ABCD1D41}" type="pres">
      <dgm:prSet presAssocID="{5BD47F88-54C5-4B95-93CC-A4CCC2C91230}" presName="sibTrans" presStyleLbl="sibTrans2D1" presStyleIdx="0" presStyleCnt="0"/>
      <dgm:spPr/>
      <dgm:t>
        <a:bodyPr/>
        <a:lstStyle/>
        <a:p>
          <a:endParaRPr lang="en-US"/>
        </a:p>
      </dgm:t>
    </dgm:pt>
    <dgm:pt modelId="{AEE3663A-98A1-44AE-A9C4-AD8112581D8B}" type="pres">
      <dgm:prSet presAssocID="{AAD1B10A-4A81-4756-8D7A-238B9AEA6825}" presName="compNode" presStyleCnt="0"/>
      <dgm:spPr/>
    </dgm:pt>
    <dgm:pt modelId="{EAD885D2-C90E-4D66-9A1E-70A2C685451E}" type="pres">
      <dgm:prSet presAssocID="{AAD1B10A-4A81-4756-8D7A-238B9AEA6825}" presName="pictRect" presStyleLbl="node1" presStyleIdx="1" presStyleCnt="4" custLinFactNeighborX="9844" custLinFactNeighborY="-203"/>
      <dgm:spPr>
        <a:blipFill rotWithShape="1">
          <a:blip xmlns:r="http://schemas.openxmlformats.org/officeDocument/2006/relationships" r:embed="rId2"/>
          <a:stretch>
            <a:fillRect/>
          </a:stretch>
        </a:blipFill>
      </dgm:spPr>
    </dgm:pt>
    <dgm:pt modelId="{0EAE5E72-CC5B-46AE-9039-6FB2E48A2FB7}" type="pres">
      <dgm:prSet presAssocID="{AAD1B10A-4A81-4756-8D7A-238B9AEA6825}" presName="textRect" presStyleLbl="revTx" presStyleIdx="1" presStyleCnt="4" custLinFactNeighborX="12579" custLinFactNeighborY="-1474">
        <dgm:presLayoutVars>
          <dgm:bulletEnabled val="1"/>
        </dgm:presLayoutVars>
      </dgm:prSet>
      <dgm:spPr/>
      <dgm:t>
        <a:bodyPr/>
        <a:lstStyle/>
        <a:p>
          <a:endParaRPr lang="en-US"/>
        </a:p>
      </dgm:t>
    </dgm:pt>
    <dgm:pt modelId="{DB26AE56-EEFC-4347-BE52-1611C8C40E38}" type="pres">
      <dgm:prSet presAssocID="{0F6329D1-FF3A-4D46-9750-740E6C5C3CEF}" presName="sibTrans" presStyleLbl="sibTrans2D1" presStyleIdx="0" presStyleCnt="0"/>
      <dgm:spPr/>
      <dgm:t>
        <a:bodyPr/>
        <a:lstStyle/>
        <a:p>
          <a:endParaRPr lang="en-US"/>
        </a:p>
      </dgm:t>
    </dgm:pt>
    <dgm:pt modelId="{5B067876-7DD8-4755-BBDA-633EA91904AC}" type="pres">
      <dgm:prSet presAssocID="{E6804AC8-4449-4590-AE83-4ED7B9D4CFE0}" presName="compNode" presStyleCnt="0"/>
      <dgm:spPr/>
    </dgm:pt>
    <dgm:pt modelId="{2E5CCB40-5F19-47D8-A4E6-E92988E8AC4B}" type="pres">
      <dgm:prSet presAssocID="{E6804AC8-4449-4590-AE83-4ED7B9D4CFE0}" presName="pictRect" presStyleLbl="node1" presStyleIdx="2" presStyleCnt="4" custLinFactX="19888" custLinFactNeighborX="100000" custLinFactNeighborY="-924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 modelId="{59A463BE-507B-43B2-8ACA-E1FDD1D98725}" type="pres">
      <dgm:prSet presAssocID="{E6804AC8-4449-4590-AE83-4ED7B9D4CFE0}" presName="textRect" presStyleLbl="revTx" presStyleIdx="2" presStyleCnt="4" custLinFactX="19464" custLinFactNeighborX="100000" custLinFactNeighborY="-21464">
        <dgm:presLayoutVars>
          <dgm:bulletEnabled val="1"/>
        </dgm:presLayoutVars>
      </dgm:prSet>
      <dgm:spPr/>
      <dgm:t>
        <a:bodyPr/>
        <a:lstStyle/>
        <a:p>
          <a:endParaRPr lang="en-US"/>
        </a:p>
      </dgm:t>
    </dgm:pt>
    <dgm:pt modelId="{CFC41FF9-0D2E-40E1-91AE-64B06F41C1F2}" type="pres">
      <dgm:prSet presAssocID="{B90C86CC-DA67-48AC-901B-1BD0E1A08A24}" presName="sibTrans" presStyleLbl="sibTrans2D1" presStyleIdx="0" presStyleCnt="0"/>
      <dgm:spPr/>
      <dgm:t>
        <a:bodyPr/>
        <a:lstStyle/>
        <a:p>
          <a:endParaRPr lang="en-US"/>
        </a:p>
      </dgm:t>
    </dgm:pt>
    <dgm:pt modelId="{0070FB58-19DC-4F71-BCCF-D91DEDA2708D}" type="pres">
      <dgm:prSet presAssocID="{73BC0AAB-687A-4054-A9CA-A5D2B9DA5D95}" presName="compNode" presStyleCnt="0"/>
      <dgm:spPr/>
    </dgm:pt>
    <dgm:pt modelId="{25B1C6B6-B8A1-48ED-944E-4D9E726107F0}" type="pres">
      <dgm:prSet presAssocID="{73BC0AAB-687A-4054-A9CA-A5D2B9DA5D95}" presName="pictRect" presStyleLbl="node1" presStyleIdx="3" presStyleCnt="4" custLinFactX="-32234" custLinFactNeighborX="-100000" custLinFactNeighborY="-9244"/>
      <dgm:spPr>
        <a:blipFill rotWithShape="1">
          <a:blip xmlns:r="http://schemas.openxmlformats.org/officeDocument/2006/relationships" r:embed="rId4"/>
          <a:stretch>
            <a:fillRect/>
          </a:stretch>
        </a:blipFill>
      </dgm:spPr>
    </dgm:pt>
    <dgm:pt modelId="{D381EFB4-5B99-47D5-944A-BEF0C6C77B8A}" type="pres">
      <dgm:prSet presAssocID="{73BC0AAB-687A-4054-A9CA-A5D2B9DA5D95}" presName="textRect" presStyleLbl="revTx" presStyleIdx="3" presStyleCnt="4" custLinFactX="-31024" custLinFactNeighborX="-100000" custLinFactNeighborY="-15838">
        <dgm:presLayoutVars>
          <dgm:bulletEnabled val="1"/>
        </dgm:presLayoutVars>
      </dgm:prSet>
      <dgm:spPr/>
      <dgm:t>
        <a:bodyPr/>
        <a:lstStyle/>
        <a:p>
          <a:endParaRPr lang="en-US"/>
        </a:p>
      </dgm:t>
    </dgm:pt>
  </dgm:ptLst>
  <dgm:cxnLst>
    <dgm:cxn modelId="{B372CF05-4133-4B36-876E-2DFDBBA6DF5F}" type="presOf" srcId="{AAD1B10A-4A81-4756-8D7A-238B9AEA6825}" destId="{0EAE5E72-CC5B-46AE-9039-6FB2E48A2FB7}" srcOrd="0" destOrd="0" presId="urn:microsoft.com/office/officeart/2005/8/layout/pList1"/>
    <dgm:cxn modelId="{A7DE6D7E-7730-4FC4-811A-352E13CA6DF0}" type="presOf" srcId="{E6804AC8-4449-4590-AE83-4ED7B9D4CFE0}" destId="{59A463BE-507B-43B2-8ACA-E1FDD1D98725}" srcOrd="0" destOrd="0" presId="urn:microsoft.com/office/officeart/2005/8/layout/pList1"/>
    <dgm:cxn modelId="{1C8E4EEE-EB57-425F-AC12-D5169CCB0778}" srcId="{45D2E7BD-1E53-4DE4-892E-11A4DA987AC6}" destId="{E6804AC8-4449-4590-AE83-4ED7B9D4CFE0}" srcOrd="2" destOrd="0" parTransId="{9893FAAD-491B-41B0-BD5E-3205A86B2FF3}" sibTransId="{B90C86CC-DA67-48AC-901B-1BD0E1A08A24}"/>
    <dgm:cxn modelId="{7DB1B16C-8626-44B4-BFFB-DA8DDAF79A2E}" type="presOf" srcId="{5BD47F88-54C5-4B95-93CC-A4CCC2C91230}" destId="{931B2CC8-EAB6-44D3-B5DD-33E0ABCD1D41}" srcOrd="0" destOrd="0" presId="urn:microsoft.com/office/officeart/2005/8/layout/pList1"/>
    <dgm:cxn modelId="{707401F5-4E96-4764-BB1A-0144CE59414B}" type="presOf" srcId="{F6D9E595-A88E-44A3-ABDC-45D94C5E396F}" destId="{FF033096-FD4A-4A0A-8AB1-DB10823C77C5}" srcOrd="0" destOrd="0" presId="urn:microsoft.com/office/officeart/2005/8/layout/pList1"/>
    <dgm:cxn modelId="{62E095EE-B171-4557-AC55-0ADEFAE05F70}" type="presOf" srcId="{0F6329D1-FF3A-4D46-9750-740E6C5C3CEF}" destId="{DB26AE56-EEFC-4347-BE52-1611C8C40E38}" srcOrd="0" destOrd="0" presId="urn:microsoft.com/office/officeart/2005/8/layout/pList1"/>
    <dgm:cxn modelId="{4AEFB1E1-94D6-4DB1-A666-3220F2635163}" type="presOf" srcId="{45D2E7BD-1E53-4DE4-892E-11A4DA987AC6}" destId="{F087BDAF-EDC6-4075-8889-49244315EC1A}" srcOrd="0" destOrd="0" presId="urn:microsoft.com/office/officeart/2005/8/layout/pList1"/>
    <dgm:cxn modelId="{7BB79227-DAF1-4A19-BC0E-3C637974ABB9}" srcId="{45D2E7BD-1E53-4DE4-892E-11A4DA987AC6}" destId="{AAD1B10A-4A81-4756-8D7A-238B9AEA6825}" srcOrd="1" destOrd="0" parTransId="{EC12BD61-531E-4B87-B71F-24D4787C5BA4}" sibTransId="{0F6329D1-FF3A-4D46-9750-740E6C5C3CEF}"/>
    <dgm:cxn modelId="{4545C988-2436-4A9B-B3AA-F1C639ECEDE8}" type="presOf" srcId="{73BC0AAB-687A-4054-A9CA-A5D2B9DA5D95}" destId="{D381EFB4-5B99-47D5-944A-BEF0C6C77B8A}" srcOrd="0" destOrd="0" presId="urn:microsoft.com/office/officeart/2005/8/layout/pList1"/>
    <dgm:cxn modelId="{C799A25F-5E9C-4306-8F81-08AB9E75C140}" srcId="{45D2E7BD-1E53-4DE4-892E-11A4DA987AC6}" destId="{73BC0AAB-687A-4054-A9CA-A5D2B9DA5D95}" srcOrd="3" destOrd="0" parTransId="{21BAFDAC-0DF8-4B19-84E7-234AC7EDA0D1}" sibTransId="{26F45FFC-DE79-4D74-95AB-EEFCE590A3B1}"/>
    <dgm:cxn modelId="{9E8178EA-0DFF-4DFD-B1D5-950898453598}" srcId="{45D2E7BD-1E53-4DE4-892E-11A4DA987AC6}" destId="{F6D9E595-A88E-44A3-ABDC-45D94C5E396F}" srcOrd="0" destOrd="0" parTransId="{32AD9469-4F9D-40C9-80B9-9133E2FDA6FE}" sibTransId="{5BD47F88-54C5-4B95-93CC-A4CCC2C91230}"/>
    <dgm:cxn modelId="{F0ECB508-9B5A-4B06-BA34-EF4245228600}" type="presOf" srcId="{B90C86CC-DA67-48AC-901B-1BD0E1A08A24}" destId="{CFC41FF9-0D2E-40E1-91AE-64B06F41C1F2}" srcOrd="0" destOrd="0" presId="urn:microsoft.com/office/officeart/2005/8/layout/pList1"/>
    <dgm:cxn modelId="{2B9E6AC1-80C7-491C-92F2-484BDAA13063}" type="presParOf" srcId="{F087BDAF-EDC6-4075-8889-49244315EC1A}" destId="{7048226A-4783-427C-A035-C8D0537CC5C7}" srcOrd="0" destOrd="0" presId="urn:microsoft.com/office/officeart/2005/8/layout/pList1"/>
    <dgm:cxn modelId="{0AE5BB71-8291-4276-95E0-83AA1F655E84}" type="presParOf" srcId="{7048226A-4783-427C-A035-C8D0537CC5C7}" destId="{A7805B61-0D76-4A58-B2FD-F49BFC31B52D}" srcOrd="0" destOrd="0" presId="urn:microsoft.com/office/officeart/2005/8/layout/pList1"/>
    <dgm:cxn modelId="{66286EA2-6410-4BDF-A4FB-EC954DB2A26C}" type="presParOf" srcId="{7048226A-4783-427C-A035-C8D0537CC5C7}" destId="{FF033096-FD4A-4A0A-8AB1-DB10823C77C5}" srcOrd="1" destOrd="0" presId="urn:microsoft.com/office/officeart/2005/8/layout/pList1"/>
    <dgm:cxn modelId="{67CD19FA-B72D-4D45-9331-BBF4DC5B859E}" type="presParOf" srcId="{F087BDAF-EDC6-4075-8889-49244315EC1A}" destId="{931B2CC8-EAB6-44D3-B5DD-33E0ABCD1D41}" srcOrd="1" destOrd="0" presId="urn:microsoft.com/office/officeart/2005/8/layout/pList1"/>
    <dgm:cxn modelId="{9AF97BCF-D1FD-445F-9C0F-578CC7EC7173}" type="presParOf" srcId="{F087BDAF-EDC6-4075-8889-49244315EC1A}" destId="{AEE3663A-98A1-44AE-A9C4-AD8112581D8B}" srcOrd="2" destOrd="0" presId="urn:microsoft.com/office/officeart/2005/8/layout/pList1"/>
    <dgm:cxn modelId="{45453745-CF3E-4E33-900D-F1CAAC4D5329}" type="presParOf" srcId="{AEE3663A-98A1-44AE-A9C4-AD8112581D8B}" destId="{EAD885D2-C90E-4D66-9A1E-70A2C685451E}" srcOrd="0" destOrd="0" presId="urn:microsoft.com/office/officeart/2005/8/layout/pList1"/>
    <dgm:cxn modelId="{EF020CFC-F82A-47E6-81E4-7AF11B703DC9}" type="presParOf" srcId="{AEE3663A-98A1-44AE-A9C4-AD8112581D8B}" destId="{0EAE5E72-CC5B-46AE-9039-6FB2E48A2FB7}" srcOrd="1" destOrd="0" presId="urn:microsoft.com/office/officeart/2005/8/layout/pList1"/>
    <dgm:cxn modelId="{B444CB7F-9D85-481D-B753-64F89E1F28A4}" type="presParOf" srcId="{F087BDAF-EDC6-4075-8889-49244315EC1A}" destId="{DB26AE56-EEFC-4347-BE52-1611C8C40E38}" srcOrd="3" destOrd="0" presId="urn:microsoft.com/office/officeart/2005/8/layout/pList1"/>
    <dgm:cxn modelId="{F5AA87A7-6FFA-4237-A1CC-64B415062093}" type="presParOf" srcId="{F087BDAF-EDC6-4075-8889-49244315EC1A}" destId="{5B067876-7DD8-4755-BBDA-633EA91904AC}" srcOrd="4" destOrd="0" presId="urn:microsoft.com/office/officeart/2005/8/layout/pList1"/>
    <dgm:cxn modelId="{20F4C66E-C39C-4D89-8721-56456C6E0293}" type="presParOf" srcId="{5B067876-7DD8-4755-BBDA-633EA91904AC}" destId="{2E5CCB40-5F19-47D8-A4E6-E92988E8AC4B}" srcOrd="0" destOrd="0" presId="urn:microsoft.com/office/officeart/2005/8/layout/pList1"/>
    <dgm:cxn modelId="{4B74DBCE-70F0-4FD6-BD10-595D134FE1FB}" type="presParOf" srcId="{5B067876-7DD8-4755-BBDA-633EA91904AC}" destId="{59A463BE-507B-43B2-8ACA-E1FDD1D98725}" srcOrd="1" destOrd="0" presId="urn:microsoft.com/office/officeart/2005/8/layout/pList1"/>
    <dgm:cxn modelId="{B1978A2E-0276-4353-870B-1F0EF7178340}" type="presParOf" srcId="{F087BDAF-EDC6-4075-8889-49244315EC1A}" destId="{CFC41FF9-0D2E-40E1-91AE-64B06F41C1F2}" srcOrd="5" destOrd="0" presId="urn:microsoft.com/office/officeart/2005/8/layout/pList1"/>
    <dgm:cxn modelId="{34D8D882-4915-47B7-8FB6-2FE523382DE6}" type="presParOf" srcId="{F087BDAF-EDC6-4075-8889-49244315EC1A}" destId="{0070FB58-19DC-4F71-BCCF-D91DEDA2708D}" srcOrd="6" destOrd="0" presId="urn:microsoft.com/office/officeart/2005/8/layout/pList1"/>
    <dgm:cxn modelId="{578271A7-C627-4451-B070-DF01187D4D7B}" type="presParOf" srcId="{0070FB58-19DC-4F71-BCCF-D91DEDA2708D}" destId="{25B1C6B6-B8A1-48ED-944E-4D9E726107F0}" srcOrd="0" destOrd="0" presId="urn:microsoft.com/office/officeart/2005/8/layout/pList1"/>
    <dgm:cxn modelId="{6F213AB2-1E48-45D1-A015-79F81139E5C1}" type="presParOf" srcId="{0070FB58-19DC-4F71-BCCF-D91DEDA2708D}" destId="{D381EFB4-5B99-47D5-944A-BEF0C6C77B8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2B9A1C-32FA-49A6-9A99-231FB4ACA0CE}" type="doc">
      <dgm:prSet loTypeId="urn:microsoft.com/office/officeart/2005/8/layout/hList7#1" loCatId="relationship" qsTypeId="urn:microsoft.com/office/officeart/2005/8/quickstyle/simple1" qsCatId="simple" csTypeId="urn:microsoft.com/office/officeart/2005/8/colors/colorful1#1" csCatId="colorful" phldr="1"/>
      <dgm:spPr/>
      <dgm:t>
        <a:bodyPr/>
        <a:lstStyle/>
        <a:p>
          <a:endParaRPr lang="en-US"/>
        </a:p>
      </dgm:t>
    </dgm:pt>
    <dgm:pt modelId="{55C072B5-CACD-4F39-95D7-8AC07B34B053}">
      <dgm:prSet phldrT="[Text]" custT="1"/>
      <dgm:spPr>
        <a:solidFill>
          <a:srgbClr val="00B0F0"/>
        </a:solidFill>
      </dgm:spPr>
      <dgm:t>
        <a:bodyPr anchor="t"/>
        <a:lstStyle/>
        <a:p>
          <a:endParaRPr lang="en-US" sz="1800" b="1" dirty="0" smtClean="0"/>
        </a:p>
        <a:p>
          <a:r>
            <a:rPr lang="en-US" sz="1800" b="1" dirty="0" smtClean="0"/>
            <a:t>PUBLICATIONS</a:t>
          </a:r>
        </a:p>
        <a:p>
          <a:r>
            <a:rPr lang="en-US" sz="1800" dirty="0" smtClean="0"/>
            <a:t>Peer Reviewed Teaching/Assessment Tools</a:t>
          </a:r>
          <a:endParaRPr lang="en-US" sz="1800" dirty="0"/>
        </a:p>
      </dgm:t>
    </dgm:pt>
    <dgm:pt modelId="{BCD1F1DD-D9BB-45FE-8888-549839E58E08}" type="parTrans" cxnId="{4347A6F5-2F57-4A3B-A01A-40F02EA04486}">
      <dgm:prSet/>
      <dgm:spPr/>
      <dgm:t>
        <a:bodyPr/>
        <a:lstStyle/>
        <a:p>
          <a:endParaRPr lang="en-US"/>
        </a:p>
      </dgm:t>
    </dgm:pt>
    <dgm:pt modelId="{CDA54EF0-E8CC-4672-AFEA-DEBAD06788B8}" type="sibTrans" cxnId="{4347A6F5-2F57-4A3B-A01A-40F02EA04486}">
      <dgm:prSet/>
      <dgm:spPr/>
      <dgm:t>
        <a:bodyPr/>
        <a:lstStyle/>
        <a:p>
          <a:endParaRPr lang="en-US"/>
        </a:p>
      </dgm:t>
    </dgm:pt>
    <dgm:pt modelId="{5A0407F8-37A5-49EC-AE89-EBAFE92DD2B2}">
      <dgm:prSet phldrT="[Text]" custT="1"/>
      <dgm:spPr>
        <a:solidFill>
          <a:srgbClr val="92D050"/>
        </a:solidFill>
      </dgm:spPr>
      <dgm:t>
        <a:bodyPr anchor="t"/>
        <a:lstStyle/>
        <a:p>
          <a:endParaRPr lang="en-US" sz="1700" b="1" dirty="0" smtClean="0"/>
        </a:p>
        <a:p>
          <a:r>
            <a:rPr lang="en-US" sz="1800" b="1" dirty="0" smtClean="0"/>
            <a:t>iCOLLABORATIVE</a:t>
          </a:r>
        </a:p>
        <a:p>
          <a:r>
            <a:rPr lang="en-US" sz="1800" dirty="0" smtClean="0"/>
            <a:t>Non-MedEdPORTAL Peer Reviewed Innovative Educational Approaches and Strategies</a:t>
          </a:r>
          <a:endParaRPr lang="en-US" sz="1700" dirty="0"/>
        </a:p>
      </dgm:t>
    </dgm:pt>
    <dgm:pt modelId="{36CFEBBE-8037-496F-B0EE-504FEF27DAC1}" type="parTrans" cxnId="{A30B61E7-0552-4FEE-871F-9E988ECC8154}">
      <dgm:prSet/>
      <dgm:spPr/>
      <dgm:t>
        <a:bodyPr/>
        <a:lstStyle/>
        <a:p>
          <a:endParaRPr lang="en-US"/>
        </a:p>
      </dgm:t>
    </dgm:pt>
    <dgm:pt modelId="{6D8B01C6-B0FA-4F0A-A745-09F0B7DD95C4}" type="sibTrans" cxnId="{A30B61E7-0552-4FEE-871F-9E988ECC8154}">
      <dgm:prSet/>
      <dgm:spPr/>
      <dgm:t>
        <a:bodyPr/>
        <a:lstStyle/>
        <a:p>
          <a:endParaRPr lang="en-US"/>
        </a:p>
      </dgm:t>
    </dgm:pt>
    <dgm:pt modelId="{844DC8B1-330A-4B1C-B999-79C080A5819A}">
      <dgm:prSet phldrT="[Text]" custT="1"/>
      <dgm:spPr>
        <a:solidFill>
          <a:srgbClr val="7030A0"/>
        </a:solidFill>
      </dgm:spPr>
      <dgm:t>
        <a:bodyPr anchor="t"/>
        <a:lstStyle/>
        <a:p>
          <a:endParaRPr lang="en-US" sz="1800" b="1" dirty="0" smtClean="0"/>
        </a:p>
        <a:p>
          <a:r>
            <a:rPr lang="en-US" sz="1800" b="1" dirty="0" smtClean="0"/>
            <a:t>CE DIRECTORY</a:t>
          </a:r>
        </a:p>
        <a:p>
          <a:r>
            <a:rPr lang="en-US" sz="1800" dirty="0" smtClean="0"/>
            <a:t>Accredited Online Continuing Education Courses</a:t>
          </a:r>
          <a:endParaRPr lang="en-US" sz="1800" dirty="0"/>
        </a:p>
      </dgm:t>
    </dgm:pt>
    <dgm:pt modelId="{5F9735CC-DA0C-4FB0-885F-6B9996396740}" type="parTrans" cxnId="{A8899AB3-4677-495D-B52C-6CBC2F1D4BE2}">
      <dgm:prSet/>
      <dgm:spPr/>
      <dgm:t>
        <a:bodyPr/>
        <a:lstStyle/>
        <a:p>
          <a:endParaRPr lang="en-US"/>
        </a:p>
      </dgm:t>
    </dgm:pt>
    <dgm:pt modelId="{C74023E2-69E6-4157-80AB-DB5218FC7D38}" type="sibTrans" cxnId="{A8899AB3-4677-495D-B52C-6CBC2F1D4BE2}">
      <dgm:prSet/>
      <dgm:spPr/>
      <dgm:t>
        <a:bodyPr/>
        <a:lstStyle/>
        <a:p>
          <a:endParaRPr lang="en-US"/>
        </a:p>
      </dgm:t>
    </dgm:pt>
    <dgm:pt modelId="{81A20BD8-EEC5-4131-B59E-8062DB9E2303}" type="pres">
      <dgm:prSet presAssocID="{E62B9A1C-32FA-49A6-9A99-231FB4ACA0CE}" presName="Name0" presStyleCnt="0">
        <dgm:presLayoutVars>
          <dgm:dir/>
          <dgm:resizeHandles val="exact"/>
        </dgm:presLayoutVars>
      </dgm:prSet>
      <dgm:spPr/>
      <dgm:t>
        <a:bodyPr/>
        <a:lstStyle/>
        <a:p>
          <a:endParaRPr lang="en-US"/>
        </a:p>
      </dgm:t>
    </dgm:pt>
    <dgm:pt modelId="{39DF9EA4-E56D-4B33-A32E-1D281C14033A}" type="pres">
      <dgm:prSet presAssocID="{E62B9A1C-32FA-49A6-9A99-231FB4ACA0CE}" presName="fgShape" presStyleLbl="fgShp" presStyleIdx="0" presStyleCnt="1"/>
      <dgm:spPr>
        <a:solidFill>
          <a:srgbClr val="002060"/>
        </a:solidFill>
      </dgm:spPr>
      <dgm:t>
        <a:bodyPr/>
        <a:lstStyle/>
        <a:p>
          <a:endParaRPr lang="en-US"/>
        </a:p>
      </dgm:t>
    </dgm:pt>
    <dgm:pt modelId="{CE75953B-0676-46E2-8C43-578B5C92C973}" type="pres">
      <dgm:prSet presAssocID="{E62B9A1C-32FA-49A6-9A99-231FB4ACA0CE}" presName="linComp" presStyleCnt="0"/>
      <dgm:spPr/>
      <dgm:t>
        <a:bodyPr/>
        <a:lstStyle/>
        <a:p>
          <a:endParaRPr lang="en-US"/>
        </a:p>
      </dgm:t>
    </dgm:pt>
    <dgm:pt modelId="{E96A677A-6C3D-48AD-8CCB-C3C282D6FEC0}" type="pres">
      <dgm:prSet presAssocID="{55C072B5-CACD-4F39-95D7-8AC07B34B053}" presName="compNode" presStyleCnt="0"/>
      <dgm:spPr/>
      <dgm:t>
        <a:bodyPr/>
        <a:lstStyle/>
        <a:p>
          <a:endParaRPr lang="en-US"/>
        </a:p>
      </dgm:t>
    </dgm:pt>
    <dgm:pt modelId="{98BFAA63-C0B0-407F-BCEA-1F105FCEAECA}" type="pres">
      <dgm:prSet presAssocID="{55C072B5-CACD-4F39-95D7-8AC07B34B053}" presName="bkgdShape" presStyleLbl="node1" presStyleIdx="0" presStyleCnt="3"/>
      <dgm:spPr/>
      <dgm:t>
        <a:bodyPr/>
        <a:lstStyle/>
        <a:p>
          <a:endParaRPr lang="en-US"/>
        </a:p>
      </dgm:t>
    </dgm:pt>
    <dgm:pt modelId="{F2EA7376-AE5B-46C5-8968-B45FEA303C2A}" type="pres">
      <dgm:prSet presAssocID="{55C072B5-CACD-4F39-95D7-8AC07B34B053}" presName="nodeTx" presStyleLbl="node1" presStyleIdx="0" presStyleCnt="3">
        <dgm:presLayoutVars>
          <dgm:bulletEnabled val="1"/>
        </dgm:presLayoutVars>
      </dgm:prSet>
      <dgm:spPr/>
      <dgm:t>
        <a:bodyPr/>
        <a:lstStyle/>
        <a:p>
          <a:endParaRPr lang="en-US"/>
        </a:p>
      </dgm:t>
    </dgm:pt>
    <dgm:pt modelId="{16F492CB-8356-4D7D-98B6-91142798C4FD}" type="pres">
      <dgm:prSet presAssocID="{55C072B5-CACD-4F39-95D7-8AC07B34B053}" presName="invisiNode" presStyleLbl="node1" presStyleIdx="0" presStyleCnt="3"/>
      <dgm:spPr/>
      <dgm:t>
        <a:bodyPr/>
        <a:lstStyle/>
        <a:p>
          <a:endParaRPr lang="en-US"/>
        </a:p>
      </dgm:t>
    </dgm:pt>
    <dgm:pt modelId="{FCFCDD2C-206F-42B8-95E9-364C365C746B}" type="pres">
      <dgm:prSet presAssocID="{55C072B5-CACD-4F39-95D7-8AC07B34B053}" presName="imagNode"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71CB164D-A265-4261-8784-37F66DC60967}" type="pres">
      <dgm:prSet presAssocID="{CDA54EF0-E8CC-4672-AFEA-DEBAD06788B8}" presName="sibTrans" presStyleLbl="sibTrans2D1" presStyleIdx="0" presStyleCnt="0"/>
      <dgm:spPr/>
      <dgm:t>
        <a:bodyPr/>
        <a:lstStyle/>
        <a:p>
          <a:endParaRPr lang="en-US"/>
        </a:p>
      </dgm:t>
    </dgm:pt>
    <dgm:pt modelId="{AA444DE9-4F9F-403E-BED3-8B373B982E14}" type="pres">
      <dgm:prSet presAssocID="{5A0407F8-37A5-49EC-AE89-EBAFE92DD2B2}" presName="compNode" presStyleCnt="0"/>
      <dgm:spPr/>
      <dgm:t>
        <a:bodyPr/>
        <a:lstStyle/>
        <a:p>
          <a:endParaRPr lang="en-US"/>
        </a:p>
      </dgm:t>
    </dgm:pt>
    <dgm:pt modelId="{DE494EA1-0FDA-40DC-B195-7A1E209FF974}" type="pres">
      <dgm:prSet presAssocID="{5A0407F8-37A5-49EC-AE89-EBAFE92DD2B2}" presName="bkgdShape" presStyleLbl="node1" presStyleIdx="1" presStyleCnt="3"/>
      <dgm:spPr/>
      <dgm:t>
        <a:bodyPr/>
        <a:lstStyle/>
        <a:p>
          <a:endParaRPr lang="en-US"/>
        </a:p>
      </dgm:t>
    </dgm:pt>
    <dgm:pt modelId="{3D10FAA0-AE4F-48E9-93F1-CDD7D43218A7}" type="pres">
      <dgm:prSet presAssocID="{5A0407F8-37A5-49EC-AE89-EBAFE92DD2B2}" presName="nodeTx" presStyleLbl="node1" presStyleIdx="1" presStyleCnt="3">
        <dgm:presLayoutVars>
          <dgm:bulletEnabled val="1"/>
        </dgm:presLayoutVars>
      </dgm:prSet>
      <dgm:spPr/>
      <dgm:t>
        <a:bodyPr/>
        <a:lstStyle/>
        <a:p>
          <a:endParaRPr lang="en-US"/>
        </a:p>
      </dgm:t>
    </dgm:pt>
    <dgm:pt modelId="{742B4060-54FA-4245-B5A7-6289E9C54150}" type="pres">
      <dgm:prSet presAssocID="{5A0407F8-37A5-49EC-AE89-EBAFE92DD2B2}" presName="invisiNode" presStyleLbl="node1" presStyleIdx="1" presStyleCnt="3"/>
      <dgm:spPr/>
      <dgm:t>
        <a:bodyPr/>
        <a:lstStyle/>
        <a:p>
          <a:endParaRPr lang="en-US"/>
        </a:p>
      </dgm:t>
    </dgm:pt>
    <dgm:pt modelId="{F5DF37F1-2260-492F-9A55-1185F876ED13}" type="pres">
      <dgm:prSet presAssocID="{5A0407F8-37A5-49EC-AE89-EBAFE92DD2B2}" presName="imagNode"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3A579968-CCE3-4DC0-A5B4-426B8C7AB0FF}" type="pres">
      <dgm:prSet presAssocID="{6D8B01C6-B0FA-4F0A-A745-09F0B7DD95C4}" presName="sibTrans" presStyleLbl="sibTrans2D1" presStyleIdx="0" presStyleCnt="0"/>
      <dgm:spPr/>
      <dgm:t>
        <a:bodyPr/>
        <a:lstStyle/>
        <a:p>
          <a:endParaRPr lang="en-US"/>
        </a:p>
      </dgm:t>
    </dgm:pt>
    <dgm:pt modelId="{03A1E636-0C30-4EEB-A000-C7C12C2AF007}" type="pres">
      <dgm:prSet presAssocID="{844DC8B1-330A-4B1C-B999-79C080A5819A}" presName="compNode" presStyleCnt="0"/>
      <dgm:spPr/>
      <dgm:t>
        <a:bodyPr/>
        <a:lstStyle/>
        <a:p>
          <a:endParaRPr lang="en-US"/>
        </a:p>
      </dgm:t>
    </dgm:pt>
    <dgm:pt modelId="{BFCADDD4-24E4-4E62-9F48-534B7530F484}" type="pres">
      <dgm:prSet presAssocID="{844DC8B1-330A-4B1C-B999-79C080A5819A}" presName="bkgdShape" presStyleLbl="node1" presStyleIdx="2" presStyleCnt="3"/>
      <dgm:spPr/>
      <dgm:t>
        <a:bodyPr/>
        <a:lstStyle/>
        <a:p>
          <a:endParaRPr lang="en-US"/>
        </a:p>
      </dgm:t>
    </dgm:pt>
    <dgm:pt modelId="{628E3378-C761-445E-AE52-5E835D3E19F2}" type="pres">
      <dgm:prSet presAssocID="{844DC8B1-330A-4B1C-B999-79C080A5819A}" presName="nodeTx" presStyleLbl="node1" presStyleIdx="2" presStyleCnt="3">
        <dgm:presLayoutVars>
          <dgm:bulletEnabled val="1"/>
        </dgm:presLayoutVars>
      </dgm:prSet>
      <dgm:spPr/>
      <dgm:t>
        <a:bodyPr/>
        <a:lstStyle/>
        <a:p>
          <a:endParaRPr lang="en-US"/>
        </a:p>
      </dgm:t>
    </dgm:pt>
    <dgm:pt modelId="{B530C893-1211-40F5-8824-A6DA30B9E6DE}" type="pres">
      <dgm:prSet presAssocID="{844DC8B1-330A-4B1C-B999-79C080A5819A}" presName="invisiNode" presStyleLbl="node1" presStyleIdx="2" presStyleCnt="3"/>
      <dgm:spPr/>
      <dgm:t>
        <a:bodyPr/>
        <a:lstStyle/>
        <a:p>
          <a:endParaRPr lang="en-US"/>
        </a:p>
      </dgm:t>
    </dgm:pt>
    <dgm:pt modelId="{DFBBF90B-F687-47C3-8B6B-2BB63B36747E}" type="pres">
      <dgm:prSet presAssocID="{844DC8B1-330A-4B1C-B999-79C080A5819A}" presName="imagNode"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0BB4F8A-7502-4134-AE53-3868F2C44FF5}" type="presOf" srcId="{5A0407F8-37A5-49EC-AE89-EBAFE92DD2B2}" destId="{DE494EA1-0FDA-40DC-B195-7A1E209FF974}" srcOrd="0" destOrd="0" presId="urn:microsoft.com/office/officeart/2005/8/layout/hList7#1"/>
    <dgm:cxn modelId="{022CBC58-28F7-4F2A-B199-36E846E322C6}" type="presOf" srcId="{E62B9A1C-32FA-49A6-9A99-231FB4ACA0CE}" destId="{81A20BD8-EEC5-4131-B59E-8062DB9E2303}" srcOrd="0" destOrd="0" presId="urn:microsoft.com/office/officeart/2005/8/layout/hList7#1"/>
    <dgm:cxn modelId="{4347A6F5-2F57-4A3B-A01A-40F02EA04486}" srcId="{E62B9A1C-32FA-49A6-9A99-231FB4ACA0CE}" destId="{55C072B5-CACD-4F39-95D7-8AC07B34B053}" srcOrd="0" destOrd="0" parTransId="{BCD1F1DD-D9BB-45FE-8888-549839E58E08}" sibTransId="{CDA54EF0-E8CC-4672-AFEA-DEBAD06788B8}"/>
    <dgm:cxn modelId="{42471D0A-3A26-4D42-84FC-99917349D505}" type="presOf" srcId="{CDA54EF0-E8CC-4672-AFEA-DEBAD06788B8}" destId="{71CB164D-A265-4261-8784-37F66DC60967}" srcOrd="0" destOrd="0" presId="urn:microsoft.com/office/officeart/2005/8/layout/hList7#1"/>
    <dgm:cxn modelId="{A8899AB3-4677-495D-B52C-6CBC2F1D4BE2}" srcId="{E62B9A1C-32FA-49A6-9A99-231FB4ACA0CE}" destId="{844DC8B1-330A-4B1C-B999-79C080A5819A}" srcOrd="2" destOrd="0" parTransId="{5F9735CC-DA0C-4FB0-885F-6B9996396740}" sibTransId="{C74023E2-69E6-4157-80AB-DB5218FC7D38}"/>
    <dgm:cxn modelId="{1748B517-796B-4CCD-8410-6AC5814CBA08}" type="presOf" srcId="{844DC8B1-330A-4B1C-B999-79C080A5819A}" destId="{BFCADDD4-24E4-4E62-9F48-534B7530F484}" srcOrd="0" destOrd="0" presId="urn:microsoft.com/office/officeart/2005/8/layout/hList7#1"/>
    <dgm:cxn modelId="{A30B61E7-0552-4FEE-871F-9E988ECC8154}" srcId="{E62B9A1C-32FA-49A6-9A99-231FB4ACA0CE}" destId="{5A0407F8-37A5-49EC-AE89-EBAFE92DD2B2}" srcOrd="1" destOrd="0" parTransId="{36CFEBBE-8037-496F-B0EE-504FEF27DAC1}" sibTransId="{6D8B01C6-B0FA-4F0A-A745-09F0B7DD95C4}"/>
    <dgm:cxn modelId="{0FABD363-2475-4237-A13C-29A3B40D4BCB}" type="presOf" srcId="{55C072B5-CACD-4F39-95D7-8AC07B34B053}" destId="{F2EA7376-AE5B-46C5-8968-B45FEA303C2A}" srcOrd="1" destOrd="0" presId="urn:microsoft.com/office/officeart/2005/8/layout/hList7#1"/>
    <dgm:cxn modelId="{70D29E91-0666-4F9A-A7BE-A9FD216B6FED}" type="presOf" srcId="{844DC8B1-330A-4B1C-B999-79C080A5819A}" destId="{628E3378-C761-445E-AE52-5E835D3E19F2}" srcOrd="1" destOrd="0" presId="urn:microsoft.com/office/officeart/2005/8/layout/hList7#1"/>
    <dgm:cxn modelId="{6CC11658-D5CB-4951-A487-A8E984DC9C5E}" type="presOf" srcId="{6D8B01C6-B0FA-4F0A-A745-09F0B7DD95C4}" destId="{3A579968-CCE3-4DC0-A5B4-426B8C7AB0FF}" srcOrd="0" destOrd="0" presId="urn:microsoft.com/office/officeart/2005/8/layout/hList7#1"/>
    <dgm:cxn modelId="{C4701FBD-DAA3-4FA7-A6FF-7D58DDD75969}" type="presOf" srcId="{5A0407F8-37A5-49EC-AE89-EBAFE92DD2B2}" destId="{3D10FAA0-AE4F-48E9-93F1-CDD7D43218A7}" srcOrd="1" destOrd="0" presId="urn:microsoft.com/office/officeart/2005/8/layout/hList7#1"/>
    <dgm:cxn modelId="{CA992C0F-8538-422D-8915-0A5A2B2D2602}" type="presOf" srcId="{55C072B5-CACD-4F39-95D7-8AC07B34B053}" destId="{98BFAA63-C0B0-407F-BCEA-1F105FCEAECA}" srcOrd="0" destOrd="0" presId="urn:microsoft.com/office/officeart/2005/8/layout/hList7#1"/>
    <dgm:cxn modelId="{83418B46-0077-4874-9056-7F2048641EBF}" type="presParOf" srcId="{81A20BD8-EEC5-4131-B59E-8062DB9E2303}" destId="{39DF9EA4-E56D-4B33-A32E-1D281C14033A}" srcOrd="0" destOrd="0" presId="urn:microsoft.com/office/officeart/2005/8/layout/hList7#1"/>
    <dgm:cxn modelId="{4765E308-8CAE-431A-AB52-FE623E1B7F89}" type="presParOf" srcId="{81A20BD8-EEC5-4131-B59E-8062DB9E2303}" destId="{CE75953B-0676-46E2-8C43-578B5C92C973}" srcOrd="1" destOrd="0" presId="urn:microsoft.com/office/officeart/2005/8/layout/hList7#1"/>
    <dgm:cxn modelId="{08151F2E-F966-4A8F-8C2D-86E0052FAF1B}" type="presParOf" srcId="{CE75953B-0676-46E2-8C43-578B5C92C973}" destId="{E96A677A-6C3D-48AD-8CCB-C3C282D6FEC0}" srcOrd="0" destOrd="0" presId="urn:microsoft.com/office/officeart/2005/8/layout/hList7#1"/>
    <dgm:cxn modelId="{8F1BD48A-C046-4C60-922E-0BB27698978F}" type="presParOf" srcId="{E96A677A-6C3D-48AD-8CCB-C3C282D6FEC0}" destId="{98BFAA63-C0B0-407F-BCEA-1F105FCEAECA}" srcOrd="0" destOrd="0" presId="urn:microsoft.com/office/officeart/2005/8/layout/hList7#1"/>
    <dgm:cxn modelId="{228F6584-C6E8-43AE-A28C-66A491D76BF2}" type="presParOf" srcId="{E96A677A-6C3D-48AD-8CCB-C3C282D6FEC0}" destId="{F2EA7376-AE5B-46C5-8968-B45FEA303C2A}" srcOrd="1" destOrd="0" presId="urn:microsoft.com/office/officeart/2005/8/layout/hList7#1"/>
    <dgm:cxn modelId="{F46DF9E9-429E-4BB3-AF8F-7C5B36E49523}" type="presParOf" srcId="{E96A677A-6C3D-48AD-8CCB-C3C282D6FEC0}" destId="{16F492CB-8356-4D7D-98B6-91142798C4FD}" srcOrd="2" destOrd="0" presId="urn:microsoft.com/office/officeart/2005/8/layout/hList7#1"/>
    <dgm:cxn modelId="{58B82BBC-D84F-40F7-AED3-0879E7E74865}" type="presParOf" srcId="{E96A677A-6C3D-48AD-8CCB-C3C282D6FEC0}" destId="{FCFCDD2C-206F-42B8-95E9-364C365C746B}" srcOrd="3" destOrd="0" presId="urn:microsoft.com/office/officeart/2005/8/layout/hList7#1"/>
    <dgm:cxn modelId="{ACB6A92A-E6CC-4392-B3F8-BAF3E851F04F}" type="presParOf" srcId="{CE75953B-0676-46E2-8C43-578B5C92C973}" destId="{71CB164D-A265-4261-8784-37F66DC60967}" srcOrd="1" destOrd="0" presId="urn:microsoft.com/office/officeart/2005/8/layout/hList7#1"/>
    <dgm:cxn modelId="{73C013A6-08BA-4A42-97A5-9A27A7A3C314}" type="presParOf" srcId="{CE75953B-0676-46E2-8C43-578B5C92C973}" destId="{AA444DE9-4F9F-403E-BED3-8B373B982E14}" srcOrd="2" destOrd="0" presId="urn:microsoft.com/office/officeart/2005/8/layout/hList7#1"/>
    <dgm:cxn modelId="{0A470850-16C9-45AF-AD7E-345E064C0660}" type="presParOf" srcId="{AA444DE9-4F9F-403E-BED3-8B373B982E14}" destId="{DE494EA1-0FDA-40DC-B195-7A1E209FF974}" srcOrd="0" destOrd="0" presId="urn:microsoft.com/office/officeart/2005/8/layout/hList7#1"/>
    <dgm:cxn modelId="{992EDC1A-D854-4389-A873-514B22A48DE5}" type="presParOf" srcId="{AA444DE9-4F9F-403E-BED3-8B373B982E14}" destId="{3D10FAA0-AE4F-48E9-93F1-CDD7D43218A7}" srcOrd="1" destOrd="0" presId="urn:microsoft.com/office/officeart/2005/8/layout/hList7#1"/>
    <dgm:cxn modelId="{F1E17BC6-46E5-4F9B-A6FA-807EB41C9030}" type="presParOf" srcId="{AA444DE9-4F9F-403E-BED3-8B373B982E14}" destId="{742B4060-54FA-4245-B5A7-6289E9C54150}" srcOrd="2" destOrd="0" presId="urn:microsoft.com/office/officeart/2005/8/layout/hList7#1"/>
    <dgm:cxn modelId="{59FAD2F7-05F4-402E-87BD-D19C9203F02F}" type="presParOf" srcId="{AA444DE9-4F9F-403E-BED3-8B373B982E14}" destId="{F5DF37F1-2260-492F-9A55-1185F876ED13}" srcOrd="3" destOrd="0" presId="urn:microsoft.com/office/officeart/2005/8/layout/hList7#1"/>
    <dgm:cxn modelId="{B659ED8A-4D64-4344-A04B-6D9F11903BC7}" type="presParOf" srcId="{CE75953B-0676-46E2-8C43-578B5C92C973}" destId="{3A579968-CCE3-4DC0-A5B4-426B8C7AB0FF}" srcOrd="3" destOrd="0" presId="urn:microsoft.com/office/officeart/2005/8/layout/hList7#1"/>
    <dgm:cxn modelId="{85AEF4B0-9E30-4D9C-AD92-0A9B63910415}" type="presParOf" srcId="{CE75953B-0676-46E2-8C43-578B5C92C973}" destId="{03A1E636-0C30-4EEB-A000-C7C12C2AF007}" srcOrd="4" destOrd="0" presId="urn:microsoft.com/office/officeart/2005/8/layout/hList7#1"/>
    <dgm:cxn modelId="{BB65243B-EE15-4AEE-B0A0-172EE2D09B05}" type="presParOf" srcId="{03A1E636-0C30-4EEB-A000-C7C12C2AF007}" destId="{BFCADDD4-24E4-4E62-9F48-534B7530F484}" srcOrd="0" destOrd="0" presId="urn:microsoft.com/office/officeart/2005/8/layout/hList7#1"/>
    <dgm:cxn modelId="{D79BE3C0-9151-458C-B300-257F50D66C36}" type="presParOf" srcId="{03A1E636-0C30-4EEB-A000-C7C12C2AF007}" destId="{628E3378-C761-445E-AE52-5E835D3E19F2}" srcOrd="1" destOrd="0" presId="urn:microsoft.com/office/officeart/2005/8/layout/hList7#1"/>
    <dgm:cxn modelId="{72DA36D9-1076-4174-B15C-49290FFB1679}" type="presParOf" srcId="{03A1E636-0C30-4EEB-A000-C7C12C2AF007}" destId="{B530C893-1211-40F5-8824-A6DA30B9E6DE}" srcOrd="2" destOrd="0" presId="urn:microsoft.com/office/officeart/2005/8/layout/hList7#1"/>
    <dgm:cxn modelId="{65335E44-2B88-4DEF-8D83-C68815AD193B}" type="presParOf" srcId="{03A1E636-0C30-4EEB-A000-C7C12C2AF007}" destId="{DFBBF90B-F687-47C3-8B6B-2BB63B36747E}"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05B61-0D76-4A58-B2FD-F49BFC31B52D}">
      <dsp:nvSpPr>
        <dsp:cNvPr id="0" name=""/>
        <dsp:cNvSpPr/>
      </dsp:nvSpPr>
      <dsp:spPr>
        <a:xfrm>
          <a:off x="522509" y="2"/>
          <a:ext cx="2653887" cy="1828528"/>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033096-FD4A-4A0A-8AB1-DB10823C77C5}">
      <dsp:nvSpPr>
        <dsp:cNvPr id="0" name=""/>
        <dsp:cNvSpPr/>
      </dsp:nvSpPr>
      <dsp:spPr>
        <a:xfrm>
          <a:off x="478667" y="1832243"/>
          <a:ext cx="2653887" cy="9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Building Oral Health Capacity (BOHC)</a:t>
          </a:r>
          <a:endParaRPr lang="en-US" sz="1700" kern="1200" dirty="0"/>
        </a:p>
      </dsp:txBody>
      <dsp:txXfrm>
        <a:off x="478667" y="1832243"/>
        <a:ext cx="2653887" cy="984592"/>
      </dsp:txXfrm>
    </dsp:sp>
    <dsp:sp modelId="{EAD885D2-C90E-4D66-9A1E-70A2C685451E}">
      <dsp:nvSpPr>
        <dsp:cNvPr id="0" name=""/>
        <dsp:cNvSpPr/>
      </dsp:nvSpPr>
      <dsp:spPr>
        <a:xfrm>
          <a:off x="4283445" y="2"/>
          <a:ext cx="2653887" cy="1828528"/>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AE5E72-CC5B-46AE-9039-6FB2E48A2FB7}">
      <dsp:nvSpPr>
        <dsp:cNvPr id="0" name=""/>
        <dsp:cNvSpPr/>
      </dsp:nvSpPr>
      <dsp:spPr>
        <a:xfrm>
          <a:off x="4356029" y="1817730"/>
          <a:ext cx="2653887" cy="9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err="1" smtClean="0"/>
            <a:t>Interprofessional</a:t>
          </a:r>
          <a:r>
            <a:rPr lang="en-US" sz="1700" kern="1200" dirty="0" smtClean="0"/>
            <a:t> Education Collaborative (IPEC)</a:t>
          </a:r>
          <a:endParaRPr lang="en-US" sz="1700" kern="1200" dirty="0"/>
        </a:p>
      </dsp:txBody>
      <dsp:txXfrm>
        <a:off x="4356029" y="1817730"/>
        <a:ext cx="2653887" cy="984592"/>
      </dsp:txXfrm>
    </dsp:sp>
    <dsp:sp modelId="{2E5CCB40-5F19-47D8-A4E6-E92988E8AC4B}">
      <dsp:nvSpPr>
        <dsp:cNvPr id="0" name=""/>
        <dsp:cNvSpPr/>
      </dsp:nvSpPr>
      <dsp:spPr>
        <a:xfrm>
          <a:off x="4284501" y="2913213"/>
          <a:ext cx="2653887" cy="1828528"/>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463BE-507B-43B2-8ACA-E1FDD1D98725}">
      <dsp:nvSpPr>
        <dsp:cNvPr id="0" name=""/>
        <dsp:cNvSpPr/>
      </dsp:nvSpPr>
      <dsp:spPr>
        <a:xfrm>
          <a:off x="4273249" y="4699420"/>
          <a:ext cx="2653887" cy="9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Patient Safety/ Quality Improvement</a:t>
          </a:r>
          <a:endParaRPr lang="en-US" sz="1700" kern="1200" dirty="0"/>
        </a:p>
      </dsp:txBody>
      <dsp:txXfrm>
        <a:off x="4273249" y="4699420"/>
        <a:ext cx="2653887" cy="984592"/>
      </dsp:txXfrm>
    </dsp:sp>
    <dsp:sp modelId="{25B1C6B6-B8A1-48ED-944E-4D9E726107F0}">
      <dsp:nvSpPr>
        <dsp:cNvPr id="0" name=""/>
        <dsp:cNvSpPr/>
      </dsp:nvSpPr>
      <dsp:spPr>
        <a:xfrm>
          <a:off x="512854" y="2913195"/>
          <a:ext cx="2653887" cy="1828528"/>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81EFB4-5B99-47D5-944A-BEF0C6C77B8A}">
      <dsp:nvSpPr>
        <dsp:cNvPr id="0" name=""/>
        <dsp:cNvSpPr/>
      </dsp:nvSpPr>
      <dsp:spPr>
        <a:xfrm>
          <a:off x="544966" y="4754813"/>
          <a:ext cx="2653887" cy="9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Directory and Repository of Educational Assessment Measures</a:t>
          </a:r>
          <a:endParaRPr lang="en-US" sz="1700" kern="1200" dirty="0"/>
        </a:p>
      </dsp:txBody>
      <dsp:txXfrm>
        <a:off x="544966" y="4754813"/>
        <a:ext cx="2653887" cy="984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AA63-C0B0-407F-BCEA-1F105FCEAECA}">
      <dsp:nvSpPr>
        <dsp:cNvPr id="0" name=""/>
        <dsp:cNvSpPr/>
      </dsp:nvSpPr>
      <dsp:spPr>
        <a:xfrm>
          <a:off x="1677" y="0"/>
          <a:ext cx="2609459" cy="5121275"/>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lang="en-US" sz="1800" b="1" kern="1200" dirty="0" smtClean="0"/>
        </a:p>
        <a:p>
          <a:pPr lvl="0" algn="ctr" defTabSz="800100">
            <a:lnSpc>
              <a:spcPct val="90000"/>
            </a:lnSpc>
            <a:spcBef>
              <a:spcPct val="0"/>
            </a:spcBef>
            <a:spcAft>
              <a:spcPct val="35000"/>
            </a:spcAft>
          </a:pPr>
          <a:r>
            <a:rPr lang="en-US" sz="1800" b="1" kern="1200" dirty="0" smtClean="0"/>
            <a:t>PUBLICATIONS</a:t>
          </a:r>
        </a:p>
        <a:p>
          <a:pPr lvl="0" algn="ctr" defTabSz="800100">
            <a:lnSpc>
              <a:spcPct val="90000"/>
            </a:lnSpc>
            <a:spcBef>
              <a:spcPct val="0"/>
            </a:spcBef>
            <a:spcAft>
              <a:spcPct val="35000"/>
            </a:spcAft>
          </a:pPr>
          <a:r>
            <a:rPr lang="en-US" sz="1800" kern="1200" dirty="0" smtClean="0"/>
            <a:t>Peer Reviewed Teaching/Assessment Tools</a:t>
          </a:r>
          <a:endParaRPr lang="en-US" sz="1800" kern="1200" dirty="0"/>
        </a:p>
      </dsp:txBody>
      <dsp:txXfrm>
        <a:off x="1677" y="2048510"/>
        <a:ext cx="2609459" cy="2048510"/>
      </dsp:txXfrm>
    </dsp:sp>
    <dsp:sp modelId="{FCFCDD2C-206F-42B8-95E9-364C365C746B}">
      <dsp:nvSpPr>
        <dsp:cNvPr id="0" name=""/>
        <dsp:cNvSpPr/>
      </dsp:nvSpPr>
      <dsp:spPr>
        <a:xfrm>
          <a:off x="453714" y="307276"/>
          <a:ext cx="1705384" cy="170538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494EA1-0FDA-40DC-B195-7A1E209FF974}">
      <dsp:nvSpPr>
        <dsp:cNvPr id="0" name=""/>
        <dsp:cNvSpPr/>
      </dsp:nvSpPr>
      <dsp:spPr>
        <a:xfrm>
          <a:off x="2689420" y="0"/>
          <a:ext cx="2609459" cy="5121275"/>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endParaRPr lang="en-US" sz="1700" b="1" kern="1200" dirty="0" smtClean="0"/>
        </a:p>
        <a:p>
          <a:pPr lvl="0" algn="ctr" defTabSz="755650">
            <a:lnSpc>
              <a:spcPct val="90000"/>
            </a:lnSpc>
            <a:spcBef>
              <a:spcPct val="0"/>
            </a:spcBef>
            <a:spcAft>
              <a:spcPct val="35000"/>
            </a:spcAft>
          </a:pPr>
          <a:r>
            <a:rPr lang="en-US" sz="1800" b="1" kern="1200" dirty="0" smtClean="0"/>
            <a:t>iCOLLABORATIVE</a:t>
          </a:r>
        </a:p>
        <a:p>
          <a:pPr lvl="0" algn="ctr" defTabSz="755650">
            <a:lnSpc>
              <a:spcPct val="90000"/>
            </a:lnSpc>
            <a:spcBef>
              <a:spcPct val="0"/>
            </a:spcBef>
            <a:spcAft>
              <a:spcPct val="35000"/>
            </a:spcAft>
          </a:pPr>
          <a:r>
            <a:rPr lang="en-US" sz="1800" kern="1200" dirty="0" smtClean="0"/>
            <a:t>Non-MedEdPORTAL Peer Reviewed Innovative Educational Approaches and Strategies</a:t>
          </a:r>
          <a:endParaRPr lang="en-US" sz="1700" kern="1200" dirty="0"/>
        </a:p>
      </dsp:txBody>
      <dsp:txXfrm>
        <a:off x="2689420" y="2048510"/>
        <a:ext cx="2609459" cy="2048510"/>
      </dsp:txXfrm>
    </dsp:sp>
    <dsp:sp modelId="{F5DF37F1-2260-492F-9A55-1185F876ED13}">
      <dsp:nvSpPr>
        <dsp:cNvPr id="0" name=""/>
        <dsp:cNvSpPr/>
      </dsp:nvSpPr>
      <dsp:spPr>
        <a:xfrm>
          <a:off x="3141457" y="307276"/>
          <a:ext cx="1705384" cy="170538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CADDD4-24E4-4E62-9F48-534B7530F484}">
      <dsp:nvSpPr>
        <dsp:cNvPr id="0" name=""/>
        <dsp:cNvSpPr/>
      </dsp:nvSpPr>
      <dsp:spPr>
        <a:xfrm>
          <a:off x="5377163" y="0"/>
          <a:ext cx="2609459" cy="5121275"/>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lang="en-US" sz="1800" b="1" kern="1200" dirty="0" smtClean="0"/>
        </a:p>
        <a:p>
          <a:pPr lvl="0" algn="ctr" defTabSz="800100">
            <a:lnSpc>
              <a:spcPct val="90000"/>
            </a:lnSpc>
            <a:spcBef>
              <a:spcPct val="0"/>
            </a:spcBef>
            <a:spcAft>
              <a:spcPct val="35000"/>
            </a:spcAft>
          </a:pPr>
          <a:r>
            <a:rPr lang="en-US" sz="1800" b="1" kern="1200" dirty="0" smtClean="0"/>
            <a:t>CE DIRECTORY</a:t>
          </a:r>
        </a:p>
        <a:p>
          <a:pPr lvl="0" algn="ctr" defTabSz="800100">
            <a:lnSpc>
              <a:spcPct val="90000"/>
            </a:lnSpc>
            <a:spcBef>
              <a:spcPct val="0"/>
            </a:spcBef>
            <a:spcAft>
              <a:spcPct val="35000"/>
            </a:spcAft>
          </a:pPr>
          <a:r>
            <a:rPr lang="en-US" sz="1800" kern="1200" dirty="0" smtClean="0"/>
            <a:t>Accredited Online Continuing Education Courses</a:t>
          </a:r>
          <a:endParaRPr lang="en-US" sz="1800" kern="1200" dirty="0"/>
        </a:p>
      </dsp:txBody>
      <dsp:txXfrm>
        <a:off x="5377163" y="2048510"/>
        <a:ext cx="2609459" cy="2048510"/>
      </dsp:txXfrm>
    </dsp:sp>
    <dsp:sp modelId="{DFBBF90B-F687-47C3-8B6B-2BB63B36747E}">
      <dsp:nvSpPr>
        <dsp:cNvPr id="0" name=""/>
        <dsp:cNvSpPr/>
      </dsp:nvSpPr>
      <dsp:spPr>
        <a:xfrm>
          <a:off x="5829200" y="307276"/>
          <a:ext cx="1705384" cy="170538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F9EA4-E56D-4B33-A32E-1D281C14033A}">
      <dsp:nvSpPr>
        <dsp:cNvPr id="0" name=""/>
        <dsp:cNvSpPr/>
      </dsp:nvSpPr>
      <dsp:spPr>
        <a:xfrm>
          <a:off x="319531" y="4097020"/>
          <a:ext cx="7349236" cy="768191"/>
        </a:xfrm>
        <a:prstGeom prst="leftRightArrow">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34603-9521-45E1-B58A-F11842A5890D}" type="datetimeFigureOut">
              <a:rPr lang="en-US" smtClean="0"/>
              <a:t>5/14/2014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F9D35-115C-4E6A-8CF6-A63AE1AE3A5B}" type="slidenum">
              <a:rPr lang="en-US" smtClean="0"/>
              <a:t>‹#›</a:t>
            </a:fld>
            <a:endParaRPr lang="en-US"/>
          </a:p>
        </p:txBody>
      </p:sp>
    </p:spTree>
    <p:extLst>
      <p:ext uri="{BB962C8B-B14F-4D97-AF65-F5344CB8AC3E}">
        <p14:creationId xmlns:p14="http://schemas.microsoft.com/office/powerpoint/2010/main" val="69531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93067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Arial" charset="0"/>
                <a:ea typeface="+mn-ea"/>
                <a:cs typeface="+mn-cs"/>
              </a:rPr>
              <a:t>Mouse Click 1 (Bullet 1) – As with each of</a:t>
            </a:r>
            <a:r>
              <a:rPr lang="en-US" sz="1200" kern="1200" baseline="0" dirty="0" smtClean="0">
                <a:solidFill>
                  <a:schemeClr val="tx1"/>
                </a:solidFill>
                <a:latin typeface="Arial" charset="0"/>
                <a:ea typeface="+mn-ea"/>
                <a:cs typeface="+mn-cs"/>
              </a:rPr>
              <a:t> its other services, MedEdPORTAL </a:t>
            </a:r>
            <a:r>
              <a:rPr lang="en-US" sz="1200" i="1" kern="1200" baseline="0" dirty="0" smtClean="0">
                <a:solidFill>
                  <a:schemeClr val="tx1"/>
                </a:solidFill>
                <a:latin typeface="Arial" charset="0"/>
                <a:ea typeface="+mn-ea"/>
                <a:cs typeface="+mn-cs"/>
              </a:rPr>
              <a:t>Publications</a:t>
            </a:r>
            <a:r>
              <a:rPr lang="en-US" sz="1200" kern="1200" baseline="0" dirty="0" smtClean="0">
                <a:solidFill>
                  <a:schemeClr val="tx1"/>
                </a:solidFill>
                <a:latin typeface="Arial" charset="0"/>
                <a:ea typeface="+mn-ea"/>
                <a:cs typeface="+mn-cs"/>
              </a:rPr>
              <a:t> is free to users and authors</a:t>
            </a:r>
            <a:r>
              <a:rPr lang="en-US" sz="1200" kern="1200" dirty="0" smtClean="0">
                <a:solidFill>
                  <a:schemeClr val="tx1"/>
                </a:solidFill>
                <a:latin typeface="Arial" charset="0"/>
                <a:ea typeface="+mn-ea"/>
                <a:cs typeface="+mn-cs"/>
              </a:rPr>
              <a:t>.</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Mouse Click 2 (Bullet 2) -  MedEdPORTAL publications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are open and available to the general public around the globe.  There are no restrictions as to who can create a user account and download published materials. However, there is a special collection of MedEdPORTAL resources designated as “special clearance”</a:t>
            </a:r>
            <a:r>
              <a:rPr lang="en-US" sz="1200" kern="1200" baseline="0" dirty="0" smtClean="0">
                <a:solidFill>
                  <a:schemeClr val="tx1"/>
                </a:solidFill>
                <a:latin typeface="Arial" charset="0"/>
                <a:ea typeface="+mn-ea"/>
                <a:cs typeface="+mn-cs"/>
              </a:rPr>
              <a:t> that restricts student access. Tools that are considered for this special collection </a:t>
            </a:r>
            <a:r>
              <a:rPr lang="en-US" sz="1200" kern="1200" dirty="0" smtClean="0">
                <a:solidFill>
                  <a:schemeClr val="tx1"/>
                </a:solidFill>
                <a:latin typeface="Arial" charset="0"/>
                <a:ea typeface="+mn-ea"/>
                <a:cs typeface="+mn-cs"/>
              </a:rPr>
              <a:t>include assessment tools. </a:t>
            </a:r>
            <a:r>
              <a:rPr lang="en-US" sz="1200" kern="1200" baseline="0" dirty="0" smtClean="0">
                <a:solidFill>
                  <a:schemeClr val="tx1"/>
                </a:solidFill>
                <a:latin typeface="Arial" charset="0"/>
                <a:ea typeface="+mn-ea"/>
                <a:cs typeface="+mn-cs"/>
              </a:rPr>
              <a:t> We will discuss this collection more later in this presentation.  </a:t>
            </a:r>
            <a:endParaRPr lang="en-US" sz="1200" kern="1200" dirty="0" smtClean="0">
              <a:solidFill>
                <a:schemeClr val="tx1"/>
              </a:solidFill>
              <a:latin typeface="Arial" charset="0"/>
              <a:ea typeface="+mn-ea"/>
              <a:cs typeface="+mn-cs"/>
            </a:endParaRP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Mouse Click 3 (Bullet 3) – All publications have been peer reviewed by two invited expert reviewers and currently cover the continuum of health education (e.g. undergraduate, graduate, and continuing education). Recently, the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and </a:t>
            </a:r>
            <a:r>
              <a:rPr lang="en-US" sz="1200" i="1" kern="1200" dirty="0" smtClean="0">
                <a:solidFill>
                  <a:schemeClr val="tx1"/>
                </a:solidFill>
                <a:latin typeface="Arial" charset="0"/>
                <a:ea typeface="+mn-ea"/>
                <a:cs typeface="+mn-cs"/>
              </a:rPr>
              <a:t>iCollaborative</a:t>
            </a:r>
            <a:r>
              <a:rPr lang="en-US" sz="1200" kern="1200" dirty="0" smtClean="0">
                <a:solidFill>
                  <a:schemeClr val="tx1"/>
                </a:solidFill>
                <a:latin typeface="Arial" charset="0"/>
                <a:ea typeface="+mn-ea"/>
                <a:cs typeface="+mn-cs"/>
              </a:rPr>
              <a:t> services</a:t>
            </a:r>
            <a:r>
              <a:rPr lang="en-US" sz="1200" kern="1200" baseline="0" dirty="0" smtClean="0">
                <a:solidFill>
                  <a:schemeClr val="tx1"/>
                </a:solidFill>
                <a:latin typeface="Arial" charset="0"/>
                <a:ea typeface="+mn-ea"/>
                <a:cs typeface="+mn-cs"/>
              </a:rPr>
              <a:t> have begun to receive materials for teaching and assessing pre-health students as well.</a:t>
            </a:r>
            <a:endParaRPr lang="en-US" sz="1200" kern="1200" dirty="0" smtClean="0">
              <a:solidFill>
                <a:schemeClr val="tx1"/>
              </a:solidFill>
              <a:latin typeface="Arial" charset="0"/>
              <a:ea typeface="+mn-ea"/>
              <a:cs typeface="+mn-cs"/>
            </a:endParaRP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Mouse Click 4 (Bullet 4) – Accepted</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MedEdPORTAL publications are considered complete, “stand-alone” learning modules that include an Instructor Guide and all the necessary tools that will allow an educator to download, utilize, and implement the educational resource into the curricula at their own institution without ever having to contact the author.  The Instructor</a:t>
            </a:r>
            <a:r>
              <a:rPr lang="en-US" sz="1200" kern="1200" baseline="0" dirty="0" smtClean="0">
                <a:solidFill>
                  <a:schemeClr val="tx1"/>
                </a:solidFill>
                <a:latin typeface="Arial" charset="0"/>
                <a:ea typeface="+mn-ea"/>
                <a:cs typeface="+mn-cs"/>
              </a:rPr>
              <a:t> Guides included within a MedEdPORTAL publication is one of the distinguishing </a:t>
            </a:r>
            <a:r>
              <a:rPr lang="en-US" sz="1200" kern="1200" baseline="0" dirty="0" err="1" smtClean="0">
                <a:solidFill>
                  <a:schemeClr val="tx1"/>
                </a:solidFill>
                <a:latin typeface="Arial" charset="0"/>
                <a:ea typeface="+mn-ea"/>
                <a:cs typeface="+mn-cs"/>
              </a:rPr>
              <a:t>featuresthat</a:t>
            </a:r>
            <a:r>
              <a:rPr lang="en-US" sz="1200" kern="1200" baseline="0" dirty="0" smtClean="0">
                <a:solidFill>
                  <a:schemeClr val="tx1"/>
                </a:solidFill>
                <a:latin typeface="Arial" charset="0"/>
                <a:ea typeface="+mn-ea"/>
                <a:cs typeface="+mn-cs"/>
              </a:rPr>
              <a:t> sets </a:t>
            </a:r>
            <a:r>
              <a:rPr lang="en-US" sz="1200" i="1" kern="1200" baseline="0" dirty="0" smtClean="0">
                <a:solidFill>
                  <a:schemeClr val="tx1"/>
                </a:solidFill>
                <a:latin typeface="Arial" charset="0"/>
                <a:ea typeface="+mn-ea"/>
                <a:cs typeface="+mn-cs"/>
              </a:rPr>
              <a:t>Publications</a:t>
            </a:r>
            <a:r>
              <a:rPr lang="en-US" sz="1200" kern="1200" baseline="0" dirty="0" smtClean="0">
                <a:solidFill>
                  <a:schemeClr val="tx1"/>
                </a:solidFill>
                <a:latin typeface="Arial" charset="0"/>
                <a:ea typeface="+mn-ea"/>
                <a:cs typeface="+mn-cs"/>
              </a:rPr>
              <a:t> apart from other MedEdPORTAL services.</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B60810FE-85F6-4E9B-AC00-284CD00EF874}" type="slidenum">
              <a:rPr lang="en-US" smtClean="0"/>
              <a:pPr/>
              <a:t>11</a:t>
            </a:fld>
            <a:endParaRPr lang="en-US"/>
          </a:p>
        </p:txBody>
      </p:sp>
    </p:spTree>
    <p:extLst>
      <p:ext uri="{BB962C8B-B14F-4D97-AF65-F5344CB8AC3E}">
        <p14:creationId xmlns:p14="http://schemas.microsoft.com/office/powerpoint/2010/main" val="21921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E036D-B803-4246-A8E0-15B214F4DB36}" type="slidenum">
              <a:rPr lang="en-US"/>
              <a:pPr/>
              <a:t>12</a:t>
            </a:fld>
            <a:endParaRPr lang="en-US"/>
          </a:p>
        </p:txBody>
      </p:sp>
      <p:sp>
        <p:nvSpPr>
          <p:cNvPr id="9603074" name="Rectangle 2"/>
          <p:cNvSpPr>
            <a:spLocks noGrp="1" noRot="1" noChangeAspect="1" noChangeArrowheads="1" noTextEdit="1"/>
          </p:cNvSpPr>
          <p:nvPr>
            <p:ph type="sldImg"/>
          </p:nvPr>
        </p:nvSpPr>
        <p:spPr>
          <a:xfrm>
            <a:off x="685800" y="1143000"/>
            <a:ext cx="5486400" cy="3086100"/>
          </a:xfrm>
          <a:ln/>
        </p:spPr>
      </p:sp>
      <p:sp>
        <p:nvSpPr>
          <p:cNvPr id="9603075" name="Rectangle 3"/>
          <p:cNvSpPr>
            <a:spLocks noGrp="1" noChangeArrowheads="1"/>
          </p:cNvSpPr>
          <p:nvPr>
            <p:ph type="body" idx="1"/>
          </p:nvPr>
        </p:nvSpPr>
        <p:spPr/>
        <p:txBody>
          <a:bodyPr/>
          <a:lstStyle/>
          <a:p>
            <a:r>
              <a:rPr lang="en-US" sz="1200" dirty="0" smtClean="0"/>
              <a:t>Now</a:t>
            </a:r>
            <a:r>
              <a:rPr lang="en-US" sz="1200" baseline="0" dirty="0" smtClean="0"/>
              <a:t> that we have spent some time focused on MedEdPORTAL Publications from the view of a prospective author, l</a:t>
            </a:r>
            <a:r>
              <a:rPr lang="en-US" sz="1200" dirty="0" smtClean="0"/>
              <a:t>et’s walk through a typical MedEdPORTAL</a:t>
            </a:r>
            <a:r>
              <a:rPr lang="en-US" sz="1200" baseline="0" dirty="0" smtClean="0"/>
              <a:t> </a:t>
            </a:r>
            <a:r>
              <a:rPr lang="en-US" sz="1200" i="1" baseline="0" dirty="0" smtClean="0"/>
              <a:t>Publications</a:t>
            </a:r>
            <a:r>
              <a:rPr lang="en-US" sz="1200" baseline="0" dirty="0" smtClean="0"/>
              <a:t> abstract that would be seen as an end user interested in downloading the material.  </a:t>
            </a:r>
          </a:p>
          <a:p>
            <a:endParaRPr lang="en-US" sz="1200" baseline="0" dirty="0" smtClean="0"/>
          </a:p>
          <a:p>
            <a:r>
              <a:rPr lang="en-US" sz="1200" kern="1200" dirty="0" smtClean="0">
                <a:solidFill>
                  <a:schemeClr val="tx1"/>
                </a:solidFill>
                <a:latin typeface="Arial" charset="0"/>
                <a:ea typeface="+mn-ea"/>
                <a:cs typeface="+mn-cs"/>
              </a:rPr>
              <a:t>In this publication, the authors have described their tool as an interactive, role-playing scenario that assists medical students who will be caring for a patient and family at the time of death. </a:t>
            </a:r>
          </a:p>
          <a:p>
            <a:endParaRPr lang="en-US" sz="1200" baseline="0" dirty="0" smtClean="0"/>
          </a:p>
          <a:p>
            <a:r>
              <a:rPr lang="en-US" sz="1200" b="1" baseline="0" dirty="0" smtClean="0"/>
              <a:t>Mouse Click 1 </a:t>
            </a:r>
            <a:r>
              <a:rPr lang="en-US" sz="1200" b="0" baseline="0" dirty="0" smtClean="0"/>
              <a:t>– Let’s </a:t>
            </a:r>
            <a:r>
              <a:rPr lang="en-US" sz="1200" baseline="0" dirty="0" smtClean="0"/>
              <a:t>review some key features of a peer reviewed </a:t>
            </a:r>
            <a:r>
              <a:rPr lang="en-US" sz="1200" i="1" baseline="0" dirty="0" smtClean="0"/>
              <a:t>Publication</a:t>
            </a:r>
            <a:r>
              <a:rPr lang="en-US" sz="1200" i="0" baseline="0" dirty="0" smtClean="0"/>
              <a:t>:</a:t>
            </a:r>
          </a:p>
          <a:p>
            <a:endParaRPr lang="en-US" sz="1200" baseline="0" dirty="0" smtClean="0"/>
          </a:p>
          <a:p>
            <a:r>
              <a:rPr lang="en-US" sz="1200" b="1" baseline="0" dirty="0" smtClean="0"/>
              <a:t>Mouse Click 2</a:t>
            </a:r>
            <a:r>
              <a:rPr lang="en-US" sz="1200" b="0" baseline="0" dirty="0" smtClean="0"/>
              <a:t> – MedEdPORTAL </a:t>
            </a:r>
            <a:r>
              <a:rPr lang="en-US" sz="1200" baseline="0" dirty="0" smtClean="0"/>
              <a:t>has put considerable thought into ensuring that MedEdPORTAL </a:t>
            </a:r>
            <a:r>
              <a:rPr lang="en-US" sz="1200" i="1" baseline="0" dirty="0" smtClean="0"/>
              <a:t>Publications</a:t>
            </a:r>
            <a:r>
              <a:rPr lang="en-US" sz="1200" baseline="0" dirty="0" smtClean="0"/>
              <a:t> are distinguishable as pieces of educational scholarship that have been formally peer reviewed.  All publications display this “P” logo.  </a:t>
            </a:r>
          </a:p>
          <a:p>
            <a:endParaRPr lang="en-US" sz="1200" i="0" baseline="0" dirty="0" smtClean="0"/>
          </a:p>
          <a:p>
            <a:r>
              <a:rPr lang="en-US" sz="1200" b="1" kern="1200" dirty="0" smtClean="0">
                <a:solidFill>
                  <a:schemeClr val="tx1"/>
                </a:solidFill>
                <a:latin typeface="Arial" charset="0"/>
                <a:ea typeface="+mn-ea"/>
                <a:cs typeface="+mn-cs"/>
              </a:rPr>
              <a:t>Mouse Click 3 – </a:t>
            </a:r>
            <a:r>
              <a:rPr lang="en-US" sz="1200" b="0" kern="1200" dirty="0" smtClean="0">
                <a:solidFill>
                  <a:schemeClr val="tx1"/>
                </a:solidFill>
                <a:latin typeface="Arial" charset="0"/>
                <a:ea typeface="+mn-ea"/>
                <a:cs typeface="+mn-cs"/>
              </a:rPr>
              <a:t>The description provides </a:t>
            </a:r>
            <a:r>
              <a:rPr lang="en-US" sz="1200" baseline="0" dirty="0" smtClean="0"/>
              <a:t>a brief summary of the educational material.</a:t>
            </a:r>
          </a:p>
          <a:p>
            <a:pPr marL="228600" indent="-228600">
              <a:buNone/>
            </a:pPr>
            <a:endParaRPr lang="en-US" sz="1200" b="1" kern="1200" dirty="0" smtClean="0">
              <a:solidFill>
                <a:schemeClr val="tx1"/>
              </a:solidFill>
              <a:latin typeface="Arial" charset="0"/>
              <a:ea typeface="+mn-ea"/>
              <a:cs typeface="+mn-cs"/>
            </a:endParaRPr>
          </a:p>
          <a:p>
            <a:pPr marL="228600" indent="-228600">
              <a:buNone/>
            </a:pPr>
            <a:r>
              <a:rPr lang="en-US" sz="1200" b="1" kern="1200" dirty="0" smtClean="0">
                <a:solidFill>
                  <a:schemeClr val="tx1"/>
                </a:solidFill>
                <a:latin typeface="Arial" charset="0"/>
                <a:ea typeface="+mn-ea"/>
                <a:cs typeface="+mn-cs"/>
              </a:rPr>
              <a:t>Mouse Click 4</a:t>
            </a:r>
            <a:r>
              <a:rPr lang="en-US" sz="1200" b="1" kern="1200" baseline="0" dirty="0" smtClean="0">
                <a:solidFill>
                  <a:schemeClr val="tx1"/>
                </a:solidFill>
                <a:latin typeface="Arial" charset="0"/>
                <a:ea typeface="+mn-ea"/>
                <a:cs typeface="+mn-cs"/>
              </a:rPr>
              <a:t> – </a:t>
            </a:r>
            <a:r>
              <a:rPr lang="en-US" sz="1200" baseline="0" dirty="0" smtClean="0"/>
              <a:t>All published authors receive a formal citation that can be included in their CVs to support promotion and tenure decisions.  </a:t>
            </a:r>
          </a:p>
          <a:p>
            <a:pPr marL="228600" indent="-228600">
              <a:buNone/>
            </a:pPr>
            <a:endParaRPr lang="en-US" sz="1200" b="1" kern="1200" baseline="0" dirty="0" smtClean="0">
              <a:solidFill>
                <a:schemeClr val="tx1"/>
              </a:solidFill>
              <a:latin typeface="Arial" charset="0"/>
              <a:ea typeface="+mn-ea"/>
              <a:cs typeface="+mn-cs"/>
            </a:endParaRPr>
          </a:p>
          <a:p>
            <a:pPr marL="228600" indent="-228600">
              <a:buNone/>
            </a:pPr>
            <a:r>
              <a:rPr lang="en-US" sz="1200" b="1" kern="1200" baseline="0" dirty="0" smtClean="0">
                <a:solidFill>
                  <a:schemeClr val="tx1"/>
                </a:solidFill>
                <a:latin typeface="Arial" charset="0"/>
                <a:ea typeface="+mn-ea"/>
                <a:cs typeface="+mn-cs"/>
              </a:rPr>
              <a:t>Mouse Click 5 </a:t>
            </a:r>
            <a:r>
              <a:rPr lang="en-US" sz="1200" b="0" kern="1200" baseline="0" dirty="0" smtClean="0">
                <a:solidFill>
                  <a:schemeClr val="tx1"/>
                </a:solidFill>
                <a:latin typeface="Arial" charset="0"/>
                <a:ea typeface="+mn-ea"/>
                <a:cs typeface="+mn-cs"/>
              </a:rPr>
              <a:t>– This is a close-up view of the citation.  It is important to note that published authors maintain the full copyright and ownership of their work despite having been peer reviewed and posted within MedEdPORTAL </a:t>
            </a:r>
            <a:r>
              <a:rPr lang="en-US" sz="1200" b="0" i="1" kern="1200" baseline="0" dirty="0" smtClean="0">
                <a:solidFill>
                  <a:schemeClr val="tx1"/>
                </a:solidFill>
                <a:latin typeface="Arial" charset="0"/>
                <a:ea typeface="+mn-ea"/>
                <a:cs typeface="+mn-cs"/>
              </a:rPr>
              <a:t>Publications</a:t>
            </a:r>
            <a:r>
              <a:rPr lang="en-US" sz="1200" b="0" kern="1200" baseline="0" dirty="0" smtClean="0">
                <a:solidFill>
                  <a:schemeClr val="tx1"/>
                </a:solidFill>
                <a:latin typeface="Arial" charset="0"/>
                <a:ea typeface="+mn-ea"/>
                <a:cs typeface="+mn-cs"/>
              </a:rPr>
              <a:t>. At the time of submission, authors dictate how they would like future end users to be able to utilize their materials.  By answering three simple questions, the system auto-generates a creative commons license that is then affixed to the downloadable publication and is prominently displayed on the publication’s abstract page.   </a:t>
            </a:r>
          </a:p>
          <a:p>
            <a:pPr marL="228600" indent="-228600">
              <a:buNone/>
            </a:pPr>
            <a:endParaRPr lang="en-US" sz="1200" b="1" kern="1200" dirty="0" smtClean="0">
              <a:solidFill>
                <a:schemeClr val="tx1"/>
              </a:solidFill>
              <a:latin typeface="Arial" charset="0"/>
              <a:ea typeface="+mn-ea"/>
              <a:cs typeface="+mn-cs"/>
            </a:endParaRPr>
          </a:p>
          <a:p>
            <a:pPr marL="228600" indent="-228600">
              <a:buNone/>
            </a:pPr>
            <a:r>
              <a:rPr lang="en-US" sz="1200" b="1" kern="1200" dirty="0" smtClean="0">
                <a:solidFill>
                  <a:schemeClr val="tx1"/>
                </a:solidFill>
                <a:latin typeface="Arial" charset="0"/>
                <a:ea typeface="+mn-ea"/>
                <a:cs typeface="+mn-cs"/>
              </a:rPr>
              <a:t>Mouse Click 6</a:t>
            </a:r>
            <a:r>
              <a:rPr lang="en-US" sz="1200" b="1"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Another distinguishing feature on a MedEdPORTAL </a:t>
            </a:r>
            <a:r>
              <a:rPr lang="en-US" sz="1200" b="0" i="1" kern="1200" baseline="0" dirty="0" smtClean="0">
                <a:solidFill>
                  <a:schemeClr val="tx1"/>
                </a:solidFill>
                <a:latin typeface="Arial" charset="0"/>
                <a:ea typeface="+mn-ea"/>
                <a:cs typeface="+mn-cs"/>
              </a:rPr>
              <a:t>Publication</a:t>
            </a:r>
            <a:r>
              <a:rPr lang="en-US" sz="1200" b="0" kern="1200" baseline="0" dirty="0" smtClean="0">
                <a:solidFill>
                  <a:schemeClr val="tx1"/>
                </a:solidFill>
                <a:latin typeface="Arial" charset="0"/>
                <a:ea typeface="+mn-ea"/>
                <a:cs typeface="+mn-cs"/>
              </a:rPr>
              <a:t> abstract is the MedEdPORTAL Peer Reviewed logo.  </a:t>
            </a:r>
            <a:endParaRPr lang="en-US" sz="1200" baseline="0" dirty="0" smtClean="0"/>
          </a:p>
          <a:p>
            <a:pPr marL="228600" indent="-228600">
              <a:buNone/>
            </a:pPr>
            <a:r>
              <a:rPr lang="en-US" sz="1200" baseline="0" dirty="0" smtClean="0"/>
              <a:t>This logo does not appear on </a:t>
            </a:r>
            <a:r>
              <a:rPr lang="en-US" sz="1200" i="1" baseline="0" dirty="0" smtClean="0"/>
              <a:t>iCollaborative </a:t>
            </a:r>
            <a:r>
              <a:rPr lang="en-US" sz="1200" baseline="0" dirty="0" smtClean="0"/>
              <a:t>resources nor </a:t>
            </a:r>
            <a:r>
              <a:rPr lang="en-US" sz="1200" i="1" baseline="0" dirty="0" smtClean="0"/>
              <a:t>CE Directory </a:t>
            </a:r>
            <a:r>
              <a:rPr lang="en-US" sz="1200" baseline="0" dirty="0" smtClean="0"/>
              <a:t>activities because those resources have not been formally MedEdPORTAL peer reviewed.</a:t>
            </a:r>
            <a:endParaRPr lang="en-US" sz="1200" b="1" kern="1200" baseline="0" dirty="0" smtClean="0">
              <a:solidFill>
                <a:schemeClr val="tx1"/>
              </a:solidFill>
              <a:latin typeface="Arial" charset="0"/>
              <a:ea typeface="+mn-ea"/>
              <a:cs typeface="+mn-cs"/>
            </a:endParaRPr>
          </a:p>
          <a:p>
            <a:pPr marL="228600" indent="-228600">
              <a:buNone/>
            </a:pPr>
            <a:endParaRPr lang="en-US" sz="1200" b="1" kern="1200" dirty="0" smtClean="0">
              <a:solidFill>
                <a:schemeClr val="tx1"/>
              </a:solidFill>
              <a:latin typeface="Arial" charset="0"/>
              <a:ea typeface="+mn-ea"/>
              <a:cs typeface="+mn-cs"/>
            </a:endParaRPr>
          </a:p>
          <a:p>
            <a:pPr marL="228600" indent="-228600">
              <a:buNone/>
            </a:pPr>
            <a:r>
              <a:rPr lang="en-US" sz="1200" b="1" kern="1200" dirty="0" smtClean="0">
                <a:solidFill>
                  <a:schemeClr val="tx1"/>
                </a:solidFill>
                <a:latin typeface="Arial" charset="0"/>
                <a:ea typeface="+mn-ea"/>
                <a:cs typeface="+mn-cs"/>
              </a:rPr>
              <a:t>Mouse Click 7</a:t>
            </a:r>
            <a:r>
              <a:rPr lang="en-US" sz="1200" b="1" kern="1200" baseline="0" dirty="0" smtClean="0">
                <a:solidFill>
                  <a:schemeClr val="tx1"/>
                </a:solidFill>
                <a:latin typeface="Arial" charset="0"/>
                <a:ea typeface="+mn-ea"/>
                <a:cs typeface="+mn-cs"/>
              </a:rPr>
              <a:t> – </a:t>
            </a:r>
            <a:r>
              <a:rPr lang="en-US" sz="1200" b="0" kern="1200" baseline="0" dirty="0" smtClean="0">
                <a:solidFill>
                  <a:schemeClr val="tx1"/>
                </a:solidFill>
                <a:latin typeface="Arial" charset="0"/>
                <a:ea typeface="+mn-ea"/>
                <a:cs typeface="+mn-cs"/>
              </a:rPr>
              <a:t>Please note the “Join the Conversation” box in the top right hand corner of the screen.</a:t>
            </a:r>
            <a:r>
              <a:rPr lang="en-US" sz="1200" b="1" kern="1200" baseline="0" dirty="0" smtClean="0">
                <a:solidFill>
                  <a:schemeClr val="tx1"/>
                </a:solidFill>
                <a:latin typeface="Arial" charset="0"/>
                <a:ea typeface="+mn-ea"/>
                <a:cs typeface="+mn-cs"/>
              </a:rPr>
              <a:t> </a:t>
            </a:r>
            <a:r>
              <a:rPr lang="en-US" sz="1200" b="0" i="1" kern="1200" baseline="0" dirty="0" smtClean="0">
                <a:solidFill>
                  <a:schemeClr val="tx1"/>
                </a:solidFill>
                <a:latin typeface="Arial" charset="0"/>
                <a:ea typeface="+mn-ea"/>
                <a:cs typeface="+mn-cs"/>
              </a:rPr>
              <a:t>Publications</a:t>
            </a:r>
            <a:r>
              <a:rPr lang="en-US" sz="1200" b="0" kern="1200" baseline="0" dirty="0" smtClean="0">
                <a:solidFill>
                  <a:schemeClr val="tx1"/>
                </a:solidFill>
                <a:latin typeface="Arial" charset="0"/>
                <a:ea typeface="+mn-ea"/>
                <a:cs typeface="+mn-cs"/>
              </a:rPr>
              <a:t> a</a:t>
            </a:r>
            <a:r>
              <a:rPr lang="en-US" sz="1200" baseline="0" dirty="0" smtClean="0"/>
              <a:t>bstracts include a </a:t>
            </a:r>
            <a:r>
              <a:rPr lang="en-US" baseline="0" dirty="0" smtClean="0"/>
              <a:t>threaded commentary feature that provide users the ability to leave feedback and present the opportunity to collaborate on future</a:t>
            </a:r>
          </a:p>
          <a:p>
            <a:pPr marL="228600" indent="-228600">
              <a:buNone/>
            </a:pPr>
            <a:r>
              <a:rPr lang="en-US" baseline="0" dirty="0" smtClean="0"/>
              <a:t>projects.  Published authors are notified by email when a user comments on their publication.  </a:t>
            </a:r>
          </a:p>
          <a:p>
            <a:pPr marL="228600" indent="-228600">
              <a:buNone/>
            </a:pPr>
            <a:endParaRPr lang="en-US" sz="1200" b="1" kern="1200" dirty="0" smtClean="0">
              <a:solidFill>
                <a:schemeClr val="tx1"/>
              </a:solidFill>
              <a:latin typeface="Arial" charset="0"/>
              <a:ea typeface="+mn-ea"/>
              <a:cs typeface="+mn-cs"/>
            </a:endParaRPr>
          </a:p>
          <a:p>
            <a:pPr marL="228600" indent="-228600">
              <a:buNone/>
            </a:pPr>
            <a:r>
              <a:rPr lang="en-US" sz="1200" b="1" kern="1200" dirty="0" smtClean="0">
                <a:solidFill>
                  <a:schemeClr val="tx1"/>
                </a:solidFill>
                <a:latin typeface="Arial" charset="0"/>
                <a:ea typeface="+mn-ea"/>
                <a:cs typeface="+mn-cs"/>
              </a:rPr>
              <a:t>Mouse Click 8 – </a:t>
            </a:r>
            <a:r>
              <a:rPr lang="en-US" sz="1200" baseline="0" dirty="0" smtClean="0"/>
              <a:t>The MedEdPORTAL site utilizes a s</a:t>
            </a:r>
            <a:r>
              <a:rPr lang="en-US" sz="1200" dirty="0" smtClean="0"/>
              <a:t>ophisticated search functionality - similar to Amazon.com - that pushes</a:t>
            </a:r>
            <a:r>
              <a:rPr lang="en-US" sz="1200" baseline="0" dirty="0" smtClean="0"/>
              <a:t> relevant content to the end user from all three MedEdPORTAL service - not just </a:t>
            </a:r>
            <a:r>
              <a:rPr lang="en-US" sz="1200" i="1" baseline="0" dirty="0" smtClean="0"/>
              <a:t>Publications</a:t>
            </a:r>
            <a:r>
              <a:rPr lang="en-US" sz="1200" baseline="0" dirty="0" smtClean="0"/>
              <a:t>.  </a:t>
            </a:r>
            <a:endParaRPr lang="en-US" sz="1200" dirty="0" smtClean="0"/>
          </a:p>
          <a:p>
            <a:r>
              <a:rPr lang="en-US" sz="1200" baseline="0" dirty="0" smtClean="0"/>
              <a:t>This means that when you are reviewing an abstract in </a:t>
            </a:r>
            <a:r>
              <a:rPr lang="en-US" sz="1200" i="1" baseline="0" dirty="0" smtClean="0"/>
              <a:t>Publications</a:t>
            </a:r>
            <a:r>
              <a:rPr lang="en-US" sz="1200" baseline="0" dirty="0" smtClean="0"/>
              <a:t>, resources focused in similar content areas within </a:t>
            </a:r>
            <a:r>
              <a:rPr lang="en-US" sz="1200" i="1" baseline="0" dirty="0" smtClean="0"/>
              <a:t>iCollaborative </a:t>
            </a:r>
            <a:r>
              <a:rPr lang="en-US" sz="1200" baseline="0" dirty="0" smtClean="0"/>
              <a:t>and continuing education activities from the </a:t>
            </a:r>
            <a:r>
              <a:rPr lang="en-US" sz="1200" i="1" baseline="0" dirty="0" smtClean="0"/>
              <a:t>CE Directory </a:t>
            </a:r>
            <a:r>
              <a:rPr lang="en-US" sz="1200" baseline="0" dirty="0" smtClean="0"/>
              <a:t>will be populated and easily accessible. </a:t>
            </a:r>
            <a:endParaRPr lang="en-US" dirty="0" smtClean="0"/>
          </a:p>
          <a:p>
            <a:endParaRPr lang="en-US" dirty="0"/>
          </a:p>
        </p:txBody>
      </p:sp>
    </p:spTree>
    <p:extLst>
      <p:ext uri="{BB962C8B-B14F-4D97-AF65-F5344CB8AC3E}">
        <p14:creationId xmlns:p14="http://schemas.microsoft.com/office/powerpoint/2010/main" val="2584710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latin typeface="Arial" charset="0"/>
                <a:ea typeface="+mn-ea"/>
                <a:cs typeface="+mn-cs"/>
              </a:rPr>
              <a:t>MedEdPORTAL</a:t>
            </a:r>
            <a:r>
              <a:rPr lang="en-US" sz="1200" kern="1200" baseline="0" dirty="0" smtClean="0">
                <a:solidFill>
                  <a:schemeClr val="tx1"/>
                </a:solidFill>
                <a:latin typeface="Arial" charset="0"/>
                <a:ea typeface="+mn-ea"/>
                <a:cs typeface="+mn-cs"/>
              </a:rPr>
              <a:t> </a:t>
            </a:r>
            <a:r>
              <a:rPr lang="en-US" sz="1200" i="1" kern="1200" baseline="0" dirty="0" smtClean="0">
                <a:solidFill>
                  <a:schemeClr val="tx1"/>
                </a:solidFill>
                <a:latin typeface="Arial" charset="0"/>
                <a:ea typeface="+mn-ea"/>
                <a:cs typeface="+mn-cs"/>
              </a:rPr>
              <a:t>Publications</a:t>
            </a:r>
            <a:r>
              <a:rPr lang="en-US" sz="1200" kern="1200" baseline="0" dirty="0" smtClean="0">
                <a:solidFill>
                  <a:schemeClr val="tx1"/>
                </a:solidFill>
                <a:latin typeface="Arial" charset="0"/>
                <a:ea typeface="+mn-ea"/>
                <a:cs typeface="+mn-cs"/>
              </a:rPr>
              <a:t> has a series of collections that were created as a result of </a:t>
            </a:r>
            <a:r>
              <a:rPr lang="en-US" sz="1200" kern="1200" dirty="0" smtClean="0">
                <a:solidFill>
                  <a:schemeClr val="tx1"/>
                </a:solidFill>
                <a:latin typeface="Arial" charset="0"/>
                <a:ea typeface="+mn-ea"/>
                <a:cs typeface="+mn-cs"/>
              </a:rPr>
              <a:t>AAMC initiatives and federal or foundationally funded grants. Each publication in these collections were formally peer reviewed.</a:t>
            </a:r>
          </a:p>
          <a:p>
            <a:endParaRPr lang="en-US" sz="1200" kern="1200" dirty="0" smtClean="0">
              <a:solidFill>
                <a:schemeClr val="tx1"/>
              </a:solidFill>
              <a:latin typeface="Arial" charset="0"/>
              <a:ea typeface="+mn-ea"/>
              <a:cs typeface="+mn-cs"/>
            </a:endParaRPr>
          </a:p>
          <a:p>
            <a:pPr marL="0" indent="0">
              <a:buFont typeface="+mj-lt"/>
              <a:buNone/>
            </a:pPr>
            <a:r>
              <a:rPr lang="en-US" sz="1200" b="1" kern="1200" dirty="0" smtClean="0">
                <a:solidFill>
                  <a:schemeClr val="tx1"/>
                </a:solidFill>
                <a:latin typeface="Arial" charset="0"/>
                <a:ea typeface="+mn-ea"/>
                <a:cs typeface="+mn-cs"/>
              </a:rPr>
              <a:t>BOHC: </a:t>
            </a:r>
            <a:r>
              <a:rPr lang="en-US" sz="1200" kern="1200" dirty="0" smtClean="0">
                <a:solidFill>
                  <a:schemeClr val="tx1"/>
                </a:solidFill>
                <a:latin typeface="Arial" charset="0"/>
                <a:ea typeface="+mn-ea"/>
                <a:cs typeface="+mn-cs"/>
              </a:rPr>
              <a:t>The Building Oral Health Capacity collection, funded by HRSA, includes educational modules for oral health training in medical education with the goal of fostering coordinated, comprehensive patient care.  </a:t>
            </a:r>
          </a:p>
          <a:p>
            <a:endParaRPr lang="en-US" sz="1200" kern="1200" dirty="0" smtClean="0">
              <a:solidFill>
                <a:schemeClr val="tx1"/>
              </a:solidFill>
              <a:latin typeface="Arial" charset="0"/>
              <a:ea typeface="+mn-ea"/>
              <a:cs typeface="+mn-cs"/>
            </a:endParaRPr>
          </a:p>
          <a:p>
            <a:r>
              <a:rPr lang="en-US" dirty="0" smtClean="0"/>
              <a:t>https://www.mededportal.org/about/initiatives/oralhealth  </a:t>
            </a:r>
          </a:p>
          <a:p>
            <a:endParaRPr lang="en-US" dirty="0" smtClean="0"/>
          </a:p>
          <a:p>
            <a:r>
              <a:rPr lang="en-US" sz="1200" b="1" kern="1200" dirty="0" smtClean="0">
                <a:solidFill>
                  <a:schemeClr val="tx1"/>
                </a:solidFill>
                <a:latin typeface="Arial" charset="0"/>
                <a:ea typeface="+mn-ea"/>
                <a:cs typeface="+mn-cs"/>
              </a:rPr>
              <a:t>IPEC: </a:t>
            </a:r>
            <a:r>
              <a:rPr lang="en-US" sz="1200" kern="1200" dirty="0" smtClean="0">
                <a:solidFill>
                  <a:schemeClr val="tx1"/>
                </a:solidFill>
                <a:latin typeface="Arial" charset="0"/>
                <a:ea typeface="+mn-ea"/>
                <a:cs typeface="+mn-cs"/>
              </a:rPr>
              <a:t>The </a:t>
            </a:r>
            <a:r>
              <a:rPr lang="en-US" sz="1200" kern="1200" dirty="0" err="1" smtClean="0">
                <a:solidFill>
                  <a:schemeClr val="tx1"/>
                </a:solidFill>
                <a:latin typeface="Arial" charset="0"/>
                <a:ea typeface="+mn-ea"/>
                <a:cs typeface="+mn-cs"/>
              </a:rPr>
              <a:t>Interprofessional</a:t>
            </a:r>
            <a:r>
              <a:rPr lang="en-US" sz="1200" kern="1200" dirty="0" smtClean="0">
                <a:solidFill>
                  <a:schemeClr val="tx1"/>
                </a:solidFill>
                <a:latin typeface="Arial" charset="0"/>
                <a:ea typeface="+mn-ea"/>
                <a:cs typeface="+mn-cs"/>
              </a:rPr>
              <a:t> Education Collection, funded by the Macy Foundation, is a repository of competency-linked learning resources that aim to drive </a:t>
            </a:r>
            <a:r>
              <a:rPr lang="en-US" sz="1200" kern="1200" dirty="0" err="1" smtClean="0">
                <a:solidFill>
                  <a:schemeClr val="tx1"/>
                </a:solidFill>
                <a:latin typeface="Arial" charset="0"/>
                <a:ea typeface="+mn-ea"/>
                <a:cs typeface="+mn-cs"/>
              </a:rPr>
              <a:t>interprofessional</a:t>
            </a:r>
            <a:r>
              <a:rPr lang="en-US" sz="1200" kern="1200" dirty="0" smtClean="0">
                <a:solidFill>
                  <a:schemeClr val="tx1"/>
                </a:solidFill>
                <a:latin typeface="Arial" charset="0"/>
                <a:ea typeface="+mn-ea"/>
                <a:cs typeface="+mn-cs"/>
              </a:rPr>
              <a:t> education and team-based care. </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https://www.mededportal.org/about/initiatives/ipe/ </a:t>
            </a:r>
          </a:p>
          <a:p>
            <a:endParaRPr lang="en-US" sz="1200"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DREAM:</a:t>
            </a:r>
            <a:r>
              <a:rPr lang="en-US" sz="1200" b="1"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The Directory and Repository of Educational Assessment Measures (DREAM) is a collection</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created in partnership with </a:t>
            </a:r>
            <a:r>
              <a:rPr lang="en-US" sz="1200" b="0" dirty="0" smtClean="0">
                <a:latin typeface="Times New Roman"/>
                <a:ea typeface="Calibri"/>
              </a:rPr>
              <a:t>Georgia Regents University </a:t>
            </a:r>
            <a:r>
              <a:rPr lang="en-US" sz="1200" kern="1200" dirty="0" smtClean="0">
                <a:solidFill>
                  <a:schemeClr val="tx1"/>
                </a:solidFill>
                <a:latin typeface="Arial" charset="0"/>
                <a:ea typeface="+mn-ea"/>
                <a:cs typeface="+mn-cs"/>
              </a:rPr>
              <a:t>that offers</a:t>
            </a:r>
            <a:r>
              <a:rPr lang="en-US" sz="1200" kern="1200" baseline="0" dirty="0" smtClean="0">
                <a:solidFill>
                  <a:schemeClr val="tx1"/>
                </a:solidFill>
                <a:latin typeface="Arial" charset="0"/>
                <a:ea typeface="+mn-ea"/>
                <a:cs typeface="+mn-cs"/>
              </a:rPr>
              <a:t> high quality</a:t>
            </a:r>
            <a:r>
              <a:rPr lang="en-US" sz="1200" kern="1200" dirty="0" smtClean="0">
                <a:solidFill>
                  <a:schemeClr val="tx1"/>
                </a:solidFill>
                <a:latin typeface="Arial" charset="0"/>
                <a:ea typeface="+mn-ea"/>
                <a:cs typeface="+mn-cs"/>
              </a:rPr>
              <a:t>, peer</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reviewed assessment measures. Each publication contains a description of the validated assessment measure, an expert critical analysis of that measure, the assessment tool itself, and any supplementary materials that help administer that tool. </a:t>
            </a:r>
          </a:p>
          <a:p>
            <a:r>
              <a:rPr lang="en-US" sz="1200" kern="1200" dirty="0" smtClean="0">
                <a:solidFill>
                  <a:schemeClr val="tx1"/>
                </a:solidFill>
                <a:latin typeface="Arial" charset="0"/>
                <a:ea typeface="+mn-ea"/>
                <a:cs typeface="+mn-cs"/>
              </a:rPr>
              <a:t> </a:t>
            </a:r>
          </a:p>
          <a:p>
            <a:r>
              <a:rPr lang="en-US" dirty="0" smtClean="0"/>
              <a:t>https://www.mededportal.org/about/initiatives/dream/</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PS/QI: </a:t>
            </a:r>
            <a:r>
              <a:rPr lang="en-US" sz="1200" kern="1200" dirty="0" smtClean="0">
                <a:solidFill>
                  <a:schemeClr val="tx1"/>
                </a:solidFill>
                <a:latin typeface="Arial" charset="0"/>
                <a:ea typeface="+mn-ea"/>
                <a:cs typeface="+mn-cs"/>
              </a:rPr>
              <a:t>Our Patient Safety and Quality Improvement collection is the result of an AAMC initiative</a:t>
            </a:r>
            <a:r>
              <a:rPr lang="en-US" sz="1200" kern="1200" baseline="0" dirty="0" smtClean="0">
                <a:solidFill>
                  <a:schemeClr val="tx1"/>
                </a:solidFill>
                <a:latin typeface="Arial" charset="0"/>
                <a:ea typeface="+mn-ea"/>
                <a:cs typeface="+mn-cs"/>
              </a:rPr>
              <a:t> – Teaching for Quality (Te4Q) </a:t>
            </a:r>
            <a:r>
              <a:rPr lang="en-US" sz="1200" kern="1200" dirty="0" smtClean="0">
                <a:solidFill>
                  <a:schemeClr val="tx1"/>
                </a:solidFill>
                <a:latin typeface="Arial" charset="0"/>
                <a:ea typeface="+mn-ea"/>
                <a:cs typeface="+mn-cs"/>
              </a:rPr>
              <a:t>designed to increase the number of peer reviewed educational tools made available for our member medical schools and teaching hospitals</a:t>
            </a:r>
            <a:r>
              <a:rPr lang="en-US" sz="1200" kern="1200" baseline="0" dirty="0" smtClean="0">
                <a:solidFill>
                  <a:schemeClr val="tx1"/>
                </a:solidFill>
                <a:latin typeface="Arial" charset="0"/>
                <a:ea typeface="+mn-ea"/>
                <a:cs typeface="+mn-cs"/>
              </a:rPr>
              <a:t> as they aim </a:t>
            </a:r>
            <a:r>
              <a:rPr lang="en-US" sz="1200" kern="1200" dirty="0" smtClean="0">
                <a:solidFill>
                  <a:schemeClr val="tx1"/>
                </a:solidFill>
                <a:latin typeface="Arial" charset="0"/>
                <a:ea typeface="+mn-ea"/>
                <a:cs typeface="+mn-cs"/>
              </a:rPr>
              <a:t>to improve quality and patient safety.</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https://www.aamc.org/initiatives/cei/te4q/ </a:t>
            </a:r>
          </a:p>
          <a:p>
            <a:endParaRPr lang="en-US" sz="1200" b="1"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13</a:t>
            </a:fld>
            <a:endParaRPr lang="en-US"/>
          </a:p>
        </p:txBody>
      </p:sp>
    </p:spTree>
    <p:extLst>
      <p:ext uri="{BB962C8B-B14F-4D97-AF65-F5344CB8AC3E}">
        <p14:creationId xmlns:p14="http://schemas.microsoft.com/office/powerpoint/2010/main" val="127256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Next,</a:t>
            </a:r>
            <a:r>
              <a:rPr lang="en-US" baseline="0" dirty="0" smtClean="0"/>
              <a:t> we will explore </a:t>
            </a:r>
            <a:r>
              <a:rPr lang="en-US" i="1" baseline="0" dirty="0" smtClean="0"/>
              <a:t>iCollaborative</a:t>
            </a:r>
            <a:r>
              <a:rPr lang="en-US" baseline="0" dirty="0" smtClean="0"/>
              <a:t>.  </a:t>
            </a:r>
            <a:endParaRPr lang="en-US" sz="1200" kern="1200" dirty="0" smtClean="0">
              <a:solidFill>
                <a:schemeClr val="tx1"/>
              </a:solidFill>
              <a:latin typeface="Arial" charset="0"/>
              <a:ea typeface="+mn-ea"/>
              <a:cs typeface="+mn-cs"/>
            </a:endParaRPr>
          </a:p>
          <a:p>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BE5F3BA7-2C05-4D56-9E2E-F8BFD21F0621}" type="slidenum">
              <a:rPr lang="en-US" smtClean="0"/>
              <a:pPr/>
              <a:t>14</a:t>
            </a:fld>
            <a:endParaRPr lang="en-US"/>
          </a:p>
        </p:txBody>
      </p:sp>
    </p:spTree>
    <p:extLst>
      <p:ext uri="{BB962C8B-B14F-4D97-AF65-F5344CB8AC3E}">
        <p14:creationId xmlns:p14="http://schemas.microsoft.com/office/powerpoint/2010/main" val="291996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200" b="1" dirty="0" smtClean="0"/>
          </a:p>
          <a:p>
            <a:r>
              <a:rPr lang="en-US" sz="1200" b="1" dirty="0" smtClean="0"/>
              <a:t>Mouse Click 1 (Bullet 1) </a:t>
            </a:r>
            <a:r>
              <a:rPr lang="en-US" sz="1200" dirty="0" smtClean="0"/>
              <a:t>–</a:t>
            </a:r>
            <a:r>
              <a:rPr lang="en-US" sz="1200" i="1" kern="1200" baseline="0" dirty="0" smtClean="0">
                <a:solidFill>
                  <a:schemeClr val="tx1"/>
                </a:solidFill>
                <a:latin typeface="Arial" charset="0"/>
                <a:ea typeface="+mn-ea"/>
                <a:cs typeface="+mn-cs"/>
              </a:rPr>
              <a:t>iCollaborative</a:t>
            </a:r>
            <a:r>
              <a:rPr lang="en-US" sz="1200" kern="1200" baseline="0" dirty="0" smtClean="0">
                <a:solidFill>
                  <a:schemeClr val="tx1"/>
                </a:solidFill>
                <a:latin typeface="Arial" charset="0"/>
                <a:ea typeface="+mn-ea"/>
                <a:cs typeface="+mn-cs"/>
              </a:rPr>
              <a:t>  is a free, online platform for sharing innovative approaches to transforming health education. </a:t>
            </a:r>
            <a:endParaRPr lang="en-US" sz="1200" kern="1200" dirty="0" smtClean="0">
              <a:solidFill>
                <a:schemeClr val="tx1"/>
              </a:solidFill>
              <a:latin typeface="Arial" charset="0"/>
              <a:ea typeface="+mn-ea"/>
              <a:cs typeface="+mn-cs"/>
            </a:endParaRPr>
          </a:p>
          <a:p>
            <a:endParaRPr lang="en-US" sz="1200" dirty="0" smtClean="0"/>
          </a:p>
          <a:p>
            <a:r>
              <a:rPr lang="en-US" sz="1200" b="1" dirty="0" smtClean="0"/>
              <a:t>Mouse Click 2 (Bullet 2) </a:t>
            </a:r>
            <a:r>
              <a:rPr lang="en-US" sz="1200" b="0" dirty="0" smtClean="0"/>
              <a:t>- </a:t>
            </a:r>
            <a:r>
              <a:rPr lang="en-US" sz="1200" kern="1200" dirty="0" smtClean="0">
                <a:solidFill>
                  <a:schemeClr val="tx1"/>
                </a:solidFill>
                <a:latin typeface="Arial" charset="0"/>
                <a:ea typeface="+mn-ea"/>
                <a:cs typeface="+mn-cs"/>
              </a:rPr>
              <a:t>There are no restrictions on who can create a user account and download posted materials.  There</a:t>
            </a:r>
            <a:r>
              <a:rPr lang="en-US" sz="1200" kern="1200" baseline="0" dirty="0" smtClean="0">
                <a:solidFill>
                  <a:schemeClr val="tx1"/>
                </a:solidFill>
                <a:latin typeface="Arial" charset="0"/>
                <a:ea typeface="+mn-ea"/>
                <a:cs typeface="+mn-cs"/>
              </a:rPr>
              <a:t> is no “Special Clearance” collection in </a:t>
            </a:r>
            <a:r>
              <a:rPr lang="en-US" sz="1200" i="1" kern="1200" baseline="0" dirty="0" smtClean="0">
                <a:solidFill>
                  <a:schemeClr val="tx1"/>
                </a:solidFill>
                <a:latin typeface="Arial" charset="0"/>
                <a:ea typeface="+mn-ea"/>
                <a:cs typeface="+mn-cs"/>
              </a:rPr>
              <a:t>iCollaborative</a:t>
            </a:r>
            <a:r>
              <a:rPr lang="en-US" sz="1200" kern="1200" baseline="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endParaRPr lang="en-US" sz="1200" dirty="0" smtClean="0"/>
          </a:p>
          <a:p>
            <a:r>
              <a:rPr lang="en-US" sz="1200" b="1" dirty="0" smtClean="0"/>
              <a:t>Mouse Click 3 (Bullet 3) – </a:t>
            </a:r>
            <a:r>
              <a:rPr lang="en-US" sz="1200" b="0" i="1" dirty="0" smtClean="0"/>
              <a:t>iCollaborative</a:t>
            </a:r>
            <a:r>
              <a:rPr lang="en-US" sz="1200" b="0" i="1" baseline="0" dirty="0" smtClean="0"/>
              <a:t>  </a:t>
            </a:r>
            <a:r>
              <a:rPr lang="en-US" sz="1200" b="0" baseline="0" dirty="0" smtClean="0"/>
              <a:t>is a community building environment where users are encouraged to share through social media platforms and provide feedback on postings through commentary and ratings. </a:t>
            </a:r>
          </a:p>
          <a:p>
            <a:endParaRPr lang="en-US" sz="1200" dirty="0" smtClean="0"/>
          </a:p>
          <a:p>
            <a:r>
              <a:rPr lang="en-US" sz="1200" b="1" dirty="0" smtClean="0"/>
              <a:t>Mouse Click 4 (Bullet 4) </a:t>
            </a:r>
            <a:r>
              <a:rPr lang="en-US" sz="1200" b="0" dirty="0" smtClean="0"/>
              <a:t>–</a:t>
            </a:r>
            <a:r>
              <a:rPr lang="en-US" sz="1200" dirty="0" smtClean="0"/>
              <a:t> Rather than offering the</a:t>
            </a:r>
            <a:r>
              <a:rPr lang="en-US" sz="1200" baseline="0" dirty="0" smtClean="0"/>
              <a:t> formally peer reviewed, classroom tested, stand-alone modules that we see in </a:t>
            </a:r>
            <a:r>
              <a:rPr lang="en-US" sz="1200" i="1" baseline="0" dirty="0" smtClean="0"/>
              <a:t>Publications</a:t>
            </a:r>
            <a:r>
              <a:rPr lang="en-US" sz="1200" baseline="0" dirty="0" smtClean="0"/>
              <a:t>, </a:t>
            </a:r>
            <a:r>
              <a:rPr lang="en-US" sz="1200" i="1" baseline="0" dirty="0" smtClean="0"/>
              <a:t>iCollaborative </a:t>
            </a:r>
            <a:r>
              <a:rPr lang="en-US" sz="1200" baseline="0" dirty="0" smtClean="0"/>
              <a:t> promotes the sharing of educational works that may still be in development or are otherwise not considered “complete.”  As opposed to </a:t>
            </a:r>
            <a:r>
              <a:rPr lang="en-US" sz="1200" i="1" baseline="0" dirty="0" smtClean="0"/>
              <a:t>Publications</a:t>
            </a:r>
            <a:r>
              <a:rPr lang="en-US" sz="1200" baseline="0" dirty="0" smtClean="0"/>
              <a:t>, </a:t>
            </a:r>
            <a:r>
              <a:rPr lang="en-US" sz="1200" i="1" baseline="0" dirty="0" smtClean="0"/>
              <a:t>iCollaborative</a:t>
            </a:r>
            <a:r>
              <a:rPr lang="en-US" sz="1200" baseline="0" dirty="0" smtClean="0"/>
              <a:t> welcomes submissions of externally hosted materials.  </a:t>
            </a:r>
            <a:r>
              <a:rPr lang="en-US" sz="1200" i="1" baseline="0" dirty="0" smtClean="0"/>
              <a:t>iCollaborative</a:t>
            </a:r>
            <a:r>
              <a:rPr lang="en-US" sz="1200" baseline="0" dirty="0" smtClean="0"/>
              <a:t> aims to connect health professionals in an </a:t>
            </a:r>
            <a:r>
              <a:rPr lang="en-US" sz="1200" baseline="0" dirty="0" err="1" smtClean="0"/>
              <a:t>interprofessional</a:t>
            </a:r>
            <a:r>
              <a:rPr lang="en-US" sz="1200" baseline="0" dirty="0" smtClean="0"/>
              <a:t> setting by sharing innovative approaches and tools for improving health education and enhancing patient care.</a:t>
            </a:r>
          </a:p>
          <a:p>
            <a:endParaRPr lang="en-US" sz="1200" baseline="0" dirty="0" smtClean="0"/>
          </a:p>
        </p:txBody>
      </p:sp>
      <p:sp>
        <p:nvSpPr>
          <p:cNvPr id="4" name="Slide Number Placeholder 3"/>
          <p:cNvSpPr>
            <a:spLocks noGrp="1"/>
          </p:cNvSpPr>
          <p:nvPr>
            <p:ph type="sldNum" sz="quarter" idx="10"/>
          </p:nvPr>
        </p:nvSpPr>
        <p:spPr/>
        <p:txBody>
          <a:bodyPr/>
          <a:lstStyle/>
          <a:p>
            <a:fld id="{B60810FE-85F6-4E9B-AC00-284CD00EF874}" type="slidenum">
              <a:rPr lang="en-US" smtClean="0"/>
              <a:pPr/>
              <a:t>15</a:t>
            </a:fld>
            <a:endParaRPr lang="en-US"/>
          </a:p>
        </p:txBody>
      </p:sp>
    </p:spTree>
    <p:extLst>
      <p:ext uri="{BB962C8B-B14F-4D97-AF65-F5344CB8AC3E}">
        <p14:creationId xmlns:p14="http://schemas.microsoft.com/office/powerpoint/2010/main" val="3022504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70000" lnSpcReduction="20000"/>
          </a:bodyPr>
          <a:lstStyle/>
          <a:p>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Mouse Click 1 </a:t>
            </a:r>
            <a:r>
              <a:rPr lang="en-US" baseline="0" dirty="0" smtClean="0"/>
              <a:t>– </a:t>
            </a:r>
            <a:r>
              <a:rPr lang="en-US" dirty="0" smtClean="0"/>
              <a:t>Let’s review the highlights of an</a:t>
            </a:r>
            <a:r>
              <a:rPr lang="en-US" baseline="0" dirty="0" smtClean="0"/>
              <a:t> </a:t>
            </a:r>
            <a:r>
              <a:rPr lang="en-US" i="1" dirty="0" smtClean="0"/>
              <a:t>Collaborative</a:t>
            </a:r>
            <a:r>
              <a:rPr lang="en-US" dirty="0" smtClean="0"/>
              <a:t>  resource abstract</a:t>
            </a:r>
            <a:r>
              <a:rPr lang="en-US" baseline="0" dirty="0" smtClean="0"/>
              <a:t>.</a:t>
            </a:r>
          </a:p>
          <a:p>
            <a:endParaRPr lang="en-US" baseline="0" dirty="0" smtClean="0"/>
          </a:p>
          <a:p>
            <a:r>
              <a:rPr lang="en-US" sz="1200" b="1" dirty="0" smtClean="0"/>
              <a:t>Mouse Click 2 – </a:t>
            </a:r>
            <a:r>
              <a:rPr lang="en-US" sz="1200" b="0" baseline="0" dirty="0" smtClean="0"/>
              <a:t>Since </a:t>
            </a:r>
            <a:r>
              <a:rPr lang="en-US" i="1" baseline="0" dirty="0" smtClean="0"/>
              <a:t>iCollaborative</a:t>
            </a:r>
            <a:r>
              <a:rPr lang="en-US" baseline="0" dirty="0" smtClean="0"/>
              <a:t> resources are not formally peer reviewed by MedEdPORTAL, they do not carry the MedEdPORTAL Peer Review logo.  Instead, they display an </a:t>
            </a:r>
            <a:r>
              <a:rPr lang="en-US" i="1" baseline="0" dirty="0" smtClean="0"/>
              <a:t>iCollaborative</a:t>
            </a:r>
            <a:r>
              <a:rPr lang="en-US" baseline="0" dirty="0" smtClean="0"/>
              <a:t> logo.</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Mouse Click 3</a:t>
            </a:r>
            <a:r>
              <a:rPr lang="en-US" sz="1200" b="1" baseline="0" dirty="0" smtClean="0"/>
              <a:t> –  </a:t>
            </a:r>
            <a:r>
              <a:rPr lang="en-US" baseline="0" dirty="0" smtClean="0"/>
              <a:t>This resource describes an overview of a three year curricular framework that shifted resident assessments from program information forms with associated site visits to more continuous milestone based assessments.  The downloadable resource files show an example of how the institution incorporated milestone language into their university-based internal medicine residence program.  In addition to an overview of the three year curriculum, users can also download examples of the rotational curricula for several internal medicine experiences.</a:t>
            </a:r>
          </a:p>
          <a:p>
            <a:endParaRPr lang="en-US" sz="1200" b="0" baseline="0" dirty="0" smtClean="0"/>
          </a:p>
          <a:p>
            <a:r>
              <a:rPr lang="en-US" sz="1200" b="1" baseline="0" dirty="0" smtClean="0"/>
              <a:t>Mouse Click 4 </a:t>
            </a:r>
            <a:r>
              <a:rPr lang="en-US" sz="1200" b="0" baseline="0" dirty="0" smtClean="0"/>
              <a:t>– Please note that an </a:t>
            </a:r>
            <a:r>
              <a:rPr lang="en-US" sz="1200" b="0" i="1" baseline="0" dirty="0" smtClean="0"/>
              <a:t>iCollaborative</a:t>
            </a:r>
            <a:r>
              <a:rPr lang="en-US" sz="1200" b="0" baseline="0" dirty="0" smtClean="0"/>
              <a:t> resource posted within MedEdPORTAL does not receive a formal citation.  This distinction is reserved for MedEdPORTAL </a:t>
            </a:r>
            <a:r>
              <a:rPr lang="en-US" sz="1200" b="0" i="1" baseline="0" dirty="0" smtClean="0"/>
              <a:t>Publications</a:t>
            </a:r>
            <a:r>
              <a:rPr lang="en-US" sz="1200" b="0" baseline="0" dirty="0" smtClean="0"/>
              <a:t>.</a:t>
            </a:r>
          </a:p>
          <a:p>
            <a:endParaRPr lang="en-US" sz="1200" b="0" baseline="0" dirty="0" smtClean="0"/>
          </a:p>
          <a:p>
            <a:r>
              <a:rPr lang="en-US" sz="1200" b="1" baseline="0" dirty="0" smtClean="0"/>
              <a:t>Mouse Click 5 </a:t>
            </a:r>
            <a:r>
              <a:rPr lang="en-US" sz="1200" b="0" baseline="0" dirty="0" smtClean="0"/>
              <a:t>– However, those submitting to </a:t>
            </a:r>
            <a:r>
              <a:rPr lang="en-US" sz="1200" b="0" i="1" baseline="0" dirty="0" smtClean="0"/>
              <a:t>iCollaborative</a:t>
            </a:r>
            <a:r>
              <a:rPr lang="en-US" sz="1200" b="0" baseline="0" dirty="0" smtClean="0"/>
              <a:t>  will have the creative commons license: Attribution-</a:t>
            </a:r>
            <a:r>
              <a:rPr lang="en-US" sz="1200" b="0" baseline="0" dirty="0" err="1" smtClean="0"/>
              <a:t>NonComercial</a:t>
            </a:r>
            <a:r>
              <a:rPr lang="en-US" sz="1200" b="0" baseline="0" dirty="0" smtClean="0"/>
              <a:t>-</a:t>
            </a:r>
            <a:r>
              <a:rPr lang="en-US" sz="1200" b="0" baseline="0" dirty="0" err="1" smtClean="0"/>
              <a:t>ShareAlike</a:t>
            </a:r>
            <a:r>
              <a:rPr lang="en-US" sz="1200" b="0" baseline="0" dirty="0" smtClean="0"/>
              <a:t>.  This license is displayed on the abstract as well as within all downloadable resource files.  </a:t>
            </a:r>
          </a:p>
          <a:p>
            <a:endParaRPr lang="en-US" sz="1200" b="1" i="1" baseline="0" dirty="0" smtClean="0"/>
          </a:p>
          <a:p>
            <a:r>
              <a:rPr lang="en-US" b="1" i="0" baseline="0" dirty="0" smtClean="0"/>
              <a:t>Mouse Click 6 </a:t>
            </a:r>
            <a:r>
              <a:rPr lang="en-US" b="0" i="1" baseline="0" dirty="0" smtClean="0"/>
              <a:t>– iCollaborative </a:t>
            </a:r>
            <a:r>
              <a:rPr lang="en-US" i="1" baseline="0" dirty="0" smtClean="0"/>
              <a:t> </a:t>
            </a:r>
            <a:r>
              <a:rPr lang="en-US" baseline="0" dirty="0" smtClean="0"/>
              <a:t>abstract pages showcase not only the same threading commentary feature that we saw on the sample publication, but also a 5 star rating feature that is exclusive to </a:t>
            </a:r>
            <a:r>
              <a:rPr lang="en-US" i="1" baseline="0" dirty="0" smtClean="0"/>
              <a:t>iCollaborative.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a platform for sharing and collaboration, we stress the availability of the “Join the Conversation” functionality.</a:t>
            </a:r>
            <a:endParaRPr lang="en-US" sz="1200" b="0" kern="1200" baseline="0" dirty="0" smtClean="0">
              <a:solidFill>
                <a:schemeClr val="tx1"/>
              </a:solidFill>
              <a:latin typeface="Arial" charset="0"/>
              <a:ea typeface="+mn-ea"/>
              <a:cs typeface="+mn-cs"/>
            </a:endParaRPr>
          </a:p>
          <a:p>
            <a:endParaRPr lang="en-US" baseline="0" dirty="0" smtClean="0"/>
          </a:p>
          <a:p>
            <a:pPr lvl="0"/>
            <a:r>
              <a:rPr lang="en-US" sz="1200" b="1" dirty="0" smtClean="0"/>
              <a:t>Mouse Click 7</a:t>
            </a:r>
            <a:r>
              <a:rPr lang="en-US" sz="1200" b="1" baseline="0" dirty="0" smtClean="0"/>
              <a:t> -</a:t>
            </a:r>
            <a:r>
              <a:rPr lang="en-US" sz="1200" b="0" baseline="0" dirty="0" smtClean="0"/>
              <a:t> </a:t>
            </a:r>
            <a:r>
              <a:rPr lang="en-US" sz="1200" baseline="0" dirty="0" smtClean="0"/>
              <a:t>Just as </a:t>
            </a:r>
            <a:r>
              <a:rPr lang="en-US" sz="1200" i="1" baseline="0" dirty="0" smtClean="0"/>
              <a:t>Publications</a:t>
            </a:r>
            <a:r>
              <a:rPr lang="en-US" sz="1200" baseline="0" dirty="0" smtClean="0"/>
              <a:t> pushes relevant content to the end user from all three of the MedEdPORTAL services, </a:t>
            </a:r>
            <a:r>
              <a:rPr lang="en-US" sz="1200" i="1" baseline="0" dirty="0" smtClean="0"/>
              <a:t>iCollaborative </a:t>
            </a:r>
            <a:r>
              <a:rPr lang="en-US" sz="1200" baseline="0" dirty="0" smtClean="0"/>
              <a:t> abstracts also display relevant content. </a:t>
            </a:r>
          </a:p>
          <a:p>
            <a:pPr lvl="0"/>
            <a:r>
              <a:rPr lang="en-US" sz="1200" b="0" kern="1200" baseline="0" dirty="0" smtClean="0">
                <a:solidFill>
                  <a:schemeClr val="tx1"/>
                </a:solidFill>
                <a:latin typeface="Arial" charset="0"/>
                <a:ea typeface="+mn-ea"/>
                <a:cs typeface="+mn-cs"/>
              </a:rPr>
              <a:t>You’ll see here that the system is set up to show related materials specific to the particular service (</a:t>
            </a:r>
            <a:r>
              <a:rPr lang="en-US" sz="1200" b="0" i="1" kern="1200" baseline="0" dirty="0" smtClean="0">
                <a:solidFill>
                  <a:schemeClr val="tx1"/>
                </a:solidFill>
                <a:latin typeface="Arial" charset="0"/>
                <a:ea typeface="+mn-ea"/>
                <a:cs typeface="+mn-cs"/>
              </a:rPr>
              <a:t>Publications, iCollaborative, CE Directory</a:t>
            </a:r>
            <a:r>
              <a:rPr lang="en-US" sz="1200" b="0" kern="1200" baseline="0" dirty="0" smtClean="0">
                <a:solidFill>
                  <a:schemeClr val="tx1"/>
                </a:solidFill>
                <a:latin typeface="Arial" charset="0"/>
                <a:ea typeface="+mn-ea"/>
                <a:cs typeface="+mn-cs"/>
              </a:rPr>
              <a:t>) that you are currently visiting.  However, each of the others sections can be expanded to display similar tools available in the other services. </a:t>
            </a:r>
            <a:endParaRPr lang="en-US" baseline="0" dirty="0" smtClean="0"/>
          </a:p>
          <a:p>
            <a:pPr marL="685800" lvl="1" indent="-228600">
              <a:buFont typeface="+mj-lt"/>
              <a:buAutoNum type="arabicParen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16</a:t>
            </a:fld>
            <a:endParaRPr lang="en-US"/>
          </a:p>
        </p:txBody>
      </p:sp>
    </p:spTree>
    <p:extLst>
      <p:ext uri="{BB962C8B-B14F-4D97-AF65-F5344CB8AC3E}">
        <p14:creationId xmlns:p14="http://schemas.microsoft.com/office/powerpoint/2010/main" val="2051956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20000"/>
          </a:bodyPr>
          <a:lstStyle/>
          <a:p>
            <a:r>
              <a:rPr lang="en-US" dirty="0" smtClean="0"/>
              <a:t>Collections within </a:t>
            </a:r>
            <a:r>
              <a:rPr lang="en-US" i="1" dirty="0" smtClean="0"/>
              <a:t>iCollaborative</a:t>
            </a:r>
            <a:r>
              <a:rPr lang="en-US" baseline="0" dirty="0" smtClean="0"/>
              <a:t> are largely the result of AAMC based initiatives.</a:t>
            </a:r>
          </a:p>
          <a:p>
            <a:endParaRPr lang="en-US" baseline="0" dirty="0" smtClean="0"/>
          </a:p>
          <a:p>
            <a:pPr rtl="0" eaLnBrk="0" fontAlgn="base" hangingPunct="0"/>
            <a:r>
              <a:rPr lang="en-US" sz="1200" b="1" kern="1200" dirty="0" smtClean="0">
                <a:solidFill>
                  <a:schemeClr val="tx1"/>
                </a:solidFill>
                <a:latin typeface="Arial" charset="0"/>
                <a:ea typeface="+mn-ea"/>
                <a:cs typeface="+mn-cs"/>
              </a:rPr>
              <a:t>Mouse Click 1A – </a:t>
            </a:r>
            <a:r>
              <a:rPr lang="en-US" sz="1200" b="0" kern="1200" baseline="0" dirty="0" smtClean="0">
                <a:solidFill>
                  <a:schemeClr val="tx1"/>
                </a:solidFill>
                <a:latin typeface="Arial" charset="0"/>
                <a:ea typeface="+mn-ea"/>
                <a:cs typeface="+mn-cs"/>
              </a:rPr>
              <a:t>The </a:t>
            </a:r>
            <a:r>
              <a:rPr lang="en-US" sz="1200" b="0" u="sng" kern="1200" baseline="0" dirty="0" smtClean="0">
                <a:solidFill>
                  <a:schemeClr val="tx1"/>
                </a:solidFill>
                <a:latin typeface="Arial" charset="0"/>
                <a:ea typeface="+mn-ea"/>
                <a:cs typeface="+mn-cs"/>
              </a:rPr>
              <a:t>Readiness for Reform </a:t>
            </a:r>
            <a:r>
              <a:rPr lang="en-US" sz="1200" b="0" kern="1200" baseline="0" dirty="0" smtClean="0">
                <a:solidFill>
                  <a:schemeClr val="tx1"/>
                </a:solidFill>
                <a:latin typeface="Arial" charset="0"/>
                <a:ea typeface="+mn-ea"/>
                <a:cs typeface="+mn-cs"/>
              </a:rPr>
              <a:t>collection supports AAMC members in responding to changes in health care delivery models. Resources in this collection include innovative approaches in helping members assess their readiness for implementing health reform as well as strategies and best practices for building capacity to address changes in delivery design, payment models, and quality reporting.</a:t>
            </a:r>
            <a:endParaRPr lang="en-US" dirty="0" smtClean="0"/>
          </a:p>
          <a:p>
            <a:endParaRPr lang="en-US" dirty="0" smtClean="0"/>
          </a:p>
          <a:p>
            <a:pPr rtl="0" eaLnBrk="0" fontAlgn="base" hangingPunct="0"/>
            <a:r>
              <a:rPr lang="en-US" sz="1200" b="1" kern="1200" dirty="0" smtClean="0">
                <a:solidFill>
                  <a:schemeClr val="tx1"/>
                </a:solidFill>
                <a:latin typeface="Arial" charset="0"/>
                <a:ea typeface="+mn-ea"/>
                <a:cs typeface="+mn-cs"/>
              </a:rPr>
              <a:t>Mouse Click 2A –</a:t>
            </a:r>
            <a:r>
              <a:rPr lang="en-US" sz="1200" b="1"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The </a:t>
            </a:r>
            <a:r>
              <a:rPr lang="en-US" sz="1200" b="0" u="sng" kern="1200" baseline="0" dirty="0" smtClean="0">
                <a:solidFill>
                  <a:schemeClr val="tx1"/>
                </a:solidFill>
                <a:latin typeface="Arial" charset="0"/>
                <a:ea typeface="+mn-ea"/>
                <a:cs typeface="+mn-cs"/>
              </a:rPr>
              <a:t>Joining Forces </a:t>
            </a:r>
            <a:r>
              <a:rPr lang="en-US" sz="1200" b="0" kern="1200" baseline="0" dirty="0" smtClean="0">
                <a:solidFill>
                  <a:schemeClr val="tx1"/>
                </a:solidFill>
                <a:latin typeface="Arial" charset="0"/>
                <a:ea typeface="+mn-ea"/>
                <a:cs typeface="+mn-cs"/>
              </a:rPr>
              <a:t>resources address caring for military service members and their families.  Topics cover many aspects of care from the physical to the psychological such as challenges faced by multiple deployments, coping with combat injuries, and grief counseling.  The goal of this collection is to prepare current and future generations of health care professionals in the caring for the military service community.</a:t>
            </a:r>
            <a:endParaRPr lang="en-US" dirty="0" smtClean="0"/>
          </a:p>
          <a:p>
            <a:pPr rtl="0" eaLnBrk="0" fontAlgn="base" hangingPunct="0"/>
            <a:endParaRPr lang="en-US" sz="1200" b="0" kern="1200" baseline="0" dirty="0" smtClean="0">
              <a:solidFill>
                <a:schemeClr val="tx1"/>
              </a:solidFill>
              <a:latin typeface="Arial" charset="0"/>
              <a:ea typeface="+mn-ea"/>
              <a:cs typeface="+mn-cs"/>
            </a:endParaRPr>
          </a:p>
          <a:p>
            <a:pPr rtl="0" eaLnBrk="0" fontAlgn="base" hangingPunct="0"/>
            <a:r>
              <a:rPr lang="en-US" sz="1200" b="1" kern="1200" dirty="0" smtClean="0">
                <a:solidFill>
                  <a:schemeClr val="tx1"/>
                </a:solidFill>
                <a:latin typeface="Arial" charset="0"/>
                <a:ea typeface="+mn-ea"/>
                <a:cs typeface="+mn-cs"/>
              </a:rPr>
              <a:t>Mouse Click 3A – </a:t>
            </a:r>
            <a:r>
              <a:rPr lang="en-US" sz="1200" b="0" kern="1200" baseline="0" dirty="0" smtClean="0">
                <a:solidFill>
                  <a:schemeClr val="tx1"/>
                </a:solidFill>
                <a:latin typeface="Arial" charset="0"/>
                <a:ea typeface="+mn-ea"/>
                <a:cs typeface="+mn-cs"/>
              </a:rPr>
              <a:t>The </a:t>
            </a:r>
            <a:r>
              <a:rPr lang="en-US" sz="1200" b="0" u="sng" kern="1200" baseline="0" dirty="0" smtClean="0">
                <a:solidFill>
                  <a:schemeClr val="tx1"/>
                </a:solidFill>
                <a:latin typeface="Arial" charset="0"/>
                <a:ea typeface="+mn-ea"/>
                <a:cs typeface="+mn-cs"/>
              </a:rPr>
              <a:t>Integrating Quality</a:t>
            </a:r>
            <a:r>
              <a:rPr lang="en-US" sz="1200" b="0" kern="1200" baseline="0" dirty="0" smtClean="0">
                <a:solidFill>
                  <a:schemeClr val="tx1"/>
                </a:solidFill>
                <a:latin typeface="Arial" charset="0"/>
                <a:ea typeface="+mn-ea"/>
                <a:cs typeface="+mn-cs"/>
              </a:rPr>
              <a:t> or IQ collection of resources focuses on building coordinated approaches to patient safety and performance improvement across academic medical centers.</a:t>
            </a:r>
            <a:endParaRPr lang="en-US" dirty="0" smtClean="0"/>
          </a:p>
          <a:p>
            <a:pPr rtl="0" eaLnBrk="0" fontAlgn="base" hangingPunct="0"/>
            <a:endParaRPr lang="en-US" dirty="0" smtClean="0"/>
          </a:p>
          <a:p>
            <a:pPr rtl="0" eaLnBrk="0" fontAlgn="base" hangingPunct="0"/>
            <a:r>
              <a:rPr lang="en-US" sz="1200" b="1" kern="1200" dirty="0" smtClean="0">
                <a:solidFill>
                  <a:schemeClr val="tx1"/>
                </a:solidFill>
                <a:latin typeface="Arial" charset="0"/>
                <a:ea typeface="+mn-ea"/>
                <a:cs typeface="+mn-cs"/>
              </a:rPr>
              <a:t>Mouse Click 4A -</a:t>
            </a:r>
            <a:r>
              <a:rPr lang="en-US" sz="1200" b="1" kern="1200" baseline="0" dirty="0" smtClean="0">
                <a:solidFill>
                  <a:schemeClr val="tx1"/>
                </a:solidFill>
                <a:latin typeface="Arial" charset="0"/>
                <a:ea typeface="+mn-ea"/>
                <a:cs typeface="+mn-cs"/>
              </a:rPr>
              <a:t>  </a:t>
            </a:r>
            <a:r>
              <a:rPr lang="en-US" sz="1200" b="0" kern="1200" baseline="0" dirty="0" smtClean="0">
                <a:solidFill>
                  <a:schemeClr val="tx1"/>
                </a:solidFill>
                <a:latin typeface="Arial" charset="0"/>
                <a:ea typeface="+mn-ea"/>
                <a:cs typeface="+mn-cs"/>
              </a:rPr>
              <a:t>The </a:t>
            </a:r>
            <a:r>
              <a:rPr lang="en-US" sz="1200" b="0" u="sng" kern="1200" baseline="0" dirty="0" smtClean="0">
                <a:solidFill>
                  <a:schemeClr val="tx1"/>
                </a:solidFill>
                <a:latin typeface="Arial" charset="0"/>
                <a:ea typeface="+mn-ea"/>
                <a:cs typeface="+mn-cs"/>
              </a:rPr>
              <a:t>Pre-health</a:t>
            </a:r>
            <a:r>
              <a:rPr lang="en-US" sz="1200" b="0" kern="1200" baseline="0" dirty="0" smtClean="0">
                <a:solidFill>
                  <a:schemeClr val="tx1"/>
                </a:solidFill>
                <a:latin typeface="Arial" charset="0"/>
                <a:ea typeface="+mn-ea"/>
                <a:cs typeface="+mn-cs"/>
              </a:rPr>
              <a:t> collection is a group of teaching resources aimed to support undergraduate faculty as they work with students preparing for a career in the health professions.  These materials help faculty incorporate instruction based on pre-health competencies into existing curricula and also provide students with access to independent study materials.</a:t>
            </a:r>
            <a:endParaRPr lang="en-US" dirty="0" smtClean="0"/>
          </a:p>
          <a:p>
            <a:pPr rtl="0" eaLnBrk="0" fontAlgn="base" hangingPunct="0"/>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17</a:t>
            </a:fld>
            <a:endParaRPr lang="en-US"/>
          </a:p>
        </p:txBody>
      </p:sp>
    </p:spTree>
    <p:extLst>
      <p:ext uri="{BB962C8B-B14F-4D97-AF65-F5344CB8AC3E}">
        <p14:creationId xmlns:p14="http://schemas.microsoft.com/office/powerpoint/2010/main" val="51207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Lastly, the </a:t>
            </a:r>
            <a:r>
              <a:rPr lang="en-US" i="1" dirty="0" smtClean="0"/>
              <a:t>CE</a:t>
            </a:r>
            <a:r>
              <a:rPr lang="en-US" i="1" baseline="0" dirty="0" smtClean="0"/>
              <a:t> Directory </a:t>
            </a:r>
            <a:r>
              <a:rPr lang="en-US" dirty="0" smtClean="0"/>
              <a:t>service of MedEdPORTAL is designed to provide practicing health professionals with the ability to quickly search, find, and access high quality evidence-based online activities that offer CE credit and support lifelong learning, re-licensure, and maintenance of certification goals.</a:t>
            </a:r>
          </a:p>
          <a:p>
            <a:endParaRPr lang="en-US" dirty="0" smtClean="0"/>
          </a:p>
        </p:txBody>
      </p:sp>
      <p:sp>
        <p:nvSpPr>
          <p:cNvPr id="4" name="Slide Number Placeholder 3"/>
          <p:cNvSpPr>
            <a:spLocks noGrp="1"/>
          </p:cNvSpPr>
          <p:nvPr>
            <p:ph type="sldNum" sz="quarter" idx="10"/>
          </p:nvPr>
        </p:nvSpPr>
        <p:spPr/>
        <p:txBody>
          <a:bodyPr/>
          <a:lstStyle/>
          <a:p>
            <a:fld id="{BE5F3BA7-2C05-4D56-9E2E-F8BFD21F0621}" type="slidenum">
              <a:rPr lang="en-US" smtClean="0"/>
              <a:pPr/>
              <a:t>18</a:t>
            </a:fld>
            <a:endParaRPr lang="en-US"/>
          </a:p>
        </p:txBody>
      </p:sp>
    </p:spTree>
    <p:extLst>
      <p:ext uri="{BB962C8B-B14F-4D97-AF65-F5344CB8AC3E}">
        <p14:creationId xmlns:p14="http://schemas.microsoft.com/office/powerpoint/2010/main" val="312901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200" b="1" dirty="0" smtClean="0"/>
          </a:p>
          <a:p>
            <a:r>
              <a:rPr lang="en-US" sz="1200" b="1" dirty="0" smtClean="0"/>
              <a:t>Mouse Click 1 (Bullet 1) </a:t>
            </a:r>
            <a:r>
              <a:rPr lang="en-US" sz="1200" dirty="0" smtClean="0"/>
              <a:t>– The </a:t>
            </a:r>
            <a:r>
              <a:rPr lang="en-US" sz="1200" i="1" dirty="0" smtClean="0"/>
              <a:t>CE Directory </a:t>
            </a:r>
            <a:r>
              <a:rPr lang="en-US" sz="1200" dirty="0" smtClean="0"/>
              <a:t>offers free access to over </a:t>
            </a:r>
            <a:r>
              <a:rPr lang="en-US" sz="1200" baseline="0" dirty="0" smtClean="0"/>
              <a:t>700 continuing education activities that have been officially certified by an accrediting body and are delivered in their entirely through an online format.</a:t>
            </a:r>
            <a:endParaRPr lang="en-US" sz="1200" dirty="0" smtClean="0"/>
          </a:p>
          <a:p>
            <a:endParaRPr lang="en-US" sz="1200" dirty="0" smtClean="0"/>
          </a:p>
          <a:p>
            <a:r>
              <a:rPr lang="en-US" sz="1200" b="1" dirty="0" smtClean="0"/>
              <a:t>Mouse Click 2 (Bullet 2) </a:t>
            </a:r>
            <a:r>
              <a:rPr lang="en-US" sz="1200" dirty="0" smtClean="0"/>
              <a:t>– Access</a:t>
            </a:r>
            <a:r>
              <a:rPr lang="en-US" sz="1200" baseline="0" dirty="0" smtClean="0"/>
              <a:t> to the directory is open to the public but the availability of an individual activity is at the discretion of the institution which hosts the material.</a:t>
            </a:r>
          </a:p>
          <a:p>
            <a:endParaRPr lang="en-US" sz="1200" dirty="0" smtClean="0"/>
          </a:p>
          <a:p>
            <a:r>
              <a:rPr lang="en-US" sz="1200" b="1" dirty="0" smtClean="0"/>
              <a:t>Mouse Click 3 (Bullet 3) – </a:t>
            </a:r>
            <a:r>
              <a:rPr lang="en-US" sz="1200" b="0" dirty="0" smtClean="0"/>
              <a:t>The activities</a:t>
            </a:r>
            <a:r>
              <a:rPr lang="en-US" sz="1200" b="0" baseline="0" dirty="0" smtClean="0"/>
              <a:t> are searchable through the same vocabularies utilized by </a:t>
            </a:r>
            <a:r>
              <a:rPr lang="en-US" sz="1200" b="0" i="1" baseline="0" dirty="0" smtClean="0"/>
              <a:t>Publications</a:t>
            </a:r>
            <a:r>
              <a:rPr lang="en-US" sz="1200" b="0" baseline="0" dirty="0" smtClean="0"/>
              <a:t> and </a:t>
            </a:r>
            <a:r>
              <a:rPr lang="en-US" sz="1200" b="0" i="1" baseline="0" dirty="0" smtClean="0"/>
              <a:t>iCollaborative</a:t>
            </a:r>
            <a:r>
              <a:rPr lang="en-US" sz="1200" b="0" baseline="0" dirty="0" smtClean="0"/>
              <a:t>.</a:t>
            </a:r>
            <a:endParaRPr lang="en-US" sz="1200" dirty="0" smtClean="0"/>
          </a:p>
          <a:p>
            <a:endParaRPr lang="en-US" sz="1200" dirty="0" smtClean="0"/>
          </a:p>
          <a:p>
            <a:r>
              <a:rPr lang="en-US" sz="1200" b="1" dirty="0" smtClean="0"/>
              <a:t>Mouse Click 4 (Bullet 4) </a:t>
            </a:r>
            <a:r>
              <a:rPr lang="en-US" sz="1200" dirty="0" smtClean="0"/>
              <a:t>– All</a:t>
            </a:r>
            <a:r>
              <a:rPr lang="en-US" sz="1200" baseline="0" dirty="0" smtClean="0"/>
              <a:t> activities have been created by faculty or staff from a non-profit organization.</a:t>
            </a:r>
            <a:endParaRPr lang="en-US" sz="1200" dirty="0" smtClean="0"/>
          </a:p>
        </p:txBody>
      </p:sp>
      <p:sp>
        <p:nvSpPr>
          <p:cNvPr id="4" name="Slide Number Placeholder 3"/>
          <p:cNvSpPr>
            <a:spLocks noGrp="1"/>
          </p:cNvSpPr>
          <p:nvPr>
            <p:ph type="sldNum" sz="quarter" idx="10"/>
          </p:nvPr>
        </p:nvSpPr>
        <p:spPr/>
        <p:txBody>
          <a:bodyPr/>
          <a:lstStyle/>
          <a:p>
            <a:fld id="{B60810FE-85F6-4E9B-AC00-284CD00EF874}" type="slidenum">
              <a:rPr lang="en-US" smtClean="0"/>
              <a:pPr/>
              <a:t>19</a:t>
            </a:fld>
            <a:endParaRPr lang="en-US"/>
          </a:p>
        </p:txBody>
      </p:sp>
    </p:spTree>
    <p:extLst>
      <p:ext uri="{BB962C8B-B14F-4D97-AF65-F5344CB8AC3E}">
        <p14:creationId xmlns:p14="http://schemas.microsoft.com/office/powerpoint/2010/main" val="745585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CE providers</a:t>
            </a:r>
            <a:r>
              <a:rPr lang="en-US" baseline="0" dirty="0" smtClean="0"/>
              <a:t> are encouraged to submit certified activities that have been developed by faculty/staff from non-profit health institutions.  </a:t>
            </a:r>
          </a:p>
          <a:p>
            <a:endParaRPr lang="en-US" baseline="0" dirty="0" smtClean="0"/>
          </a:p>
          <a:p>
            <a:r>
              <a:rPr lang="en-US" baseline="0" dirty="0" smtClean="0"/>
              <a:t>Activities must be made available through the institutions CE website and delivered through an online learning format. </a:t>
            </a:r>
            <a:r>
              <a:rPr lang="en-US" i="0" baseline="0" dirty="0" smtClean="0"/>
              <a:t>Registration and direct access to the course is made available through the home institution’s continuing education website.  </a:t>
            </a:r>
          </a:p>
          <a:p>
            <a:endParaRPr lang="en-US" i="0" baseline="0" dirty="0" smtClean="0"/>
          </a:p>
          <a:p>
            <a:r>
              <a:rPr lang="en-US" i="0" baseline="0" dirty="0" smtClean="0"/>
              <a:t>Upon submission, CE providers identify key words and taxonomy selections that allow for the activity to be cross-referenced within the two other MedEdPORTAL services.</a:t>
            </a:r>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20</a:t>
            </a:fld>
            <a:endParaRPr lang="en-US"/>
          </a:p>
        </p:txBody>
      </p:sp>
    </p:spTree>
    <p:extLst>
      <p:ext uri="{BB962C8B-B14F-4D97-AF65-F5344CB8AC3E}">
        <p14:creationId xmlns:p14="http://schemas.microsoft.com/office/powerpoint/2010/main" val="218775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9306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85000" lnSpcReduction="20000"/>
          </a:bodyPr>
          <a:lstStyle/>
          <a:p>
            <a:r>
              <a:rPr lang="en-US" b="1" baseline="0" dirty="0" smtClean="0"/>
              <a:t>Mouse Click 1 </a:t>
            </a:r>
            <a:r>
              <a:rPr lang="en-US" baseline="0" dirty="0" smtClean="0"/>
              <a:t>– Let’s review the different components that are specific to a </a:t>
            </a:r>
            <a:r>
              <a:rPr lang="en-US" i="1" baseline="0" dirty="0" smtClean="0"/>
              <a:t>CE Directory  </a:t>
            </a:r>
            <a:r>
              <a:rPr lang="en-US" baseline="0" dirty="0" smtClean="0"/>
              <a:t>activity.  </a:t>
            </a:r>
          </a:p>
          <a:p>
            <a:endParaRPr lang="en-US" b="1" baseline="0" dirty="0" smtClean="0"/>
          </a:p>
          <a:p>
            <a:r>
              <a:rPr lang="en-US" b="1" baseline="0" dirty="0" smtClean="0"/>
              <a:t>Mouse Click 2 </a:t>
            </a:r>
            <a:r>
              <a:rPr lang="en-US" baseline="0" dirty="0" smtClean="0"/>
              <a:t>– </a:t>
            </a:r>
            <a:r>
              <a:rPr lang="en-US" i="1" baseline="0" dirty="0" smtClean="0"/>
              <a:t>CE Directory </a:t>
            </a:r>
            <a:r>
              <a:rPr lang="en-US" baseline="0" dirty="0" smtClean="0"/>
              <a:t>activities are represented by a CE logo.  </a:t>
            </a:r>
          </a:p>
          <a:p>
            <a:endParaRPr lang="en-US" baseline="0" dirty="0" smtClean="0"/>
          </a:p>
          <a:p>
            <a:r>
              <a:rPr lang="en-US" b="1" baseline="0" dirty="0" smtClean="0"/>
              <a:t>Mouse Click 3 </a:t>
            </a:r>
            <a:r>
              <a:rPr lang="en-US" baseline="0" dirty="0" smtClean="0"/>
              <a:t>– The focus of this course is counseling patients on end of life decisions based on information found in the Patient Self-Determination Act of 1991.</a:t>
            </a:r>
          </a:p>
          <a:p>
            <a:endParaRPr lang="en-US" baseline="0" dirty="0" smtClean="0"/>
          </a:p>
          <a:p>
            <a:r>
              <a:rPr lang="en-US" b="1" baseline="0" dirty="0" smtClean="0"/>
              <a:t>Mouse Click 4 </a:t>
            </a:r>
            <a:r>
              <a:rPr lang="en-US" baseline="0" dirty="0" smtClean="0"/>
              <a:t>– Specific to the CE Directory are the Released and Expiration Dates listed on the abstracts.  Activities are removed from the directory when they have expired.  </a:t>
            </a:r>
          </a:p>
          <a:p>
            <a:endParaRPr lang="en-US" baseline="0" dirty="0" smtClean="0"/>
          </a:p>
          <a:p>
            <a:r>
              <a:rPr lang="en-US" b="1" baseline="0" dirty="0" smtClean="0"/>
              <a:t>Mouse Click 5 </a:t>
            </a:r>
            <a:r>
              <a:rPr lang="en-US" baseline="0" dirty="0" smtClean="0"/>
              <a:t>– All activities within the CE Directory have been certified by an accrediting body.  There is a specific credit tab on all CE activity abstracts.</a:t>
            </a:r>
          </a:p>
          <a:p>
            <a:endParaRPr lang="en-US" b="1" baseline="0" dirty="0" smtClean="0"/>
          </a:p>
          <a:p>
            <a:r>
              <a:rPr lang="en-US" b="1" baseline="0" dirty="0" smtClean="0"/>
              <a:t>Mouse Click 6 </a:t>
            </a:r>
            <a:r>
              <a:rPr lang="en-US" baseline="0" dirty="0" smtClean="0"/>
              <a:t>– Here, you will see that this activity has AMA PRA Category 1 Credit. Two credits are awarded upon completion and there is no charge.  </a:t>
            </a:r>
          </a:p>
          <a:p>
            <a:endParaRPr lang="en-US" baseline="0" dirty="0" smtClean="0"/>
          </a:p>
          <a:p>
            <a:r>
              <a:rPr lang="en-US" b="1" baseline="0" dirty="0" smtClean="0"/>
              <a:t>Mouse Click 7 </a:t>
            </a:r>
            <a:r>
              <a:rPr lang="en-US" baseline="0" dirty="0" smtClean="0"/>
              <a:t>– </a:t>
            </a:r>
            <a:r>
              <a:rPr lang="en-US" b="0" baseline="0" dirty="0" smtClean="0"/>
              <a:t>All activities in the </a:t>
            </a:r>
            <a:r>
              <a:rPr lang="en-US" b="0" i="1" baseline="0" dirty="0" smtClean="0"/>
              <a:t>CE Directory </a:t>
            </a:r>
            <a:r>
              <a:rPr lang="en-US" b="0" baseline="0" dirty="0" smtClean="0"/>
              <a:t>are delivered through an online learning format but MedEdPORTAL does not host the material.  Instead, the </a:t>
            </a:r>
            <a:r>
              <a:rPr lang="en-US" b="0" i="1" baseline="0" dirty="0" smtClean="0"/>
              <a:t>CE Directory </a:t>
            </a:r>
            <a:r>
              <a:rPr lang="en-US" b="0" baseline="0" dirty="0" smtClean="0"/>
              <a:t>points users to the institution’s CE website that hosts the activity of interest.</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Mouse Click 8 - </a:t>
            </a:r>
            <a:r>
              <a:rPr lang="en-US" b="0" baseline="0" dirty="0" smtClean="0"/>
              <a:t>Like </a:t>
            </a:r>
            <a:r>
              <a:rPr lang="en-US" b="0" i="1" baseline="0" dirty="0" smtClean="0"/>
              <a:t>iCollaborative</a:t>
            </a:r>
            <a:r>
              <a:rPr lang="en-US" b="0" i="0" baseline="0" dirty="0" smtClean="0"/>
              <a:t>,</a:t>
            </a:r>
            <a:r>
              <a:rPr lang="en-US" b="0" baseline="0" dirty="0" smtClean="0"/>
              <a:t> users can rate activities and provide feedback through threaded commentary.</a:t>
            </a:r>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Mouse Click 9 – </a:t>
            </a:r>
            <a:r>
              <a:rPr lang="en-US" sz="1200" b="0" kern="1200" dirty="0" smtClean="0">
                <a:solidFill>
                  <a:schemeClr val="tx1"/>
                </a:solidFill>
                <a:latin typeface="Arial" charset="0"/>
                <a:ea typeface="+mn-ea"/>
                <a:cs typeface="+mn-cs"/>
              </a:rPr>
              <a:t>Lastly</a:t>
            </a:r>
            <a:r>
              <a:rPr lang="en-US" sz="1200" b="0" kern="1200" baseline="0" dirty="0" smtClean="0">
                <a:solidFill>
                  <a:schemeClr val="tx1"/>
                </a:solidFill>
                <a:latin typeface="Arial" charset="0"/>
                <a:ea typeface="+mn-ea"/>
                <a:cs typeface="+mn-cs"/>
              </a:rPr>
              <a:t>, as with the other services, </a:t>
            </a:r>
            <a:r>
              <a:rPr lang="en-US" sz="1200" b="0" i="1" kern="1200" baseline="0" dirty="0" smtClean="0">
                <a:solidFill>
                  <a:schemeClr val="tx1"/>
                </a:solidFill>
                <a:latin typeface="Arial" charset="0"/>
                <a:ea typeface="+mn-ea"/>
                <a:cs typeface="+mn-cs"/>
              </a:rPr>
              <a:t>CE Directory </a:t>
            </a:r>
            <a:r>
              <a:rPr lang="en-US" sz="1200" b="0" kern="1200" baseline="0" dirty="0" smtClean="0">
                <a:solidFill>
                  <a:schemeClr val="tx1"/>
                </a:solidFill>
                <a:latin typeface="Arial" charset="0"/>
                <a:ea typeface="+mn-ea"/>
                <a:cs typeface="+mn-cs"/>
              </a:rPr>
              <a:t> abstracts populate relevant peer reviewed publications and </a:t>
            </a:r>
            <a:r>
              <a:rPr lang="en-US" sz="1200" b="0" i="1" kern="1200" baseline="0" dirty="0" smtClean="0">
                <a:solidFill>
                  <a:schemeClr val="tx1"/>
                </a:solidFill>
                <a:latin typeface="Arial" charset="0"/>
                <a:ea typeface="+mn-ea"/>
                <a:cs typeface="+mn-cs"/>
              </a:rPr>
              <a:t>iCollaborative</a:t>
            </a:r>
            <a:r>
              <a:rPr lang="en-US" sz="1200" b="0" kern="1200" baseline="0" dirty="0" smtClean="0">
                <a:solidFill>
                  <a:schemeClr val="tx1"/>
                </a:solidFill>
                <a:latin typeface="Arial" charset="0"/>
                <a:ea typeface="+mn-ea"/>
                <a:cs typeface="+mn-cs"/>
              </a:rPr>
              <a:t> resources.  </a:t>
            </a:r>
            <a:endParaRPr lang="en-US" sz="1200" b="0" baseline="0" dirty="0" smtClean="0"/>
          </a:p>
          <a:p>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21</a:t>
            </a:fld>
            <a:endParaRPr lang="en-US"/>
          </a:p>
        </p:txBody>
      </p:sp>
    </p:spTree>
    <p:extLst>
      <p:ext uri="{BB962C8B-B14F-4D97-AF65-F5344CB8AC3E}">
        <p14:creationId xmlns:p14="http://schemas.microsoft.com/office/powerpoint/2010/main" val="3764366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Collections within the CE Directory</a:t>
            </a:r>
            <a:r>
              <a:rPr lang="en-US" baseline="0" dirty="0" smtClean="0"/>
              <a:t> are grouped together by topical area such as Interprofessional care, professionalism, and quality improvement.  </a:t>
            </a:r>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22</a:t>
            </a:fld>
            <a:endParaRPr lang="en-US"/>
          </a:p>
        </p:txBody>
      </p:sp>
    </p:spTree>
    <p:extLst>
      <p:ext uri="{BB962C8B-B14F-4D97-AF65-F5344CB8AC3E}">
        <p14:creationId xmlns:p14="http://schemas.microsoft.com/office/powerpoint/2010/main" val="4194568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A feature special to MedEdPORTAL is that these three services may offer different types and formats of educational tools but the site is completely integrated.  Each service uses the same controlled vocabulary.  When searching for a particular content area within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the user will also have access to similar material that is hosted within the </a:t>
            </a:r>
            <a:r>
              <a:rPr lang="en-US" sz="1200" i="1" kern="1200" dirty="0" smtClean="0">
                <a:solidFill>
                  <a:schemeClr val="tx1"/>
                </a:solidFill>
                <a:latin typeface="Arial" charset="0"/>
                <a:ea typeface="+mn-ea"/>
                <a:cs typeface="+mn-cs"/>
              </a:rPr>
              <a:t>iCollaborative</a:t>
            </a:r>
            <a:r>
              <a:rPr lang="en-US" sz="1200" kern="1200" dirty="0" smtClean="0">
                <a:solidFill>
                  <a:schemeClr val="tx1"/>
                </a:solidFill>
                <a:latin typeface="Arial" charset="0"/>
                <a:ea typeface="+mn-ea"/>
                <a:cs typeface="+mn-cs"/>
              </a:rPr>
              <a:t> and the </a:t>
            </a:r>
            <a:r>
              <a:rPr lang="en-US" sz="1200" i="1" kern="1200" dirty="0" smtClean="0">
                <a:solidFill>
                  <a:schemeClr val="tx1"/>
                </a:solidFill>
                <a:latin typeface="Arial" charset="0"/>
                <a:ea typeface="+mn-ea"/>
                <a:cs typeface="+mn-cs"/>
              </a:rPr>
              <a:t>CE Directory</a:t>
            </a:r>
            <a:r>
              <a:rPr lang="en-US" sz="1200" kern="1200" dirty="0" smtClean="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BE5F3BA7-2C05-4D56-9E2E-F8BFD21F0621}" type="slidenum">
              <a:rPr lang="en-US" smtClean="0"/>
              <a:pPr/>
              <a:t>23</a:t>
            </a:fld>
            <a:endParaRPr lang="en-US" dirty="0"/>
          </a:p>
        </p:txBody>
      </p:sp>
    </p:spTree>
    <p:extLst>
      <p:ext uri="{BB962C8B-B14F-4D97-AF65-F5344CB8AC3E}">
        <p14:creationId xmlns:p14="http://schemas.microsoft.com/office/powerpoint/2010/main" val="4288200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As</a:t>
            </a:r>
            <a:r>
              <a:rPr lang="en-US" baseline="0" dirty="0" smtClean="0"/>
              <a:t> we have described, reviewing a particular tool in one of the three services will allow for users to see what related resources are available in the other two portals. However, it is important to remember that each service has an independent search.  Users are encouraged to use the MedEdPORTAL controlled vocabulary (taxonomy) to drill down their search and locate the tools that best fit their needs.</a:t>
            </a:r>
          </a:p>
          <a:p>
            <a:endParaRPr lang="en-US" baseline="0" dirty="0" smtClean="0"/>
          </a:p>
          <a:p>
            <a:r>
              <a:rPr lang="en-US" baseline="0" dirty="0" smtClean="0"/>
              <a:t>In this first video, we will do a “blank search” and filter the results using the MedEdPORTAL taxonomy.</a:t>
            </a:r>
          </a:p>
          <a:p>
            <a:endParaRPr lang="en-US" baseline="0" dirty="0" smtClean="0"/>
          </a:p>
          <a:p>
            <a:r>
              <a:rPr lang="en-US" baseline="0" dirty="0" smtClean="0"/>
              <a:t>PLAY VIDEO.</a:t>
            </a:r>
          </a:p>
          <a:p>
            <a:endParaRPr lang="en-US" baseline="0" dirty="0" smtClean="0"/>
          </a:p>
          <a:p>
            <a:pPr marL="228600" indent="-228600">
              <a:buFont typeface="+mj-lt"/>
              <a:buAutoNum type="arabicPeriod"/>
            </a:pPr>
            <a:r>
              <a:rPr lang="en-US" baseline="0" dirty="0" smtClean="0"/>
              <a:t>We will complete our blank search in the </a:t>
            </a:r>
            <a:r>
              <a:rPr lang="en-US" i="1" baseline="0" dirty="0" smtClean="0"/>
              <a:t>Publications</a:t>
            </a:r>
            <a:r>
              <a:rPr lang="en-US" baseline="0" dirty="0" smtClean="0"/>
              <a:t> portal.  To complete this search, we will click the magnifying glass image without typing anything into the field box.</a:t>
            </a:r>
          </a:p>
          <a:p>
            <a:pPr marL="228600" indent="-228600">
              <a:buFont typeface="+mj-lt"/>
              <a:buAutoNum type="arabicPeriod"/>
            </a:pPr>
            <a:r>
              <a:rPr lang="en-US" baseline="0" dirty="0" smtClean="0"/>
              <a:t>Within the search result, we recommend that you sort by “Most Recent” to see what’s new in the collection.</a:t>
            </a:r>
          </a:p>
          <a:p>
            <a:pPr marL="228600" indent="-228600">
              <a:buFont typeface="+mj-lt"/>
              <a:buAutoNum type="arabicPeriod"/>
            </a:pPr>
            <a:r>
              <a:rPr lang="en-US" baseline="0" dirty="0" smtClean="0"/>
              <a:t>We also recommend always clicking “Show All” to display a bit more information about each publication: the author, institution and short description.  </a:t>
            </a:r>
          </a:p>
          <a:p>
            <a:pPr marL="228600" indent="-228600">
              <a:buFont typeface="+mj-lt"/>
              <a:buAutoNum type="arabicPeriod"/>
            </a:pPr>
            <a:r>
              <a:rPr lang="en-US" baseline="0" dirty="0" smtClean="0"/>
              <a:t>The column on the left hand side of the screen is where users can use the MedEdPORTAL taxonomy to filter their search results.  Users can drill their search down by organ system, intended audience and other fields…</a:t>
            </a:r>
          </a:p>
          <a:p>
            <a:pPr marL="228600" indent="-228600">
              <a:buFont typeface="+mj-lt"/>
              <a:buAutoNum type="arabicPeriod"/>
            </a:pPr>
            <a:r>
              <a:rPr lang="en-US" baseline="0" dirty="0" smtClean="0"/>
              <a:t>Selecting a specific health profession – here, selecting medical – allows the user to filter their search by specific specialties or competencies.</a:t>
            </a:r>
          </a:p>
          <a:p>
            <a:pPr marL="228600" indent="-228600">
              <a:buFont typeface="+mj-lt"/>
              <a:buAutoNum type="arabicPeriod"/>
            </a:pPr>
            <a:r>
              <a:rPr lang="en-US" baseline="0" dirty="0" smtClean="0"/>
              <a:t>By clicking the competency “Interprofessional collaboration” will filter on publications that address this competency.</a:t>
            </a:r>
          </a:p>
          <a:p>
            <a:pPr marL="228600" indent="-228600">
              <a:buFont typeface="+mj-lt"/>
              <a:buAutoNum type="arabicPeriod"/>
            </a:pPr>
            <a:r>
              <a:rPr lang="en-US" baseline="0" dirty="0" smtClean="0"/>
              <a:t>After selecting this competency, users can still filter further.</a:t>
            </a:r>
          </a:p>
          <a:p>
            <a:pPr marL="228600" indent="-228600">
              <a:buFont typeface="+mj-lt"/>
              <a:buAutoNum type="arabicPeriod"/>
            </a:pPr>
            <a:r>
              <a:rPr lang="en-US" baseline="0" dirty="0" smtClean="0"/>
              <a:t>Again, it is best to click “Show All” to see more information about the publications.</a:t>
            </a:r>
          </a:p>
          <a:p>
            <a:pPr marL="228600" indent="-228600">
              <a:buFont typeface="+mj-lt"/>
              <a:buAutoNum type="arabicPeriod"/>
            </a:pPr>
            <a:r>
              <a:rPr lang="en-US" baseline="0" dirty="0" smtClean="0"/>
              <a:t>Clicking on the title will bring the user to the publication abstract page.</a:t>
            </a:r>
          </a:p>
          <a:p>
            <a:pPr marL="228600" indent="-228600">
              <a:buFont typeface="+mj-lt"/>
              <a:buAutoNum type="arabicPeriod"/>
            </a:pP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24</a:t>
            </a:fld>
            <a:endParaRPr lang="en-US"/>
          </a:p>
        </p:txBody>
      </p:sp>
    </p:spTree>
    <p:extLst>
      <p:ext uri="{BB962C8B-B14F-4D97-AF65-F5344CB8AC3E}">
        <p14:creationId xmlns:p14="http://schemas.microsoft.com/office/powerpoint/2010/main" val="1657036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For</a:t>
            </a:r>
            <a:r>
              <a:rPr lang="en-US" baseline="0" dirty="0" smtClean="0"/>
              <a:t> users who are interested in a particular content area, we recommended searching for it directly by typing into the open search field box.  From there, the same filters can be used to focus the search further. </a:t>
            </a:r>
          </a:p>
          <a:p>
            <a:endParaRPr lang="en-US" baseline="0" dirty="0" smtClean="0"/>
          </a:p>
          <a:p>
            <a:pPr marL="228600" indent="-228600">
              <a:buFont typeface="+mj-lt"/>
              <a:buAutoNum type="arabicPeriod"/>
            </a:pPr>
            <a:r>
              <a:rPr lang="en-US" baseline="0" dirty="0" smtClean="0"/>
              <a:t>As an example, let’s search for “professionalism.”</a:t>
            </a:r>
          </a:p>
          <a:p>
            <a:pPr marL="228600" indent="-228600">
              <a:buFont typeface="+mj-lt"/>
              <a:buAutoNum type="arabicPeriod"/>
            </a:pPr>
            <a:r>
              <a:rPr lang="en-US" baseline="0" dirty="0" smtClean="0"/>
              <a:t>We will sort by “Most Recent” and then click “Show All” to see the publications’ descriptions.</a:t>
            </a:r>
          </a:p>
          <a:p>
            <a:pPr marL="228600" indent="-228600">
              <a:buFont typeface="+mj-lt"/>
              <a:buAutoNum type="arabicPeriod"/>
            </a:pPr>
            <a:r>
              <a:rPr lang="en-US" baseline="0" dirty="0" smtClean="0"/>
              <a:t>Next, we’ll filter a search by intended audience.  Let’s focus on publications that are tailored for “Professional &amp; Faculty Development.”</a:t>
            </a:r>
          </a:p>
          <a:p>
            <a:pPr marL="228600" indent="-228600">
              <a:buFont typeface="+mj-lt"/>
              <a:buAutoNum type="arabicPeriod"/>
            </a:pPr>
            <a:r>
              <a:rPr lang="en-US" baseline="0" dirty="0" smtClean="0"/>
              <a:t>In our new search result, we will expand to show more information and then select the title that we are interested </a:t>
            </a:r>
            <a:r>
              <a:rPr lang="en-US" baseline="0" smtClean="0"/>
              <a:t>in accessing.</a:t>
            </a: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25</a:t>
            </a:fld>
            <a:endParaRPr lang="en-US"/>
          </a:p>
        </p:txBody>
      </p:sp>
    </p:spTree>
    <p:extLst>
      <p:ext uri="{BB962C8B-B14F-4D97-AF65-F5344CB8AC3E}">
        <p14:creationId xmlns:p14="http://schemas.microsoft.com/office/powerpoint/2010/main" val="1964938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This final slide details the distinct features of each service within MedEdPORTAL.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was created as a venue for teaching faculty to receive recognition for their pieces of educational scholarship as well as to provide members with access to peer reviewed, proven educational tools.  </a:t>
            </a:r>
            <a:r>
              <a:rPr lang="en-US" sz="1200" i="0"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are considered stand-alone teaching modules with clear learning objectives.</a:t>
            </a:r>
            <a:r>
              <a:rPr lang="en-US" sz="1200" kern="1200" baseline="0" dirty="0" smtClean="0">
                <a:solidFill>
                  <a:schemeClr val="tx1"/>
                </a:solidFill>
                <a:latin typeface="Arial" charset="0"/>
                <a:ea typeface="+mn-ea"/>
                <a:cs typeface="+mn-cs"/>
              </a:rPr>
              <a:t>  They</a:t>
            </a:r>
            <a:r>
              <a:rPr lang="en-US" sz="1200" kern="1200" dirty="0" smtClean="0">
                <a:solidFill>
                  <a:schemeClr val="tx1"/>
                </a:solidFill>
                <a:latin typeface="Arial" charset="0"/>
                <a:ea typeface="+mn-ea"/>
                <a:cs typeface="+mn-cs"/>
              </a:rPr>
              <a:t> have been classroom tested and are ready for implementation by others.  Published authors have access to real time usage reports and receive a formal citation for scholarly credit.  Key features of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are the “Special Clearance” collection and the</a:t>
            </a:r>
            <a:r>
              <a:rPr lang="en-US" sz="1200" kern="1200" baseline="0" dirty="0" smtClean="0">
                <a:solidFill>
                  <a:schemeClr val="tx1"/>
                </a:solidFill>
                <a:latin typeface="Arial" charset="0"/>
                <a:ea typeface="+mn-ea"/>
                <a:cs typeface="+mn-cs"/>
              </a:rPr>
              <a:t> fact </a:t>
            </a:r>
            <a:r>
              <a:rPr lang="en-US" sz="1200" kern="1200" dirty="0" smtClean="0">
                <a:solidFill>
                  <a:schemeClr val="tx1"/>
                </a:solidFill>
                <a:latin typeface="Arial" charset="0"/>
                <a:ea typeface="+mn-ea"/>
                <a:cs typeface="+mn-cs"/>
              </a:rPr>
              <a:t>that tools are published indefinitely, similar to research articles published in a traditional</a:t>
            </a:r>
            <a:r>
              <a:rPr lang="en-US" sz="1200" kern="1200" baseline="0" dirty="0" smtClean="0">
                <a:solidFill>
                  <a:schemeClr val="tx1"/>
                </a:solidFill>
                <a:latin typeface="Arial" charset="0"/>
                <a:ea typeface="+mn-ea"/>
                <a:cs typeface="+mn-cs"/>
              </a:rPr>
              <a:t> print-based </a:t>
            </a:r>
            <a:r>
              <a:rPr lang="en-US" sz="1200" kern="1200" dirty="0" smtClean="0">
                <a:solidFill>
                  <a:schemeClr val="tx1"/>
                </a:solidFill>
                <a:latin typeface="Arial" charset="0"/>
                <a:ea typeface="+mn-ea"/>
                <a:cs typeface="+mn-cs"/>
              </a:rPr>
              <a:t>journal.</a:t>
            </a:r>
          </a:p>
          <a:p>
            <a:endParaRPr lang="en-US" sz="1200" kern="1200" dirty="0" smtClean="0">
              <a:solidFill>
                <a:schemeClr val="tx1"/>
              </a:solidFill>
              <a:latin typeface="Arial" charset="0"/>
              <a:ea typeface="+mn-ea"/>
              <a:cs typeface="+mn-cs"/>
            </a:endParaRPr>
          </a:p>
          <a:p>
            <a:r>
              <a:rPr lang="en-US" sz="1200" i="1" kern="1200" dirty="0" smtClean="0">
                <a:solidFill>
                  <a:schemeClr val="tx1"/>
                </a:solidFill>
                <a:latin typeface="Arial" charset="0"/>
                <a:ea typeface="+mn-ea"/>
                <a:cs typeface="+mn-cs"/>
              </a:rPr>
              <a:t>iCollaborative  </a:t>
            </a:r>
            <a:r>
              <a:rPr lang="en-US" sz="1200" kern="1200" dirty="0" smtClean="0">
                <a:solidFill>
                  <a:schemeClr val="tx1"/>
                </a:solidFill>
                <a:latin typeface="Arial" charset="0"/>
                <a:ea typeface="+mn-ea"/>
                <a:cs typeface="+mn-cs"/>
              </a:rPr>
              <a:t>was created for members to share innovative approaches to health care education and to collaborate on tools still in development. </a:t>
            </a:r>
            <a:r>
              <a:rPr lang="en-US" sz="1200" i="1" kern="1200" dirty="0" smtClean="0">
                <a:solidFill>
                  <a:schemeClr val="tx1"/>
                </a:solidFill>
                <a:latin typeface="Arial" charset="0"/>
                <a:ea typeface="+mn-ea"/>
                <a:cs typeface="+mn-cs"/>
              </a:rPr>
              <a:t> iCollaborative  </a:t>
            </a:r>
            <a:r>
              <a:rPr lang="en-US" sz="1200" kern="1200" dirty="0" smtClean="0">
                <a:solidFill>
                  <a:schemeClr val="tx1"/>
                </a:solidFill>
                <a:latin typeface="Arial" charset="0"/>
                <a:ea typeface="+mn-ea"/>
                <a:cs typeface="+mn-cs"/>
              </a:rPr>
              <a:t>offers a 5-star rating feature and threaded commentary.  Submitters do not receive a formal citation upon posting and their resource will be removed from the system after three years.  Upon</a:t>
            </a:r>
            <a:r>
              <a:rPr lang="en-US" sz="1200" kern="1200" baseline="0" dirty="0" smtClean="0">
                <a:solidFill>
                  <a:schemeClr val="tx1"/>
                </a:solidFill>
                <a:latin typeface="Arial" charset="0"/>
                <a:ea typeface="+mn-ea"/>
                <a:cs typeface="+mn-cs"/>
              </a:rPr>
              <a:t> removal</a:t>
            </a:r>
            <a:r>
              <a:rPr lang="en-US" sz="1200" kern="1200" dirty="0" smtClean="0">
                <a:solidFill>
                  <a:schemeClr val="tx1"/>
                </a:solidFill>
                <a:latin typeface="Arial" charset="0"/>
                <a:ea typeface="+mn-ea"/>
                <a:cs typeface="+mn-cs"/>
              </a:rPr>
              <a:t>, MedEdPORTAL</a:t>
            </a:r>
            <a:r>
              <a:rPr lang="en-US" sz="1200" kern="1200" baseline="0" dirty="0" smtClean="0">
                <a:solidFill>
                  <a:schemeClr val="tx1"/>
                </a:solidFill>
                <a:latin typeface="Arial" charset="0"/>
                <a:ea typeface="+mn-ea"/>
                <a:cs typeface="+mn-cs"/>
              </a:rPr>
              <a:t> staff will contact the submitter and encourage him/her to submit a more recently updated version.  </a:t>
            </a:r>
            <a:r>
              <a:rPr lang="en-US" sz="1200" kern="1200" dirty="0" smtClean="0">
                <a:solidFill>
                  <a:schemeClr val="tx1"/>
                </a:solidFill>
                <a:latin typeface="Arial" charset="0"/>
                <a:ea typeface="+mn-ea"/>
                <a:cs typeface="+mn-cs"/>
              </a:rPr>
              <a:t>  </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Lastly, the </a:t>
            </a:r>
            <a:r>
              <a:rPr lang="en-US" sz="1200" i="1" kern="1200" dirty="0" smtClean="0">
                <a:solidFill>
                  <a:schemeClr val="tx1"/>
                </a:solidFill>
                <a:latin typeface="Arial" charset="0"/>
                <a:ea typeface="+mn-ea"/>
                <a:cs typeface="+mn-cs"/>
              </a:rPr>
              <a:t>CE Directory </a:t>
            </a:r>
            <a:r>
              <a:rPr lang="en-US" sz="1200" kern="1200" dirty="0" smtClean="0">
                <a:solidFill>
                  <a:schemeClr val="tx1"/>
                </a:solidFill>
                <a:latin typeface="Arial" charset="0"/>
                <a:ea typeface="+mn-ea"/>
                <a:cs typeface="+mn-cs"/>
              </a:rPr>
              <a:t>aims to promote continuing education activities</a:t>
            </a:r>
            <a:r>
              <a:rPr lang="en-US" sz="1200" kern="1200" baseline="0" dirty="0" smtClean="0">
                <a:solidFill>
                  <a:schemeClr val="tx1"/>
                </a:solidFill>
                <a:latin typeface="Arial" charset="0"/>
                <a:ea typeface="+mn-ea"/>
                <a:cs typeface="+mn-cs"/>
              </a:rPr>
              <a:t> that have been developed by faculty/staff at non-profit health organizations, certified by an accrediting body, and are available for completion through the online learning format. </a:t>
            </a:r>
            <a:r>
              <a:rPr lang="en-US" sz="1200" kern="1200" dirty="0" smtClean="0">
                <a:solidFill>
                  <a:schemeClr val="tx1"/>
                </a:solidFill>
                <a:latin typeface="Arial" charset="0"/>
                <a:ea typeface="+mn-ea"/>
                <a:cs typeface="+mn-cs"/>
              </a:rPr>
              <a:t>These activities are easily searchable through the same controlled vocabulary that is used across the entire website and will be removed when the activity expires. </a:t>
            </a:r>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26</a:t>
            </a:fld>
            <a:endParaRPr lang="en-US"/>
          </a:p>
        </p:txBody>
      </p:sp>
    </p:spTree>
    <p:extLst>
      <p:ext uri="{BB962C8B-B14F-4D97-AF65-F5344CB8AC3E}">
        <p14:creationId xmlns:p14="http://schemas.microsoft.com/office/powerpoint/2010/main" val="152132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Ideas for demo:</a:t>
            </a:r>
          </a:p>
          <a:p>
            <a:pPr marL="228600" indent="-228600">
              <a:buFont typeface="+mj-lt"/>
              <a:buAutoNum type="arabicPeriod"/>
            </a:pPr>
            <a:r>
              <a:rPr lang="en-US" dirty="0" smtClean="0"/>
              <a:t>Search for and download content from </a:t>
            </a:r>
            <a:r>
              <a:rPr lang="en-US" i="1" dirty="0" smtClean="0"/>
              <a:t>Publications</a:t>
            </a:r>
            <a:r>
              <a:rPr lang="en-US" dirty="0" smtClean="0"/>
              <a:t> and </a:t>
            </a:r>
            <a:r>
              <a:rPr lang="en-US" i="1" dirty="0" smtClean="0"/>
              <a:t>iCollaborative</a:t>
            </a:r>
            <a:r>
              <a:rPr lang="en-US" dirty="0" smtClean="0"/>
              <a:t>.</a:t>
            </a:r>
          </a:p>
          <a:p>
            <a:pPr marL="228600" indent="-228600">
              <a:buFont typeface="+mj-lt"/>
              <a:buAutoNum type="arabicPeriod"/>
            </a:pPr>
            <a:r>
              <a:rPr lang="en-US" dirty="0" smtClean="0"/>
              <a:t>Search for a </a:t>
            </a:r>
            <a:r>
              <a:rPr lang="en-US" i="1" dirty="0" smtClean="0"/>
              <a:t>CE Directory </a:t>
            </a:r>
            <a:r>
              <a:rPr lang="en-US" dirty="0" smtClean="0"/>
              <a:t>activity and visit an externally hosted CE provider</a:t>
            </a:r>
            <a:r>
              <a:rPr lang="en-US" baseline="0" dirty="0" smtClean="0"/>
              <a:t> website.  </a:t>
            </a:r>
          </a:p>
          <a:p>
            <a:pPr marL="228600" indent="-228600">
              <a:buFont typeface="+mj-lt"/>
              <a:buAutoNum type="arabicPeriod"/>
            </a:pPr>
            <a:r>
              <a:rPr lang="en-US" dirty="0" smtClean="0"/>
              <a:t>Locate the Submission Instructions pages for each service.</a:t>
            </a:r>
          </a:p>
          <a:p>
            <a:pPr marL="228600" indent="-228600">
              <a:buFont typeface="+mj-lt"/>
              <a:buAutoNum type="arabicPeriod"/>
            </a:pPr>
            <a:r>
              <a:rPr lang="en-US" dirty="0" smtClean="0"/>
              <a:t>“Browse” each service.</a:t>
            </a:r>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27</a:t>
            </a:fld>
            <a:endParaRPr lang="en-US"/>
          </a:p>
        </p:txBody>
      </p:sp>
    </p:spTree>
    <p:extLst>
      <p:ext uri="{BB962C8B-B14F-4D97-AF65-F5344CB8AC3E}">
        <p14:creationId xmlns:p14="http://schemas.microsoft.com/office/powerpoint/2010/main" val="234176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5F3BA7-2C05-4D56-9E2E-F8BFD21F0621}" type="slidenum">
              <a:rPr lang="en-US" smtClean="0"/>
              <a:pPr/>
              <a:t>28</a:t>
            </a:fld>
            <a:endParaRPr lang="en-US"/>
          </a:p>
        </p:txBody>
      </p:sp>
    </p:spTree>
    <p:extLst>
      <p:ext uri="{BB962C8B-B14F-4D97-AF65-F5344CB8AC3E}">
        <p14:creationId xmlns:p14="http://schemas.microsoft.com/office/powerpoint/2010/main" val="171181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9306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9306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9306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02F39F-F2BC-41D5-83C2-CE996BE120FF}" type="slidenum">
              <a:rPr lang="en-US"/>
              <a:pPr/>
              <a:t>6</a:t>
            </a:fld>
            <a:endParaRPr lang="en-US" dirty="0"/>
          </a:p>
        </p:txBody>
      </p:sp>
      <p:sp>
        <p:nvSpPr>
          <p:cNvPr id="8897538" name="Rectangle 2"/>
          <p:cNvSpPr>
            <a:spLocks noGrp="1" noRot="1" noChangeAspect="1" noChangeArrowheads="1" noTextEdit="1"/>
          </p:cNvSpPr>
          <p:nvPr>
            <p:ph type="sldImg"/>
          </p:nvPr>
        </p:nvSpPr>
        <p:spPr>
          <a:xfrm>
            <a:off x="685800" y="1143000"/>
            <a:ext cx="5486400" cy="3086100"/>
          </a:xfrm>
          <a:ln/>
        </p:spPr>
      </p:sp>
      <p:sp>
        <p:nvSpPr>
          <p:cNvPr id="88975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2492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E036D-B803-4246-A8E0-15B214F4DB36}" type="slidenum">
              <a:rPr lang="en-US"/>
              <a:pPr/>
              <a:t>7</a:t>
            </a:fld>
            <a:endParaRPr lang="en-US" dirty="0"/>
          </a:p>
        </p:txBody>
      </p:sp>
      <p:sp>
        <p:nvSpPr>
          <p:cNvPr id="9603074" name="Rectangle 2"/>
          <p:cNvSpPr>
            <a:spLocks noGrp="1" noRot="1" noChangeAspect="1" noChangeArrowheads="1" noTextEdit="1"/>
          </p:cNvSpPr>
          <p:nvPr>
            <p:ph type="sldImg"/>
          </p:nvPr>
        </p:nvSpPr>
        <p:spPr>
          <a:xfrm>
            <a:off x="685800" y="1143000"/>
            <a:ext cx="5486400" cy="3086100"/>
          </a:xfrm>
          <a:ln/>
        </p:spPr>
      </p:sp>
      <p:sp>
        <p:nvSpPr>
          <p:cNvPr id="9603075" name="Rectangle 3"/>
          <p:cNvSpPr>
            <a:spLocks noGrp="1" noChangeArrowheads="1"/>
          </p:cNvSpPr>
          <p:nvPr>
            <p:ph type="body" idx="1"/>
          </p:nvPr>
        </p:nvSpPr>
        <p:spPr/>
        <p:txBody>
          <a:bodyPr/>
          <a:lstStyle/>
          <a:p>
            <a:r>
              <a:rPr lang="en-US" dirty="0" smtClean="0"/>
              <a:t>Welcome to</a:t>
            </a:r>
            <a:r>
              <a:rPr lang="en-US" baseline="0" dirty="0" smtClean="0"/>
              <a:t> this informational session on the MedEdPORTAL program with a focus on sharing the purpose and tools made available in each of its three services: </a:t>
            </a:r>
            <a:r>
              <a:rPr lang="en-US" i="1" baseline="0" dirty="0" smtClean="0"/>
              <a:t>Publications</a:t>
            </a:r>
            <a:r>
              <a:rPr lang="en-US" baseline="0" dirty="0" smtClean="0"/>
              <a:t>, </a:t>
            </a:r>
            <a:r>
              <a:rPr lang="en-US" i="1" baseline="0" dirty="0" smtClean="0"/>
              <a:t>iCollaborative</a:t>
            </a:r>
            <a:r>
              <a:rPr lang="en-US" baseline="0" dirty="0" smtClean="0"/>
              <a:t>  and the </a:t>
            </a:r>
            <a:r>
              <a:rPr lang="en-US" i="1" baseline="0" dirty="0" smtClean="0"/>
              <a:t>CE Directory</a:t>
            </a:r>
            <a:r>
              <a:rPr lang="en-US" baseline="0" dirty="0" smtClean="0"/>
              <a:t>.  After providing a brief overview of each service, we will focus on the search for and access of tools of interest.  If time permits, we can also explore the live site.  </a:t>
            </a:r>
            <a:endParaRPr lang="en-US" dirty="0"/>
          </a:p>
        </p:txBody>
      </p:sp>
    </p:spTree>
    <p:extLst>
      <p:ext uri="{BB962C8B-B14F-4D97-AF65-F5344CB8AC3E}">
        <p14:creationId xmlns:p14="http://schemas.microsoft.com/office/powerpoint/2010/main" val="128995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MedEdPORTAL is a free, online service</a:t>
            </a:r>
            <a:r>
              <a:rPr lang="en-US" sz="1200" kern="1200" baseline="0" dirty="0" smtClean="0">
                <a:solidFill>
                  <a:schemeClr val="tx1"/>
                </a:solidFill>
                <a:latin typeface="Arial" charset="0"/>
                <a:ea typeface="+mn-ea"/>
                <a:cs typeface="+mn-cs"/>
              </a:rPr>
              <a:t> provided by the Association of American Medical Colleges.  Through it’s three services – </a:t>
            </a:r>
            <a:r>
              <a:rPr lang="en-US" sz="1200" i="1" kern="1200" baseline="0" dirty="0" smtClean="0">
                <a:solidFill>
                  <a:schemeClr val="tx1"/>
                </a:solidFill>
                <a:latin typeface="Arial" charset="0"/>
                <a:ea typeface="+mn-ea"/>
                <a:cs typeface="+mn-cs"/>
              </a:rPr>
              <a:t>Publications</a:t>
            </a:r>
            <a:r>
              <a:rPr lang="en-US" sz="1200" kern="1200" baseline="0" dirty="0" smtClean="0">
                <a:solidFill>
                  <a:schemeClr val="tx1"/>
                </a:solidFill>
                <a:latin typeface="Arial" charset="0"/>
                <a:ea typeface="+mn-ea"/>
                <a:cs typeface="+mn-cs"/>
              </a:rPr>
              <a:t>, </a:t>
            </a:r>
            <a:r>
              <a:rPr lang="en-US" sz="1200" i="1" kern="1200" baseline="0" dirty="0" smtClean="0">
                <a:solidFill>
                  <a:schemeClr val="tx1"/>
                </a:solidFill>
                <a:latin typeface="Arial" charset="0"/>
                <a:ea typeface="+mn-ea"/>
                <a:cs typeface="+mn-cs"/>
              </a:rPr>
              <a:t>iCollaborative </a:t>
            </a:r>
            <a:r>
              <a:rPr lang="en-US" sz="1200" kern="1200" baseline="0" dirty="0" smtClean="0">
                <a:solidFill>
                  <a:schemeClr val="tx1"/>
                </a:solidFill>
                <a:latin typeface="Arial" charset="0"/>
                <a:ea typeface="+mn-ea"/>
                <a:cs typeface="+mn-cs"/>
              </a:rPr>
              <a:t>and the </a:t>
            </a:r>
            <a:r>
              <a:rPr lang="en-US" sz="1200" i="1" kern="1200" baseline="0" dirty="0" smtClean="0">
                <a:solidFill>
                  <a:schemeClr val="tx1"/>
                </a:solidFill>
                <a:latin typeface="Arial" charset="0"/>
                <a:ea typeface="+mn-ea"/>
                <a:cs typeface="+mn-cs"/>
              </a:rPr>
              <a:t>CE Directory</a:t>
            </a:r>
            <a:r>
              <a:rPr lang="en-US" sz="1200" i="0" kern="1200" baseline="0" dirty="0" smtClean="0">
                <a:solidFill>
                  <a:schemeClr val="tx1"/>
                </a:solidFill>
                <a:latin typeface="Arial" charset="0"/>
                <a:ea typeface="+mn-ea"/>
                <a:cs typeface="+mn-cs"/>
              </a:rPr>
              <a:t>  - </a:t>
            </a:r>
            <a:r>
              <a:rPr lang="en-US" sz="1200" kern="1200" dirty="0" smtClean="0">
                <a:solidFill>
                  <a:schemeClr val="tx1"/>
                </a:solidFill>
                <a:latin typeface="Arial" charset="0"/>
                <a:ea typeface="+mn-ea"/>
                <a:cs typeface="+mn-cs"/>
              </a:rPr>
              <a:t>the</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overall vision of MedEdPORTAL is to succeed as the most utilized, cited and influential destination for health education. </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Access</a:t>
            </a:r>
            <a:r>
              <a:rPr lang="en-US" sz="1200" kern="1200" baseline="0" dirty="0" smtClean="0">
                <a:solidFill>
                  <a:schemeClr val="tx1"/>
                </a:solidFill>
                <a:latin typeface="Arial" charset="0"/>
                <a:ea typeface="+mn-ea"/>
                <a:cs typeface="+mn-cs"/>
              </a:rPr>
              <a:t> as well as submission to each of these services is currently and will remain free to the public.  Users log-in using their AAMC username and password.  AAMC accounts are open for registration to the general public for free.  </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E825233-37C7-4EA0-914D-215BCF8766FC}" type="slidenum">
              <a:rPr lang="en-US" smtClean="0"/>
              <a:pPr/>
              <a:t>8</a:t>
            </a:fld>
            <a:endParaRPr lang="en-US" dirty="0"/>
          </a:p>
        </p:txBody>
      </p:sp>
    </p:spTree>
    <p:extLst>
      <p:ext uri="{BB962C8B-B14F-4D97-AF65-F5344CB8AC3E}">
        <p14:creationId xmlns:p14="http://schemas.microsoft.com/office/powerpoint/2010/main" val="347916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Arial" charset="0"/>
                <a:ea typeface="+mn-ea"/>
                <a:cs typeface="+mn-cs"/>
              </a:rPr>
              <a:t>While that is the overarching mission for MedEdPORTAL, each service also has its own sub vision.</a:t>
            </a:r>
          </a:p>
          <a:p>
            <a:endParaRPr lang="en-US" sz="1200" kern="1200" dirty="0" smtClean="0">
              <a:solidFill>
                <a:schemeClr val="tx1"/>
              </a:solidFill>
              <a:latin typeface="Arial" charset="0"/>
              <a:ea typeface="+mn-ea"/>
              <a:cs typeface="+mn-cs"/>
            </a:endParaRPr>
          </a:p>
          <a:p>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was created to allow users to access peer reviewed, classroom tested health education tools.  By accessing these complete, vetted modules, users can implement high quality materials at their own institution rather than spending both time and resources to create curricular pieces of their own.  The rigorous peer review component backing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allows published authors to receive scholarly recognition for their publications.  The formal citation and impact usage data they receive can be included within their CV packets in the support of promotion and tenure decisions. </a:t>
            </a:r>
          </a:p>
          <a:p>
            <a:endParaRPr lang="en-US" sz="1200" kern="1200" dirty="0" smtClean="0">
              <a:solidFill>
                <a:schemeClr val="tx1"/>
              </a:solidFill>
              <a:latin typeface="Arial" charset="0"/>
              <a:ea typeface="+mn-ea"/>
              <a:cs typeface="+mn-cs"/>
            </a:endParaRPr>
          </a:p>
          <a:p>
            <a:r>
              <a:rPr lang="en-US" sz="1200" i="1" kern="1200" dirty="0" smtClean="0">
                <a:solidFill>
                  <a:schemeClr val="tx1"/>
                </a:solidFill>
                <a:latin typeface="Arial" charset="0"/>
                <a:ea typeface="+mn-ea"/>
                <a:cs typeface="+mn-cs"/>
              </a:rPr>
              <a:t>iCollaborative</a:t>
            </a:r>
            <a:r>
              <a:rPr lang="en-US" sz="1200" kern="120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aims to promote the sharing of and collaboration on innovative educational ideas being developed and tested at member institutions.  These tools differ from those in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in that they are not MedEdPORTAL peer reviewed, they may not have yet been classroom tested and they may not be fully functioning as a complete learning module.  The purpose of </a:t>
            </a:r>
            <a:r>
              <a:rPr lang="en-US" sz="1200" i="1" kern="1200" dirty="0" smtClean="0">
                <a:solidFill>
                  <a:schemeClr val="tx1"/>
                </a:solidFill>
                <a:latin typeface="Arial" charset="0"/>
                <a:ea typeface="+mn-ea"/>
                <a:cs typeface="+mn-cs"/>
              </a:rPr>
              <a:t>iCollaborative</a:t>
            </a:r>
            <a:r>
              <a:rPr lang="en-US" sz="1200" kern="1200" dirty="0" smtClean="0">
                <a:solidFill>
                  <a:schemeClr val="tx1"/>
                </a:solidFill>
                <a:latin typeface="Arial" charset="0"/>
                <a:ea typeface="+mn-ea"/>
                <a:cs typeface="+mn-cs"/>
              </a:rPr>
              <a:t>  is just to get the materials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shared across the health education community.</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The </a:t>
            </a:r>
            <a:r>
              <a:rPr lang="en-US" sz="1200" i="1" kern="1200" dirty="0" smtClean="0">
                <a:solidFill>
                  <a:schemeClr val="tx1"/>
                </a:solidFill>
                <a:latin typeface="Arial" charset="0"/>
                <a:ea typeface="+mn-ea"/>
                <a:cs typeface="+mn-cs"/>
              </a:rPr>
              <a:t>CE Directory </a:t>
            </a:r>
            <a:r>
              <a:rPr lang="en-US" sz="1200" kern="1200" dirty="0" smtClean="0">
                <a:solidFill>
                  <a:schemeClr val="tx1"/>
                </a:solidFill>
                <a:latin typeface="Arial" charset="0"/>
                <a:ea typeface="+mn-ea"/>
                <a:cs typeface="+mn-cs"/>
              </a:rPr>
              <a:t>offers access to continuing education activities that were developed by faculty or staff at a non-commercial</a:t>
            </a:r>
            <a:r>
              <a:rPr lang="en-US" sz="1200" kern="1200" baseline="0" dirty="0" smtClean="0">
                <a:solidFill>
                  <a:schemeClr val="tx1"/>
                </a:solidFill>
                <a:latin typeface="Arial" charset="0"/>
                <a:ea typeface="+mn-ea"/>
                <a:cs typeface="+mn-cs"/>
              </a:rPr>
              <a:t> health institution, officially certified by an accrediting body, </a:t>
            </a:r>
            <a:r>
              <a:rPr lang="en-US" sz="1200" kern="1200" dirty="0" smtClean="0">
                <a:solidFill>
                  <a:schemeClr val="tx1"/>
                </a:solidFill>
                <a:latin typeface="Arial" charset="0"/>
                <a:ea typeface="+mn-ea"/>
                <a:cs typeface="+mn-cs"/>
              </a:rPr>
              <a:t>may</a:t>
            </a:r>
            <a:r>
              <a:rPr lang="en-US" sz="1200" kern="1200" baseline="0" dirty="0" smtClean="0">
                <a:solidFill>
                  <a:schemeClr val="tx1"/>
                </a:solidFill>
                <a:latin typeface="Arial" charset="0"/>
                <a:ea typeface="+mn-ea"/>
                <a:cs typeface="+mn-cs"/>
              </a:rPr>
              <a:t> be completed </a:t>
            </a:r>
            <a:r>
              <a:rPr lang="en-US" sz="1200" kern="1200" dirty="0" smtClean="0">
                <a:solidFill>
                  <a:schemeClr val="tx1"/>
                </a:solidFill>
                <a:latin typeface="Arial" charset="0"/>
                <a:ea typeface="+mn-ea"/>
                <a:cs typeface="+mn-cs"/>
              </a:rPr>
              <a:t>in their entirety</a:t>
            </a:r>
            <a:r>
              <a:rPr lang="en-US" sz="1200" kern="1200" baseline="0" dirty="0" smtClean="0">
                <a:solidFill>
                  <a:schemeClr val="tx1"/>
                </a:solidFill>
                <a:latin typeface="Arial" charset="0"/>
                <a:ea typeface="+mn-ea"/>
                <a:cs typeface="+mn-cs"/>
              </a:rPr>
              <a:t> through the online learning format.  These activities are accessible through the hosting institutions’</a:t>
            </a:r>
            <a:r>
              <a:rPr lang="en-US" sz="1200" kern="1200" dirty="0" smtClean="0">
                <a:solidFill>
                  <a:schemeClr val="tx1"/>
                </a:solidFill>
                <a:latin typeface="Arial" charset="0"/>
                <a:ea typeface="+mn-ea"/>
                <a:cs typeface="+mn-cs"/>
              </a:rPr>
              <a:t> continuing education websites.  CE providers are encouraged to submit activities for inclusion in</a:t>
            </a:r>
            <a:r>
              <a:rPr lang="en-US" sz="1200" kern="1200" baseline="0" dirty="0" smtClean="0">
                <a:solidFill>
                  <a:schemeClr val="tx1"/>
                </a:solidFill>
                <a:latin typeface="Arial" charset="0"/>
                <a:ea typeface="+mn-ea"/>
                <a:cs typeface="+mn-cs"/>
              </a:rPr>
              <a:t> the </a:t>
            </a:r>
            <a:r>
              <a:rPr lang="en-US" sz="1200" i="1" kern="1200" baseline="0" dirty="0" smtClean="0">
                <a:solidFill>
                  <a:schemeClr val="tx1"/>
                </a:solidFill>
                <a:latin typeface="Arial" charset="0"/>
                <a:ea typeface="+mn-ea"/>
                <a:cs typeface="+mn-cs"/>
              </a:rPr>
              <a:t>CE Directory</a:t>
            </a:r>
            <a:r>
              <a:rPr lang="en-US" sz="1200" kern="1200" baseline="0" dirty="0" smtClean="0">
                <a:solidFill>
                  <a:schemeClr val="tx1"/>
                </a:solidFill>
                <a:latin typeface="Arial" charset="0"/>
                <a:ea typeface="+mn-ea"/>
                <a:cs typeface="+mn-cs"/>
              </a:rPr>
              <a:t> to increase visibility and traffic to their own site.</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E825233-37C7-4EA0-914D-215BCF8766FC}" type="slidenum">
              <a:rPr lang="en-US" smtClean="0"/>
              <a:pPr/>
              <a:t>9</a:t>
            </a:fld>
            <a:endParaRPr lang="en-US" dirty="0"/>
          </a:p>
        </p:txBody>
      </p:sp>
    </p:spTree>
    <p:extLst>
      <p:ext uri="{BB962C8B-B14F-4D97-AF65-F5344CB8AC3E}">
        <p14:creationId xmlns:p14="http://schemas.microsoft.com/office/powerpoint/2010/main" val="308317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This is a screenshot of the MedEdPORTAL</a:t>
            </a:r>
            <a:r>
              <a:rPr lang="en-US" sz="1200" kern="1200" baseline="0" dirty="0" smtClean="0">
                <a:solidFill>
                  <a:schemeClr val="tx1"/>
                </a:solidFill>
                <a:latin typeface="Arial" charset="0"/>
                <a:ea typeface="+mn-ea"/>
                <a:cs typeface="+mn-cs"/>
              </a:rPr>
              <a:t> website</a:t>
            </a:r>
            <a:r>
              <a:rPr lang="en-US" sz="1200" kern="1200" dirty="0" smtClean="0">
                <a:solidFill>
                  <a:schemeClr val="tx1"/>
                </a:solidFill>
                <a:latin typeface="Arial" charset="0"/>
                <a:ea typeface="+mn-ea"/>
                <a:cs typeface="+mn-cs"/>
              </a:rPr>
              <a:t>.  At the</a:t>
            </a:r>
            <a:r>
              <a:rPr lang="en-US" sz="1200" kern="1200" baseline="0" dirty="0" smtClean="0">
                <a:solidFill>
                  <a:schemeClr val="tx1"/>
                </a:solidFill>
                <a:latin typeface="Arial" charset="0"/>
                <a:ea typeface="+mn-ea"/>
                <a:cs typeface="+mn-cs"/>
              </a:rPr>
              <a:t> top of the screen, </a:t>
            </a:r>
            <a:r>
              <a:rPr lang="en-US" sz="1200" kern="1200" dirty="0" smtClean="0">
                <a:solidFill>
                  <a:schemeClr val="tx1"/>
                </a:solidFill>
                <a:latin typeface="Arial" charset="0"/>
                <a:ea typeface="+mn-ea"/>
                <a:cs typeface="+mn-cs"/>
              </a:rPr>
              <a:t>there is a navigation bar that provides direct access to each of the three services – Peer Reviewed </a:t>
            </a:r>
            <a:r>
              <a:rPr lang="en-US" sz="1200" i="1" kern="1200" dirty="0" smtClean="0">
                <a:solidFill>
                  <a:schemeClr val="tx1"/>
                </a:solidFill>
                <a:latin typeface="Arial" charset="0"/>
                <a:ea typeface="+mn-ea"/>
                <a:cs typeface="+mn-cs"/>
              </a:rPr>
              <a:t>Publications</a:t>
            </a:r>
            <a:r>
              <a:rPr lang="en-US" sz="1200" kern="1200" dirty="0" smtClean="0">
                <a:solidFill>
                  <a:schemeClr val="tx1"/>
                </a:solidFill>
                <a:latin typeface="Arial" charset="0"/>
                <a:ea typeface="+mn-ea"/>
                <a:cs typeface="+mn-cs"/>
              </a:rPr>
              <a:t>, Non-MedEdPORTAL Peer Reviewed resources in </a:t>
            </a:r>
            <a:r>
              <a:rPr lang="en-US" sz="1200" i="1" kern="1200" dirty="0" smtClean="0">
                <a:solidFill>
                  <a:schemeClr val="tx1"/>
                </a:solidFill>
                <a:latin typeface="Arial" charset="0"/>
                <a:ea typeface="+mn-ea"/>
                <a:cs typeface="+mn-cs"/>
              </a:rPr>
              <a:t>iCollaborative</a:t>
            </a:r>
            <a:r>
              <a:rPr lang="en-US" sz="1200" kern="1200" dirty="0" smtClean="0">
                <a:solidFill>
                  <a:schemeClr val="tx1"/>
                </a:solidFill>
                <a:latin typeface="Arial" charset="0"/>
                <a:ea typeface="+mn-ea"/>
                <a:cs typeface="+mn-cs"/>
              </a:rPr>
              <a:t> and continuing education activities within the </a:t>
            </a:r>
            <a:r>
              <a:rPr lang="en-US" sz="1200" i="1" kern="1200" dirty="0" smtClean="0">
                <a:solidFill>
                  <a:schemeClr val="tx1"/>
                </a:solidFill>
                <a:latin typeface="Arial" charset="0"/>
                <a:ea typeface="+mn-ea"/>
                <a:cs typeface="+mn-cs"/>
              </a:rPr>
              <a:t>CE Directory</a:t>
            </a:r>
            <a:r>
              <a:rPr lang="en-US" sz="1200" kern="1200" dirty="0" smtClean="0">
                <a:solidFill>
                  <a:schemeClr val="tx1"/>
                </a:solidFill>
                <a:latin typeface="Arial" charset="0"/>
                <a:ea typeface="+mn-ea"/>
                <a:cs typeface="+mn-cs"/>
              </a:rPr>
              <a:t>.</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We will briefly describe key features in each of the services</a:t>
            </a:r>
            <a:r>
              <a:rPr lang="en-US" sz="1200" kern="1200" baseline="0" dirty="0" smtClean="0">
                <a:solidFill>
                  <a:schemeClr val="tx1"/>
                </a:solidFill>
                <a:latin typeface="Arial" charset="0"/>
                <a:ea typeface="+mn-ea"/>
                <a:cs typeface="+mn-cs"/>
              </a:rPr>
              <a:t> starting with </a:t>
            </a:r>
            <a:r>
              <a:rPr lang="en-US" sz="1200" i="1" kern="1200" baseline="0" dirty="0" smtClean="0">
                <a:solidFill>
                  <a:schemeClr val="tx1"/>
                </a:solidFill>
                <a:latin typeface="Arial" charset="0"/>
                <a:ea typeface="+mn-ea"/>
                <a:cs typeface="+mn-cs"/>
              </a:rPr>
              <a:t>Publications</a:t>
            </a:r>
            <a:r>
              <a:rPr lang="en-US" sz="1200" kern="1200" baseline="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BE5F3BA7-2C05-4D56-9E2E-F8BFD21F0621}" type="slidenum">
              <a:rPr lang="en-US" smtClean="0"/>
              <a:pPr/>
              <a:t>10</a:t>
            </a:fld>
            <a:endParaRPr lang="en-US"/>
          </a:p>
        </p:txBody>
      </p:sp>
    </p:spTree>
    <p:extLst>
      <p:ext uri="{BB962C8B-B14F-4D97-AF65-F5344CB8AC3E}">
        <p14:creationId xmlns:p14="http://schemas.microsoft.com/office/powerpoint/2010/main" val="3984094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14797043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069629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365939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940588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04155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460377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62835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305836562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798564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4373660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928794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1765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6532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46223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4383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304389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265710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300366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703827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293129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068062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4004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8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043975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083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970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3010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3594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595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6823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909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579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5880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4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314101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745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6514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0247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270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3914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4067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9313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7327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2102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634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54241992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4228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575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5329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7359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578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5741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0770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125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794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34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811612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solidFill>
                  <a:prstClr val="black">
                    <a:tint val="75000"/>
                  </a:prstClr>
                </a:solidFill>
              </a:rPr>
              <a:pPr/>
              <a:t>5/14/2014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F4C3-33BE-394A-9510-B30F6850A0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494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7797816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066826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86222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41009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737978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4805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675789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663254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65873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31922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518082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57958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11657112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279670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871019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576707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212174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1050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52029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14761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16375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73356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0559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86623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445856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1413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1139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79780042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85587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92792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4115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5986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459672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5208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899735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732166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96597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69999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66332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42319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191136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36389333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93497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540301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971831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043026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695633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645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915582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989138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3026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198967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00473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58483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22854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223490127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471168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769445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32204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2397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637528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642877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0418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575286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564333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759106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48269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80055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189807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41791201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70711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135403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16569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19881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72290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30973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88969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556760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0438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51200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611205"/>
            <a:ext cx="2794000" cy="5557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4711" y="611205"/>
            <a:ext cx="8185151" cy="5557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0417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355670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0"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29158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4" y="611188"/>
            <a:ext cx="1118235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4701" y="1401780"/>
            <a:ext cx="10651067" cy="2306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4701" y="3860817"/>
            <a:ext cx="10651067" cy="2308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97168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60195" name="Picture 35" descr="AAMC_revPPTtitle_wh"/>
          <p:cNvPicPr>
            <a:picLocks noChangeAspect="1" noChangeArrowheads="1"/>
          </p:cNvPicPr>
          <p:nvPr userDrawn="1"/>
        </p:nvPicPr>
        <p:blipFill>
          <a:blip r:embed="rId2" cstate="print"/>
          <a:srcRect/>
          <a:stretch>
            <a:fillRect/>
          </a:stretch>
        </p:blipFill>
        <p:spPr bwMode="auto">
          <a:xfrm>
            <a:off x="2129" y="1605"/>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smtClean="0"/>
              <a:t>Click to edit Master title style</a:t>
            </a:r>
            <a:endParaRPr lang="en-US"/>
          </a:p>
        </p:txBody>
      </p:sp>
      <p:sp>
        <p:nvSpPr>
          <p:cNvPr id="4060163" name="Rectangle 3"/>
          <p:cNvSpPr>
            <a:spLocks noGrp="1" noChangeArrowheads="1"/>
          </p:cNvSpPr>
          <p:nvPr>
            <p:ph type="subTitle" idx="1"/>
          </p:nvPr>
        </p:nvSpPr>
        <p:spPr>
          <a:xfrm>
            <a:off x="1164167" y="4681555"/>
            <a:ext cx="9738784" cy="1273175"/>
          </a:xfrm>
        </p:spPr>
        <p:txBody>
          <a:bodyPr/>
          <a:lstStyle>
            <a:lvl1pPr>
              <a:defRPr sz="2600"/>
            </a:lvl1pPr>
          </a:lstStyle>
          <a:p>
            <a:r>
              <a:rPr lang="en-US" smtClean="0"/>
              <a:t>Click to edit Master subtitle style</a:t>
            </a:r>
            <a:endParaRPr lang="en-US"/>
          </a:p>
        </p:txBody>
      </p:sp>
      <p:sp>
        <p:nvSpPr>
          <p:cNvPr id="4060164" name="Text Box 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spTree>
    <p:extLst>
      <p:ext uri="{BB962C8B-B14F-4D97-AF65-F5344CB8AC3E}">
        <p14:creationId xmlns:p14="http://schemas.microsoft.com/office/powerpoint/2010/main" val="84064210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94347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043654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4700"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836" y="140176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81085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89147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76083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52254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72216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1301381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8"/>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457182"/>
            <a:fld id="{F849F9C8-84A5-454E-8605-F827A6CFC572}" type="datetimeFigureOut">
              <a:rPr lang="en-US" smtClean="0">
                <a:solidFill>
                  <a:prstClr val="black">
                    <a:tint val="75000"/>
                  </a:prstClr>
                </a:solidFill>
              </a:rPr>
              <a:pPr defTabSz="457182"/>
              <a:t>5/14/2014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8"/>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4571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8"/>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457182"/>
            <a:fld id="{2338F4C3-33BE-394A-9510-B30F6850A009}" type="slidenum">
              <a:rPr lang="en-US" smtClean="0">
                <a:solidFill>
                  <a:prstClr val="black">
                    <a:tint val="75000"/>
                  </a:prstClr>
                </a:solidFill>
              </a:rPr>
              <a:pPr defTabSz="457182"/>
              <a:t>‹#›</a:t>
            </a:fld>
            <a:endParaRPr lang="en-US">
              <a:solidFill>
                <a:prstClr val="black">
                  <a:tint val="75000"/>
                </a:prstClr>
              </a:solidFill>
            </a:endParaRPr>
          </a:p>
        </p:txBody>
      </p:sp>
    </p:spTree>
    <p:extLst>
      <p:ext uri="{BB962C8B-B14F-4D97-AF65-F5344CB8AC3E}">
        <p14:creationId xmlns:p14="http://schemas.microsoft.com/office/powerpoint/2010/main" val="137158574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457182"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8"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500"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6"/>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457182"/>
            <a:fld id="{F849F9C8-84A5-454E-8605-F827A6CFC572}" type="datetimeFigureOut">
              <a:rPr lang="en-US" smtClean="0">
                <a:solidFill>
                  <a:prstClr val="black">
                    <a:tint val="75000"/>
                  </a:prstClr>
                </a:solidFill>
              </a:rPr>
              <a:pPr defTabSz="457182"/>
              <a:t>5/14/2014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6"/>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4571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6"/>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457182"/>
            <a:fld id="{2338F4C3-33BE-394A-9510-B30F6850A009}" type="slidenum">
              <a:rPr lang="en-US" smtClean="0">
                <a:solidFill>
                  <a:prstClr val="black">
                    <a:tint val="75000"/>
                  </a:prstClr>
                </a:solidFill>
              </a:rPr>
              <a:pPr defTabSz="457182"/>
              <a:t>‹#›</a:t>
            </a:fld>
            <a:endParaRPr lang="en-US">
              <a:solidFill>
                <a:prstClr val="black">
                  <a:tint val="75000"/>
                </a:prstClr>
              </a:solidFill>
            </a:endParaRPr>
          </a:p>
        </p:txBody>
      </p:sp>
    </p:spTree>
    <p:extLst>
      <p:ext uri="{BB962C8B-B14F-4D97-AF65-F5344CB8AC3E}">
        <p14:creationId xmlns:p14="http://schemas.microsoft.com/office/powerpoint/2010/main" val="288642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182"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8"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500"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457182"/>
            <a:fld id="{F849F9C8-84A5-454E-8605-F827A6CFC572}" type="datetimeFigureOut">
              <a:rPr lang="en-US" smtClean="0">
                <a:solidFill>
                  <a:prstClr val="black">
                    <a:tint val="75000"/>
                  </a:prstClr>
                </a:solidFill>
              </a:rPr>
              <a:pPr defTabSz="457182"/>
              <a:t>5/14/2014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4571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457182"/>
            <a:fld id="{2338F4C3-33BE-394A-9510-B30F6850A009}" type="slidenum">
              <a:rPr lang="en-US" smtClean="0">
                <a:solidFill>
                  <a:prstClr val="black">
                    <a:tint val="75000"/>
                  </a:prstClr>
                </a:solidFill>
              </a:rPr>
              <a:pPr defTabSz="457182"/>
              <a:t>‹#›</a:t>
            </a:fld>
            <a:endParaRPr lang="en-US">
              <a:solidFill>
                <a:prstClr val="black">
                  <a:tint val="75000"/>
                </a:prstClr>
              </a:solidFill>
            </a:endParaRPr>
          </a:p>
        </p:txBody>
      </p:sp>
    </p:spTree>
    <p:extLst>
      <p:ext uri="{BB962C8B-B14F-4D97-AF65-F5344CB8AC3E}">
        <p14:creationId xmlns:p14="http://schemas.microsoft.com/office/powerpoint/2010/main" val="275875301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457182"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8"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500"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40993957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17151515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20414711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27908884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419086183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16549295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357663163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4704" y="338228"/>
            <a:ext cx="11182351"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55" name="Rectangle 31"/>
          <p:cNvSpPr>
            <a:spLocks noGrp="1" noChangeArrowheads="1"/>
          </p:cNvSpPr>
          <p:nvPr>
            <p:ph type="body" idx="1"/>
          </p:nvPr>
        </p:nvSpPr>
        <p:spPr bwMode="auto">
          <a:xfrm>
            <a:off x="774701" y="1128803"/>
            <a:ext cx="10651067" cy="51218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8" name="Text Box 54"/>
          <p:cNvSpPr txBox="1">
            <a:spLocks noChangeArrowheads="1"/>
          </p:cNvSpPr>
          <p:nvPr/>
        </p:nvSpPr>
        <p:spPr bwMode="auto">
          <a:xfrm>
            <a:off x="1447801" y="4740292"/>
            <a:ext cx="1710267" cy="365125"/>
          </a:xfrm>
          <a:prstGeom prst="rect">
            <a:avLst/>
          </a:prstGeom>
          <a:noFill/>
          <a:ln w="9525">
            <a:noFill/>
            <a:miter lim="800000"/>
            <a:headEnd/>
            <a:tailEnd/>
          </a:ln>
          <a:effectLst/>
        </p:spPr>
        <p:txBody>
          <a:bodyPr lIns="0" tIns="0" rIns="0" bIns="0"/>
          <a:lstStyle/>
          <a:p>
            <a:pPr defTabSz="1066800" eaLnBrk="0" fontAlgn="base" hangingPunct="0">
              <a:spcBef>
                <a:spcPct val="50000"/>
              </a:spcBef>
              <a:spcAft>
                <a:spcPct val="0"/>
              </a:spcAft>
            </a:pPr>
            <a:endParaRPr lang="en-US" sz="2000">
              <a:solidFill>
                <a:srgbClr val="474747"/>
              </a:solidFill>
            </a:endParaRPr>
          </a:p>
        </p:txBody>
      </p:sp>
      <p:pic>
        <p:nvPicPr>
          <p:cNvPr id="1108" name="Picture 84" descr="MedEdPortal-logo-only"/>
          <p:cNvPicPr>
            <a:picLocks noChangeAspect="1" noChangeArrowheads="1"/>
          </p:cNvPicPr>
          <p:nvPr/>
        </p:nvPicPr>
        <p:blipFill>
          <a:blip r:embed="rId15" cstate="print"/>
          <a:srcRect/>
          <a:stretch>
            <a:fillRect/>
          </a:stretch>
        </p:blipFill>
        <p:spPr bwMode="auto">
          <a:xfrm>
            <a:off x="9400129" y="6053138"/>
            <a:ext cx="2468033" cy="698500"/>
          </a:xfrm>
          <a:prstGeom prst="rect">
            <a:avLst/>
          </a:prstGeom>
          <a:noFill/>
        </p:spPr>
      </p:pic>
    </p:spTree>
    <p:extLst>
      <p:ext uri="{BB962C8B-B14F-4D97-AF65-F5344CB8AC3E}">
        <p14:creationId xmlns:p14="http://schemas.microsoft.com/office/powerpoint/2010/main" val="193976387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p:txStyles>
    <p:titleStyle>
      <a:lvl1pPr algn="l" defTabSz="889000" rtl="0" eaLnBrk="1" fontAlgn="base" hangingPunct="1">
        <a:lnSpc>
          <a:spcPct val="85000"/>
        </a:lnSpc>
        <a:spcBef>
          <a:spcPct val="0"/>
        </a:spcBef>
        <a:spcAft>
          <a:spcPct val="0"/>
        </a:spcAft>
        <a:buClr>
          <a:srgbClr val="DADDFE"/>
        </a:buClr>
        <a:defRPr sz="3600">
          <a:solidFill>
            <a:schemeClr val="tx2"/>
          </a:solidFill>
          <a:latin typeface="+mj-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9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9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22.png"/><Relationship Id="rId5" Type="http://schemas.openxmlformats.org/officeDocument/2006/relationships/image" Target="../media/image13.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9.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0.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9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hyperlink" Target="http://www.mededportal.org/" TargetMode="External"/><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hyperlink" Target="mailto:mfitch@wakehealth.edu" TargetMode="External"/><Relationship Id="rId2" Type="http://schemas.openxmlformats.org/officeDocument/2006/relationships/notesSlide" Target="../notesSlides/notesSlide27.xml"/><Relationship Id="rId1" Type="http://schemas.openxmlformats.org/officeDocument/2006/relationships/slideLayout" Target="../slideLayouts/slideLayout106.xml"/><Relationship Id="rId5" Type="http://schemas.openxmlformats.org/officeDocument/2006/relationships/hyperlink" Target="mailto:hkittel@aamc.org" TargetMode="External"/><Relationship Id="rId4" Type="http://schemas.openxmlformats.org/officeDocument/2006/relationships/hyperlink" Target="mailto:ecahill@aamc.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30.xml"/><Relationship Id="rId6" Type="http://schemas.openxmlformats.org/officeDocument/2006/relationships/image" Target="../media/image36.png"/><Relationship Id="rId5" Type="http://schemas.openxmlformats.org/officeDocument/2006/relationships/hyperlink" Target="https://www.surveymonkey.com/s/ouwb14"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9.xml"/><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9.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787212"/>
            <a:ext cx="10363200" cy="1470025"/>
          </a:xfrm>
        </p:spPr>
        <p:txBody>
          <a:bodyPr>
            <a:noAutofit/>
          </a:bodyPr>
          <a:lstStyle/>
          <a:p>
            <a:r>
              <a:rPr lang="en-US" sz="5000" b="1" dirty="0" err="1" smtClean="0"/>
              <a:t>MedEd</a:t>
            </a:r>
            <a:r>
              <a:rPr lang="en-US" sz="5000" b="1" dirty="0" smtClean="0"/>
              <a:t> Portal/Dream</a:t>
            </a:r>
            <a:endParaRPr lang="en-US" sz="5000" b="1" dirty="0"/>
          </a:p>
        </p:txBody>
      </p:sp>
      <p:sp>
        <p:nvSpPr>
          <p:cNvPr id="5" name="Subtitle 4"/>
          <p:cNvSpPr>
            <a:spLocks noGrp="1"/>
          </p:cNvSpPr>
          <p:nvPr>
            <p:ph type="subTitle" idx="1"/>
          </p:nvPr>
        </p:nvSpPr>
        <p:spPr>
          <a:xfrm>
            <a:off x="1816608" y="3227832"/>
            <a:ext cx="8766048" cy="2103120"/>
          </a:xfrm>
        </p:spPr>
        <p:txBody>
          <a:bodyPr>
            <a:normAutofit fontScale="85000" lnSpcReduction="20000"/>
          </a:bodyPr>
          <a:lstStyle/>
          <a:p>
            <a:r>
              <a:rPr lang="en-US" dirty="0" smtClean="0">
                <a:solidFill>
                  <a:schemeClr val="tx1">
                    <a:lumMod val="85000"/>
                    <a:lumOff val="15000"/>
                  </a:schemeClr>
                </a:solidFill>
              </a:rPr>
              <a:t>Presented May 19, 2014</a:t>
            </a:r>
          </a:p>
          <a:p>
            <a:endParaRPr lang="en-US" dirty="0" smtClean="0">
              <a:solidFill>
                <a:schemeClr val="tx1">
                  <a:lumMod val="85000"/>
                  <a:lumOff val="15000"/>
                </a:schemeClr>
              </a:solidFill>
            </a:endParaRPr>
          </a:p>
          <a:p>
            <a:r>
              <a:rPr lang="en-US" dirty="0" smtClean="0">
                <a:solidFill>
                  <a:schemeClr val="tx1">
                    <a:lumMod val="85000"/>
                    <a:lumOff val="15000"/>
                  </a:schemeClr>
                </a:solidFill>
              </a:rPr>
              <a:t>Richard Sabina, PhD</a:t>
            </a:r>
          </a:p>
          <a:p>
            <a:r>
              <a:rPr lang="en-US" dirty="0" smtClean="0">
                <a:solidFill>
                  <a:schemeClr val="tx1">
                    <a:lumMod val="85000"/>
                    <a:lumOff val="15000"/>
                  </a:schemeClr>
                </a:solidFill>
              </a:rPr>
              <a:t>Associate Professor, Biomedical Sciences</a:t>
            </a:r>
          </a:p>
          <a:p>
            <a:r>
              <a:rPr lang="en-US" dirty="0" smtClean="0">
                <a:solidFill>
                  <a:schemeClr val="tx1">
                    <a:lumMod val="85000"/>
                    <a:lumOff val="15000"/>
                  </a:schemeClr>
                </a:solidFill>
              </a:rPr>
              <a:t>OUWB School </a:t>
            </a:r>
            <a:r>
              <a:rPr lang="en-US" smtClean="0">
                <a:solidFill>
                  <a:schemeClr val="tx1">
                    <a:lumMod val="85000"/>
                    <a:lumOff val="15000"/>
                  </a:schemeClr>
                </a:solidFill>
              </a:rPr>
              <a:t>of Medicine</a:t>
            </a:r>
            <a:endParaRPr lang="en-US" dirty="0">
              <a:solidFill>
                <a:schemeClr val="tx1">
                  <a:lumMod val="85000"/>
                  <a:lumOff val="15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787193"/>
          </a:xfrm>
          <a:prstGeom prst="rect">
            <a:avLst/>
          </a:prstGeom>
        </p:spPr>
      </p:pic>
    </p:spTree>
    <p:extLst>
      <p:ext uri="{BB962C8B-B14F-4D97-AF65-F5344CB8AC3E}">
        <p14:creationId xmlns:p14="http://schemas.microsoft.com/office/powerpoint/2010/main" val="145131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8380" y="0"/>
            <a:ext cx="8764589" cy="620712"/>
          </a:xfrm>
        </p:spPr>
        <p:txBody>
          <a:bodyPr/>
          <a:lstStyle/>
          <a:p>
            <a:r>
              <a:rPr lang="en-US" dirty="0" smtClean="0"/>
              <a:t/>
            </a:r>
            <a:br>
              <a:rPr lang="en-US" dirty="0" smtClean="0"/>
            </a:br>
            <a:endParaRPr lang="en-US" dirty="0"/>
          </a:p>
        </p:txBody>
      </p:sp>
      <p:pic>
        <p:nvPicPr>
          <p:cNvPr id="3" name="Picture 2"/>
          <p:cNvPicPr>
            <a:picLocks noChangeAspect="1"/>
          </p:cNvPicPr>
          <p:nvPr/>
        </p:nvPicPr>
        <p:blipFill>
          <a:blip r:embed="rId3"/>
          <a:stretch>
            <a:fillRect/>
          </a:stretch>
        </p:blipFill>
        <p:spPr>
          <a:xfrm>
            <a:off x="1605561" y="8"/>
            <a:ext cx="8910224" cy="6893471"/>
          </a:xfrm>
          <a:prstGeom prst="rect">
            <a:avLst/>
          </a:prstGeom>
        </p:spPr>
      </p:pic>
      <p:sp>
        <p:nvSpPr>
          <p:cNvPr id="4" name="Explosion 2 3"/>
          <p:cNvSpPr/>
          <p:nvPr/>
        </p:nvSpPr>
        <p:spPr bwMode="auto">
          <a:xfrm>
            <a:off x="1457513" y="16630"/>
            <a:ext cx="3175463" cy="899279"/>
          </a:xfrm>
          <a:prstGeom prst="irregularSeal2">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Tree>
    <p:extLst>
      <p:ext uri="{BB962C8B-B14F-4D97-AF65-F5344CB8AC3E}">
        <p14:creationId xmlns:p14="http://schemas.microsoft.com/office/powerpoint/2010/main" val="326125777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20000"/>
          </a:srgbClr>
        </a:solidFill>
        <a:effectLst/>
      </p:bgPr>
    </p:bg>
    <p:spTree>
      <p:nvGrpSpPr>
        <p:cNvPr id="1" name=""/>
        <p:cNvGrpSpPr/>
        <p:nvPr/>
      </p:nvGrpSpPr>
      <p:grpSpPr>
        <a:xfrm>
          <a:off x="0" y="0"/>
          <a:ext cx="0" cy="0"/>
          <a:chOff x="0" y="0"/>
          <a:chExt cx="0" cy="0"/>
        </a:xfrm>
      </p:grpSpPr>
      <p:sp>
        <p:nvSpPr>
          <p:cNvPr id="9577477" name="Rectangle 5"/>
          <p:cNvSpPr>
            <a:spLocks noGrp="1" noChangeArrowheads="1"/>
          </p:cNvSpPr>
          <p:nvPr>
            <p:ph type="body" idx="1"/>
          </p:nvPr>
        </p:nvSpPr>
        <p:spPr>
          <a:xfrm>
            <a:off x="2084302" y="943236"/>
            <a:ext cx="3557113" cy="5195864"/>
          </a:xfrm>
        </p:spPr>
        <p:txBody>
          <a:bodyPr/>
          <a:lstStyle/>
          <a:p>
            <a:pPr marL="457200" indent="-457200">
              <a:buClr>
                <a:srgbClr val="092F6D"/>
              </a:buClr>
              <a:buFont typeface="+mj-lt"/>
              <a:buAutoNum type="arabicPeriod"/>
            </a:pPr>
            <a:r>
              <a:rPr lang="en-US" sz="2400" b="1" dirty="0"/>
              <a:t>Free</a:t>
            </a:r>
            <a:r>
              <a:rPr lang="en-US" sz="2400" dirty="0"/>
              <a:t> online publication service</a:t>
            </a:r>
          </a:p>
          <a:p>
            <a:pPr marL="457200" indent="-457200">
              <a:buClr>
                <a:srgbClr val="092F6D"/>
              </a:buClr>
              <a:buFont typeface="+mj-lt"/>
              <a:buAutoNum type="arabicPeriod"/>
            </a:pPr>
            <a:r>
              <a:rPr lang="en-US" sz="2400" b="1" dirty="0"/>
              <a:t>Open</a:t>
            </a:r>
            <a:r>
              <a:rPr lang="en-US" sz="2400" dirty="0"/>
              <a:t> to the general public around the globe</a:t>
            </a:r>
          </a:p>
          <a:p>
            <a:pPr marL="457200" indent="-457200">
              <a:buClr>
                <a:srgbClr val="092F6D"/>
              </a:buClr>
              <a:buFont typeface="+mj-lt"/>
              <a:buAutoNum type="arabicPeriod"/>
            </a:pPr>
            <a:r>
              <a:rPr lang="en-US" sz="2400" b="1" dirty="0"/>
              <a:t>Peer reviewed</a:t>
            </a:r>
            <a:r>
              <a:rPr lang="en-US" sz="2400" dirty="0"/>
              <a:t> health education teaching &amp; assessment materials</a:t>
            </a:r>
          </a:p>
          <a:p>
            <a:pPr marL="457200" indent="-457200">
              <a:buClr>
                <a:srgbClr val="092F6D"/>
              </a:buClr>
              <a:buFont typeface="+mj-lt"/>
              <a:buAutoNum type="arabicPeriod"/>
            </a:pPr>
            <a:r>
              <a:rPr lang="en-US" sz="2400" b="1" dirty="0"/>
              <a:t>Learning modules</a:t>
            </a:r>
            <a:r>
              <a:rPr lang="en-US" sz="2400" dirty="0"/>
              <a:t> including instructor guides and all educational tools</a:t>
            </a:r>
            <a:endParaRPr lang="en-US" sz="2400" b="1" dirty="0"/>
          </a:p>
        </p:txBody>
      </p:sp>
      <p:sp>
        <p:nvSpPr>
          <p:cNvPr id="6" name="Text Box 3"/>
          <p:cNvSpPr txBox="1">
            <a:spLocks noChangeArrowheads="1"/>
          </p:cNvSpPr>
          <p:nvPr/>
        </p:nvSpPr>
        <p:spPr bwMode="auto">
          <a:xfrm>
            <a:off x="5949035" y="4733426"/>
            <a:ext cx="4519415" cy="461665"/>
          </a:xfrm>
          <a:prstGeom prst="rect">
            <a:avLst/>
          </a:prstGeom>
          <a:noFill/>
          <a:ln w="22225">
            <a:noFill/>
            <a:miter lim="800000"/>
            <a:headEnd/>
            <a:tailEnd/>
          </a:ln>
        </p:spPr>
        <p:txBody>
          <a:bodyPr wrap="square">
            <a:spAutoFit/>
          </a:bodyPr>
          <a:lstStyle/>
          <a:p>
            <a:pPr algn="ctr" eaLnBrk="0" fontAlgn="base" hangingPunct="0">
              <a:spcBef>
                <a:spcPct val="50000"/>
              </a:spcBef>
              <a:spcAft>
                <a:spcPct val="0"/>
              </a:spcAft>
            </a:pPr>
            <a:r>
              <a:rPr lang="en-US" sz="2400" b="1" dirty="0">
                <a:solidFill>
                  <a:srgbClr val="092F6D"/>
                </a:solidFill>
              </a:rPr>
              <a:t>www.mededportal.org</a:t>
            </a:r>
          </a:p>
        </p:txBody>
      </p:sp>
      <p:sp>
        <p:nvSpPr>
          <p:cNvPr id="7" name="Title 6"/>
          <p:cNvSpPr>
            <a:spLocks noGrp="1"/>
          </p:cNvSpPr>
          <p:nvPr>
            <p:ph type="title"/>
          </p:nvPr>
        </p:nvSpPr>
        <p:spPr>
          <a:xfrm>
            <a:off x="1918233" y="0"/>
            <a:ext cx="8386763" cy="620712"/>
          </a:xfrm>
        </p:spPr>
        <p:txBody>
          <a:bodyPr/>
          <a:lstStyle/>
          <a:p>
            <a:r>
              <a:rPr lang="en-US" sz="2800" dirty="0"/>
              <a:t>MedEdPORTAL </a:t>
            </a:r>
            <a:r>
              <a:rPr lang="en-US" sz="2800" i="1" dirty="0"/>
              <a:t>Publications</a:t>
            </a:r>
            <a:r>
              <a:rPr lang="en-US" sz="2800" dirty="0"/>
              <a:t> Overview</a:t>
            </a:r>
          </a:p>
        </p:txBody>
      </p:sp>
      <p:pic>
        <p:nvPicPr>
          <p:cNvPr id="9" name="Picture 3"/>
          <p:cNvPicPr>
            <a:picLocks noChangeAspect="1" noChangeArrowheads="1"/>
          </p:cNvPicPr>
          <p:nvPr/>
        </p:nvPicPr>
        <p:blipFill>
          <a:blip r:embed="rId3" cstate="print"/>
          <a:srcRect/>
          <a:stretch>
            <a:fillRect/>
          </a:stretch>
        </p:blipFill>
        <p:spPr bwMode="auto">
          <a:xfrm>
            <a:off x="5974987" y="885172"/>
            <a:ext cx="4262719" cy="3444797"/>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7010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77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77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774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774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alpha val="20000"/>
          </a:srgbClr>
        </a:solidFill>
        <a:effectLst/>
      </p:bgPr>
    </p:bg>
    <p:spTree>
      <p:nvGrpSpPr>
        <p:cNvPr id="1" name=""/>
        <p:cNvGrpSpPr/>
        <p:nvPr/>
      </p:nvGrpSpPr>
      <p:grpSpPr>
        <a:xfrm>
          <a:off x="0" y="0"/>
          <a:ext cx="0" cy="0"/>
          <a:chOff x="0" y="0"/>
          <a:chExt cx="0" cy="0"/>
        </a:xfrm>
      </p:grpSpPr>
      <p:sp>
        <p:nvSpPr>
          <p:cNvPr id="9590786" name="Rectangle 2"/>
          <p:cNvSpPr>
            <a:spLocks noGrp="1" noChangeArrowheads="1"/>
          </p:cNvSpPr>
          <p:nvPr>
            <p:ph type="title"/>
          </p:nvPr>
        </p:nvSpPr>
        <p:spPr>
          <a:xfrm>
            <a:off x="2045066" y="0"/>
            <a:ext cx="8386763" cy="620712"/>
          </a:xfrm>
        </p:spPr>
        <p:txBody>
          <a:bodyPr/>
          <a:lstStyle/>
          <a:p>
            <a:r>
              <a:rPr lang="en-US" sz="3200" dirty="0"/>
              <a:t>Sample Peer Reviewed </a:t>
            </a:r>
            <a:r>
              <a:rPr lang="en-US" sz="3200" i="1" dirty="0"/>
              <a:t>Publication</a:t>
            </a:r>
          </a:p>
        </p:txBody>
      </p:sp>
      <p:pic>
        <p:nvPicPr>
          <p:cNvPr id="1026" name="Picture 2"/>
          <p:cNvPicPr>
            <a:picLocks noChangeAspect="1" noChangeArrowheads="1"/>
          </p:cNvPicPr>
          <p:nvPr/>
        </p:nvPicPr>
        <p:blipFill>
          <a:blip r:embed="rId3" cstate="print"/>
          <a:srcRect/>
          <a:stretch>
            <a:fillRect/>
          </a:stretch>
        </p:blipFill>
        <p:spPr bwMode="auto">
          <a:xfrm>
            <a:off x="2273511" y="600412"/>
            <a:ext cx="7899816" cy="6257588"/>
          </a:xfrm>
          <a:prstGeom prst="rect">
            <a:avLst/>
          </a:prstGeom>
          <a:noFill/>
          <a:ln w="9525">
            <a:noFill/>
            <a:miter lim="800000"/>
            <a:headEnd/>
            <a:tailEnd/>
          </a:ln>
          <a:effectLst>
            <a:softEdge rad="63500"/>
          </a:effectLst>
        </p:spPr>
      </p:pic>
      <p:sp>
        <p:nvSpPr>
          <p:cNvPr id="7" name="Rectangle 6"/>
          <p:cNvSpPr/>
          <p:nvPr/>
        </p:nvSpPr>
        <p:spPr bwMode="auto">
          <a:xfrm>
            <a:off x="3406588" y="3110753"/>
            <a:ext cx="4572000"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endParaRPr>
          </a:p>
        </p:txBody>
      </p:sp>
      <p:pic>
        <p:nvPicPr>
          <p:cNvPr id="8" name="Picture 7" descr="Pub 9254 Copyright.JPG"/>
          <p:cNvPicPr>
            <a:picLocks noChangeAspect="1"/>
          </p:cNvPicPr>
          <p:nvPr/>
        </p:nvPicPr>
        <p:blipFill>
          <a:blip r:embed="rId4" cstate="print"/>
          <a:stretch>
            <a:fillRect/>
          </a:stretch>
        </p:blipFill>
        <p:spPr>
          <a:xfrm>
            <a:off x="2156239" y="7189736"/>
            <a:ext cx="7692364" cy="3603820"/>
          </a:xfrm>
          <a:prstGeom prst="rect">
            <a:avLst/>
          </a:prstGeom>
        </p:spPr>
      </p:pic>
      <p:pic>
        <p:nvPicPr>
          <p:cNvPr id="9" name="Picture 8" descr="Pub 9254 Peer Review Logo.JPG"/>
          <p:cNvPicPr>
            <a:picLocks noChangeAspect="1"/>
          </p:cNvPicPr>
          <p:nvPr/>
        </p:nvPicPr>
        <p:blipFill>
          <a:blip r:embed="rId5" cstate="print"/>
          <a:stretch>
            <a:fillRect/>
          </a:stretch>
        </p:blipFill>
        <p:spPr>
          <a:xfrm>
            <a:off x="1524003" y="7136220"/>
            <a:ext cx="2359860" cy="891503"/>
          </a:xfrm>
          <a:prstGeom prst="rect">
            <a:avLst/>
          </a:prstGeom>
        </p:spPr>
      </p:pic>
      <p:pic>
        <p:nvPicPr>
          <p:cNvPr id="10" name="Picture 9" descr="Pub 9254 Join.JPG"/>
          <p:cNvPicPr>
            <a:picLocks noChangeAspect="1"/>
          </p:cNvPicPr>
          <p:nvPr/>
        </p:nvPicPr>
        <p:blipFill>
          <a:blip r:embed="rId6" cstate="print"/>
          <a:stretch>
            <a:fillRect/>
          </a:stretch>
        </p:blipFill>
        <p:spPr>
          <a:xfrm>
            <a:off x="7311673" y="7058657"/>
            <a:ext cx="2940691" cy="1969331"/>
          </a:xfrm>
          <a:prstGeom prst="rect">
            <a:avLst/>
          </a:prstGeom>
        </p:spPr>
      </p:pic>
      <p:pic>
        <p:nvPicPr>
          <p:cNvPr id="11" name="Picture 10" descr="9254 Related.png"/>
          <p:cNvPicPr>
            <a:picLocks noChangeAspect="1"/>
          </p:cNvPicPr>
          <p:nvPr/>
        </p:nvPicPr>
        <p:blipFill>
          <a:blip r:embed="rId7" cstate="print"/>
          <a:stretch>
            <a:fillRect/>
          </a:stretch>
        </p:blipFill>
        <p:spPr>
          <a:xfrm>
            <a:off x="7577715" y="7719044"/>
            <a:ext cx="2057143" cy="3295238"/>
          </a:xfrm>
          <a:prstGeom prst="rect">
            <a:avLst/>
          </a:prstGeom>
        </p:spPr>
      </p:pic>
      <p:sp>
        <p:nvSpPr>
          <p:cNvPr id="12" name="Rectangle 11"/>
          <p:cNvSpPr/>
          <p:nvPr/>
        </p:nvSpPr>
        <p:spPr bwMode="auto">
          <a:xfrm>
            <a:off x="3426941" y="5993027"/>
            <a:ext cx="4349579"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3" name="Rectangle 12"/>
          <p:cNvSpPr/>
          <p:nvPr/>
        </p:nvSpPr>
        <p:spPr bwMode="auto">
          <a:xfrm>
            <a:off x="2376620" y="3113903"/>
            <a:ext cx="988541"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4" name="Rectangle 13"/>
          <p:cNvSpPr/>
          <p:nvPr/>
        </p:nvSpPr>
        <p:spPr bwMode="auto">
          <a:xfrm>
            <a:off x="2388985" y="4176584"/>
            <a:ext cx="939113"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5" name="Rectangle 14"/>
          <p:cNvSpPr/>
          <p:nvPr/>
        </p:nvSpPr>
        <p:spPr bwMode="auto">
          <a:xfrm>
            <a:off x="8036023" y="2211859"/>
            <a:ext cx="1742303"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6" name="Rectangle 15"/>
          <p:cNvSpPr/>
          <p:nvPr/>
        </p:nvSpPr>
        <p:spPr bwMode="auto">
          <a:xfrm>
            <a:off x="8060734" y="4868562"/>
            <a:ext cx="1717591"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Tree>
    <p:extLst>
      <p:ext uri="{BB962C8B-B14F-4D97-AF65-F5344CB8AC3E}">
        <p14:creationId xmlns:p14="http://schemas.microsoft.com/office/powerpoint/2010/main" val="1573552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64" presetClass="path" presetSubtype="0" accel="50000" decel="50000" fill="hold" nodeType="withEffect">
                                  <p:stCondLst>
                                    <p:cond delay="0"/>
                                  </p:stCondLst>
                                  <p:childTnLst>
                                    <p:animMotion origin="layout" path="M 3.05556E-6 1.75763E-6 L 0.00121 -0.50347 " pathEditMode="relative" rAng="0" ptsTypes="AA">
                                      <p:cBhvr>
                                        <p:cTn id="30" dur="1000" fill="hold"/>
                                        <p:tgtEl>
                                          <p:spTgt spid="8"/>
                                        </p:tgtEl>
                                        <p:attrNameLst>
                                          <p:attrName>ppt_x</p:attrName>
                                          <p:attrName>ppt_y</p:attrName>
                                        </p:attrNameLst>
                                      </p:cBhvr>
                                      <p:rCtr x="100" y="-25200"/>
                                    </p:animMotion>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nodeType="clickEffect">
                                  <p:stCondLst>
                                    <p:cond delay="0"/>
                                  </p:stCondLst>
                                  <p:childTnLst>
                                    <p:animEffect transition="out" filter="box(in)">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ox(i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grpId="1" nodeType="clickEffect">
                                  <p:stCondLst>
                                    <p:cond delay="0"/>
                                  </p:stCondLst>
                                  <p:childTnLst>
                                    <p:animEffect transition="out" filter="box(in)">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par>
                          <p:cTn id="52" fill="hold">
                            <p:stCondLst>
                              <p:cond delay="500"/>
                            </p:stCondLst>
                            <p:childTnLst>
                              <p:par>
                                <p:cTn id="53" presetID="4"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ox(in)">
                                      <p:cBhvr>
                                        <p:cTn id="55" dur="500"/>
                                        <p:tgtEl>
                                          <p:spTgt spid="16"/>
                                        </p:tgtEl>
                                      </p:cBhvr>
                                    </p:animEffect>
                                  </p:childTnLst>
                                </p:cTn>
                              </p:par>
                            </p:childTnLst>
                          </p:cTn>
                        </p:par>
                        <p:par>
                          <p:cTn id="56" fill="hold">
                            <p:stCondLst>
                              <p:cond delay="1000"/>
                            </p:stCondLst>
                            <p:childTnLst>
                              <p:par>
                                <p:cTn id="57" presetID="4" presetClass="exit" presetSubtype="16" fill="hold" grpId="1" nodeType="afterEffect">
                                  <p:stCondLst>
                                    <p:cond delay="0"/>
                                  </p:stCondLst>
                                  <p:childTnLst>
                                    <p:animEffect transition="out" filter="box(in)">
                                      <p:cBhvr>
                                        <p:cTn id="58" dur="1000"/>
                                        <p:tgtEl>
                                          <p:spTgt spid="16"/>
                                        </p:tgtEl>
                                      </p:cBhvr>
                                    </p:animEffect>
                                    <p:set>
                                      <p:cBhvr>
                                        <p:cTn id="59"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Current Collections in </a:t>
            </a:r>
            <a:r>
              <a:rPr lang="en-US" sz="3200" i="1" dirty="0"/>
              <a:t>Publications</a:t>
            </a:r>
          </a:p>
        </p:txBody>
      </p:sp>
      <p:sp>
        <p:nvSpPr>
          <p:cNvPr id="21" name="TextBox 20"/>
          <p:cNvSpPr txBox="1"/>
          <p:nvPr/>
        </p:nvSpPr>
        <p:spPr>
          <a:xfrm>
            <a:off x="753981" y="15159790"/>
            <a:ext cx="1540043" cy="707886"/>
          </a:xfrm>
          <a:prstGeom prst="rect">
            <a:avLst/>
          </a:prstGeom>
          <a:noFill/>
        </p:spPr>
        <p:txBody>
          <a:bodyPr wrap="square" rtlCol="0">
            <a:spAutoFit/>
          </a:bodyPr>
          <a:lstStyle/>
          <a:p>
            <a:pPr eaLnBrk="0" fontAlgn="base" hangingPunct="0">
              <a:spcBef>
                <a:spcPct val="0"/>
              </a:spcBef>
              <a:spcAft>
                <a:spcPct val="0"/>
              </a:spcAft>
            </a:pPr>
            <a:r>
              <a:rPr lang="en-US" sz="2000" b="1" dirty="0">
                <a:solidFill>
                  <a:srgbClr val="FFFFFF"/>
                </a:solidFill>
              </a:rPr>
              <a:t>Blah!</a:t>
            </a:r>
          </a:p>
          <a:p>
            <a:pPr eaLnBrk="0" fontAlgn="base" hangingPunct="0">
              <a:spcBef>
                <a:spcPct val="0"/>
              </a:spcBef>
              <a:spcAft>
                <a:spcPct val="0"/>
              </a:spcAft>
            </a:pPr>
            <a:endParaRPr lang="en-US" sz="2000" b="1" dirty="0">
              <a:solidFill>
                <a:srgbClr val="FFFFFF"/>
              </a:solidFill>
            </a:endParaRPr>
          </a:p>
        </p:txBody>
      </p:sp>
      <p:sp>
        <p:nvSpPr>
          <p:cNvPr id="22" name="TextBox 21"/>
          <p:cNvSpPr txBox="1"/>
          <p:nvPr/>
        </p:nvSpPr>
        <p:spPr>
          <a:xfrm>
            <a:off x="-16043" y="-9087844"/>
            <a:ext cx="1540043" cy="707886"/>
          </a:xfrm>
          <a:prstGeom prst="rect">
            <a:avLst/>
          </a:prstGeom>
          <a:noFill/>
        </p:spPr>
        <p:txBody>
          <a:bodyPr wrap="square" rtlCol="0">
            <a:spAutoFit/>
          </a:bodyPr>
          <a:lstStyle/>
          <a:p>
            <a:pPr eaLnBrk="0" fontAlgn="base" hangingPunct="0">
              <a:spcBef>
                <a:spcPct val="0"/>
              </a:spcBef>
              <a:spcAft>
                <a:spcPct val="0"/>
              </a:spcAft>
            </a:pPr>
            <a:r>
              <a:rPr lang="en-US" sz="2000" b="1" dirty="0">
                <a:solidFill>
                  <a:srgbClr val="FFFFFF"/>
                </a:solidFill>
              </a:rPr>
              <a:t>Blah!</a:t>
            </a:r>
          </a:p>
          <a:p>
            <a:pPr eaLnBrk="0" fontAlgn="base" hangingPunct="0">
              <a:spcBef>
                <a:spcPct val="0"/>
              </a:spcBef>
              <a:spcAft>
                <a:spcPct val="0"/>
              </a:spcAft>
            </a:pPr>
            <a:endParaRPr lang="en-US" sz="2000" b="1" dirty="0">
              <a:solidFill>
                <a:srgbClr val="FFFFFF"/>
              </a:solidFill>
            </a:endParaRPr>
          </a:p>
        </p:txBody>
      </p:sp>
      <p:graphicFrame>
        <p:nvGraphicFramePr>
          <p:cNvPr id="5" name="Diagram 4"/>
          <p:cNvGraphicFramePr/>
          <p:nvPr>
            <p:extLst/>
          </p:nvPr>
        </p:nvGraphicFramePr>
        <p:xfrm>
          <a:off x="2294024" y="958941"/>
          <a:ext cx="7778893" cy="5899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8517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699945" y="178131"/>
            <a:ext cx="8386763" cy="617516"/>
          </a:xfrm>
          <a:prstGeom prst="rect">
            <a:avLst/>
          </a:prstGeom>
        </p:spPr>
        <p:txBody>
          <a:bodyPr/>
          <a:lstStyle/>
          <a:p>
            <a:pPr defTabSz="889000" fontAlgn="base">
              <a:lnSpc>
                <a:spcPct val="85000"/>
              </a:lnSpc>
              <a:spcBef>
                <a:spcPct val="0"/>
              </a:spcBef>
              <a:spcAft>
                <a:spcPct val="0"/>
              </a:spcAft>
              <a:buClr>
                <a:srgbClr val="DADDFE"/>
              </a:buClr>
              <a:defRPr/>
            </a:pPr>
            <a:r>
              <a:rPr lang="en-US" sz="3600" kern="0" dirty="0">
                <a:solidFill>
                  <a:srgbClr val="092F6D"/>
                </a:solidFill>
                <a:latin typeface="Arial Black"/>
                <a:ea typeface="+mj-ea"/>
                <a:cs typeface="+mj-cs"/>
              </a:rPr>
              <a:t>MedEdPORTAL </a:t>
            </a:r>
            <a:r>
              <a:rPr lang="en-US" sz="3600" i="1" kern="0" dirty="0">
                <a:solidFill>
                  <a:srgbClr val="092F6D"/>
                </a:solidFill>
                <a:latin typeface="Arial Black"/>
                <a:ea typeface="+mj-ea"/>
                <a:cs typeface="+mj-cs"/>
              </a:rPr>
              <a:t>iCollaborative</a:t>
            </a:r>
          </a:p>
        </p:txBody>
      </p:sp>
      <p:pic>
        <p:nvPicPr>
          <p:cNvPr id="2" name="Picture 2"/>
          <p:cNvPicPr>
            <a:picLocks noChangeAspect="1" noChangeArrowheads="1"/>
          </p:cNvPicPr>
          <p:nvPr/>
        </p:nvPicPr>
        <p:blipFill>
          <a:blip r:embed="rId3" cstate="print"/>
          <a:srcRect/>
          <a:stretch>
            <a:fillRect/>
          </a:stretch>
        </p:blipFill>
        <p:spPr bwMode="auto">
          <a:xfrm>
            <a:off x="1783072" y="628930"/>
            <a:ext cx="8601061" cy="6120478"/>
          </a:xfrm>
          <a:prstGeom prst="rect">
            <a:avLst/>
          </a:prstGeom>
          <a:noFill/>
          <a:ln w="9525">
            <a:noFill/>
            <a:miter lim="800000"/>
            <a:headEnd/>
            <a:tailEnd/>
          </a:ln>
          <a:effectLst>
            <a:softEdge rad="63500"/>
          </a:effectLst>
        </p:spPr>
      </p:pic>
      <p:sp>
        <p:nvSpPr>
          <p:cNvPr id="4" name="Explosion 2 3"/>
          <p:cNvSpPr/>
          <p:nvPr/>
        </p:nvSpPr>
        <p:spPr bwMode="auto">
          <a:xfrm>
            <a:off x="3685321" y="698286"/>
            <a:ext cx="2842953" cy="899279"/>
          </a:xfrm>
          <a:prstGeom prst="irregularSeal2">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Tree>
    <p:extLst>
      <p:ext uri="{BB962C8B-B14F-4D97-AF65-F5344CB8AC3E}">
        <p14:creationId xmlns:p14="http://schemas.microsoft.com/office/powerpoint/2010/main" val="359919501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9577477" name="Rectangle 5"/>
          <p:cNvSpPr>
            <a:spLocks noGrp="1" noChangeArrowheads="1"/>
          </p:cNvSpPr>
          <p:nvPr>
            <p:ph type="body" idx="1"/>
          </p:nvPr>
        </p:nvSpPr>
        <p:spPr>
          <a:xfrm>
            <a:off x="2084302" y="943236"/>
            <a:ext cx="3557113" cy="5195864"/>
          </a:xfrm>
        </p:spPr>
        <p:txBody>
          <a:bodyPr/>
          <a:lstStyle/>
          <a:p>
            <a:pPr marL="457200" indent="-457200">
              <a:buClr>
                <a:srgbClr val="092F6D"/>
              </a:buClr>
              <a:buFont typeface="+mj-lt"/>
              <a:buAutoNum type="arabicPeriod"/>
            </a:pPr>
            <a:r>
              <a:rPr lang="en-US" sz="2400" b="1" dirty="0"/>
              <a:t>Free</a:t>
            </a:r>
            <a:r>
              <a:rPr lang="en-US" sz="2400" dirty="0"/>
              <a:t> online sharing and collaboration service</a:t>
            </a:r>
          </a:p>
          <a:p>
            <a:pPr marL="457200" indent="-457200">
              <a:buClr>
                <a:srgbClr val="092F6D"/>
              </a:buClr>
              <a:buFont typeface="+mj-lt"/>
              <a:buAutoNum type="arabicPeriod"/>
            </a:pPr>
            <a:r>
              <a:rPr lang="en-US" sz="2400" b="1" dirty="0"/>
              <a:t>Open</a:t>
            </a:r>
            <a:r>
              <a:rPr lang="en-US" sz="2400" dirty="0"/>
              <a:t> to the general public around the globe</a:t>
            </a:r>
          </a:p>
          <a:p>
            <a:pPr marL="457200" indent="-457200">
              <a:buClr>
                <a:srgbClr val="092F6D"/>
              </a:buClr>
              <a:buFont typeface="+mj-lt"/>
              <a:buAutoNum type="arabicPeriod"/>
            </a:pPr>
            <a:r>
              <a:rPr lang="en-US" sz="2400" b="1" dirty="0"/>
              <a:t>Community </a:t>
            </a:r>
            <a:r>
              <a:rPr lang="en-US" sz="2400" dirty="0"/>
              <a:t>building environment</a:t>
            </a:r>
          </a:p>
          <a:p>
            <a:pPr marL="457200" indent="-457200">
              <a:buClr>
                <a:srgbClr val="092F6D"/>
              </a:buClr>
              <a:buFont typeface="+mj-lt"/>
              <a:buAutoNum type="arabicPeriod"/>
            </a:pPr>
            <a:r>
              <a:rPr lang="en-US" sz="2400" b="1" dirty="0"/>
              <a:t>Innovative </a:t>
            </a:r>
            <a:r>
              <a:rPr lang="en-US" sz="2400" dirty="0"/>
              <a:t>approaches, practices, and strategies for transforming healthcare</a:t>
            </a:r>
          </a:p>
        </p:txBody>
      </p:sp>
      <p:sp>
        <p:nvSpPr>
          <p:cNvPr id="6" name="Text Box 3"/>
          <p:cNvSpPr txBox="1">
            <a:spLocks noChangeArrowheads="1"/>
          </p:cNvSpPr>
          <p:nvPr/>
        </p:nvSpPr>
        <p:spPr bwMode="auto">
          <a:xfrm>
            <a:off x="5585373" y="4733409"/>
            <a:ext cx="5082639" cy="400110"/>
          </a:xfrm>
          <a:prstGeom prst="rect">
            <a:avLst/>
          </a:prstGeom>
          <a:noFill/>
          <a:ln w="22225">
            <a:noFill/>
            <a:miter lim="800000"/>
            <a:headEnd/>
            <a:tailEnd/>
          </a:ln>
        </p:spPr>
        <p:txBody>
          <a:bodyPr wrap="square">
            <a:spAutoFit/>
          </a:bodyPr>
          <a:lstStyle/>
          <a:p>
            <a:pPr algn="ctr" eaLnBrk="0" fontAlgn="base" hangingPunct="0">
              <a:spcBef>
                <a:spcPct val="50000"/>
              </a:spcBef>
              <a:spcAft>
                <a:spcPct val="0"/>
              </a:spcAft>
            </a:pPr>
            <a:r>
              <a:rPr lang="en-US" sz="2000" b="1" dirty="0">
                <a:solidFill>
                  <a:srgbClr val="092F6D"/>
                </a:solidFill>
              </a:rPr>
              <a:t>www.mededportal.org/icollaborative</a:t>
            </a:r>
          </a:p>
        </p:txBody>
      </p:sp>
      <p:sp>
        <p:nvSpPr>
          <p:cNvPr id="7" name="Title 6"/>
          <p:cNvSpPr>
            <a:spLocks noGrp="1"/>
          </p:cNvSpPr>
          <p:nvPr>
            <p:ph type="title"/>
          </p:nvPr>
        </p:nvSpPr>
        <p:spPr>
          <a:xfrm>
            <a:off x="1930105" y="0"/>
            <a:ext cx="8386763" cy="620712"/>
          </a:xfrm>
        </p:spPr>
        <p:txBody>
          <a:bodyPr/>
          <a:lstStyle/>
          <a:p>
            <a:r>
              <a:rPr lang="en-US" sz="2800" dirty="0"/>
              <a:t>MedEdPORTAL </a:t>
            </a:r>
            <a:r>
              <a:rPr lang="en-US" sz="2800" i="1" dirty="0"/>
              <a:t>iCollaborative</a:t>
            </a:r>
            <a:r>
              <a:rPr lang="en-US" sz="2800" dirty="0"/>
              <a:t> Overview</a:t>
            </a:r>
          </a:p>
        </p:txBody>
      </p:sp>
      <p:pic>
        <p:nvPicPr>
          <p:cNvPr id="2050" name="Picture 2"/>
          <p:cNvPicPr>
            <a:picLocks noChangeAspect="1" noChangeArrowheads="1"/>
          </p:cNvPicPr>
          <p:nvPr/>
        </p:nvPicPr>
        <p:blipFill>
          <a:blip r:embed="rId3" cstate="print"/>
          <a:srcRect/>
          <a:stretch>
            <a:fillRect/>
          </a:stretch>
        </p:blipFill>
        <p:spPr bwMode="auto">
          <a:xfrm>
            <a:off x="5734417" y="1076036"/>
            <a:ext cx="4704987" cy="3348048"/>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793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77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77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774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774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9584644" name="Rectangle 4"/>
          <p:cNvSpPr>
            <a:spLocks noGrp="1" noChangeArrowheads="1"/>
          </p:cNvSpPr>
          <p:nvPr>
            <p:ph type="title"/>
          </p:nvPr>
        </p:nvSpPr>
        <p:spPr>
          <a:xfrm>
            <a:off x="2001837" y="-160638"/>
            <a:ext cx="8386763" cy="620713"/>
          </a:xfrm>
        </p:spPr>
        <p:txBody>
          <a:bodyPr/>
          <a:lstStyle/>
          <a:p>
            <a:r>
              <a:rPr lang="en-US" sz="2800" dirty="0"/>
              <a:t>Sample </a:t>
            </a:r>
            <a:r>
              <a:rPr lang="en-US" sz="2800" i="1" dirty="0"/>
              <a:t>iCollaborative</a:t>
            </a:r>
            <a:r>
              <a:rPr lang="en-US" sz="2800" dirty="0"/>
              <a:t> Resource </a:t>
            </a:r>
          </a:p>
        </p:txBody>
      </p:sp>
      <p:pic>
        <p:nvPicPr>
          <p:cNvPr id="2051" name="Picture 3"/>
          <p:cNvPicPr>
            <a:picLocks noChangeAspect="1" noChangeArrowheads="1"/>
          </p:cNvPicPr>
          <p:nvPr/>
        </p:nvPicPr>
        <p:blipFill>
          <a:blip r:embed="rId3" cstate="print"/>
          <a:srcRect/>
          <a:stretch>
            <a:fillRect/>
          </a:stretch>
        </p:blipFill>
        <p:spPr bwMode="auto">
          <a:xfrm>
            <a:off x="2008229" y="549134"/>
            <a:ext cx="8264355" cy="6156345"/>
          </a:xfrm>
          <a:prstGeom prst="rect">
            <a:avLst/>
          </a:prstGeom>
          <a:noFill/>
          <a:ln w="9525">
            <a:noFill/>
            <a:miter lim="800000"/>
            <a:headEnd/>
            <a:tailEnd/>
          </a:ln>
          <a:effectLst>
            <a:softEdge rad="63500"/>
          </a:effectLst>
        </p:spPr>
      </p:pic>
      <p:sp>
        <p:nvSpPr>
          <p:cNvPr id="8" name="Rectangle 7"/>
          <p:cNvSpPr/>
          <p:nvPr/>
        </p:nvSpPr>
        <p:spPr bwMode="auto">
          <a:xfrm>
            <a:off x="2203631" y="3385751"/>
            <a:ext cx="889687"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9" name="Rectangle 8"/>
          <p:cNvSpPr/>
          <p:nvPr/>
        </p:nvSpPr>
        <p:spPr bwMode="auto">
          <a:xfrm>
            <a:off x="3216887" y="3361038"/>
            <a:ext cx="4695567"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pic>
        <p:nvPicPr>
          <p:cNvPr id="2052" name="Picture 4" descr="C:\Users\enovinskie\AppData\Local\Microsoft\Windows\Temporary Internet Files\Content.IE5\87UKKVHZ\MC900434750[1].png"/>
          <p:cNvPicPr>
            <a:picLocks noChangeAspect="1" noChangeArrowheads="1"/>
          </p:cNvPicPr>
          <p:nvPr/>
        </p:nvPicPr>
        <p:blipFill>
          <a:blip r:embed="rId4" cstate="print"/>
          <a:srcRect/>
          <a:stretch>
            <a:fillRect/>
          </a:stretch>
        </p:blipFill>
        <p:spPr bwMode="auto">
          <a:xfrm>
            <a:off x="2086377" y="4936539"/>
            <a:ext cx="1105787" cy="1105787"/>
          </a:xfrm>
          <a:prstGeom prst="rect">
            <a:avLst/>
          </a:prstGeom>
          <a:noFill/>
        </p:spPr>
      </p:pic>
      <p:sp>
        <p:nvSpPr>
          <p:cNvPr id="10" name="Rectangle 9"/>
          <p:cNvSpPr/>
          <p:nvPr/>
        </p:nvSpPr>
        <p:spPr bwMode="auto">
          <a:xfrm>
            <a:off x="2203634" y="4460789"/>
            <a:ext cx="877329"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1" name="Rectangle 10"/>
          <p:cNvSpPr/>
          <p:nvPr/>
        </p:nvSpPr>
        <p:spPr bwMode="auto">
          <a:xfrm>
            <a:off x="7961871" y="2162432"/>
            <a:ext cx="1841157"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pic>
        <p:nvPicPr>
          <p:cNvPr id="12" name="Picture 11" descr="Pub 9254 Join.JPG"/>
          <p:cNvPicPr>
            <a:picLocks noChangeAspect="1"/>
          </p:cNvPicPr>
          <p:nvPr/>
        </p:nvPicPr>
        <p:blipFill>
          <a:blip r:embed="rId5" cstate="print"/>
          <a:stretch>
            <a:fillRect/>
          </a:stretch>
        </p:blipFill>
        <p:spPr>
          <a:xfrm>
            <a:off x="7311673" y="7058657"/>
            <a:ext cx="2940691" cy="1969331"/>
          </a:xfrm>
          <a:prstGeom prst="rect">
            <a:avLst/>
          </a:prstGeom>
        </p:spPr>
      </p:pic>
      <p:sp>
        <p:nvSpPr>
          <p:cNvPr id="13" name="Rectangle 12"/>
          <p:cNvSpPr/>
          <p:nvPr/>
        </p:nvSpPr>
        <p:spPr bwMode="auto">
          <a:xfrm>
            <a:off x="7986584" y="5350476"/>
            <a:ext cx="1767016"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pic>
        <p:nvPicPr>
          <p:cNvPr id="2053" name="Picture 5"/>
          <p:cNvPicPr>
            <a:picLocks noChangeAspect="1" noChangeArrowheads="1"/>
          </p:cNvPicPr>
          <p:nvPr/>
        </p:nvPicPr>
        <p:blipFill>
          <a:blip r:embed="rId6" cstate="print"/>
          <a:srcRect/>
          <a:stretch>
            <a:fillRect/>
          </a:stretch>
        </p:blipFill>
        <p:spPr bwMode="auto">
          <a:xfrm>
            <a:off x="7831235" y="7064606"/>
            <a:ext cx="2238375" cy="3800475"/>
          </a:xfrm>
          <a:prstGeom prst="rect">
            <a:avLst/>
          </a:prstGeom>
          <a:noFill/>
          <a:ln w="9525">
            <a:noFill/>
            <a:miter lim="800000"/>
            <a:headEnd/>
            <a:tailEnd/>
          </a:ln>
        </p:spPr>
      </p:pic>
    </p:spTree>
    <p:extLst>
      <p:ext uri="{BB962C8B-B14F-4D97-AF65-F5344CB8AC3E}">
        <p14:creationId xmlns:p14="http://schemas.microsoft.com/office/powerpoint/2010/main" val="2509243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ox(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nodeType="clickEffect">
                                  <p:stCondLst>
                                    <p:cond delay="0"/>
                                  </p:stCondLst>
                                  <p:childTnLst>
                                    <p:animEffect transition="out" filter="box(in)">
                                      <p:cBhvr>
                                        <p:cTn id="27" dur="500"/>
                                        <p:tgtEl>
                                          <p:spTgt spid="2052"/>
                                        </p:tgtEl>
                                      </p:cBhvr>
                                    </p:animEffect>
                                    <p:set>
                                      <p:cBhvr>
                                        <p:cTn id="28" dur="1" fill="hold">
                                          <p:stCondLst>
                                            <p:cond delay="499"/>
                                          </p:stCondLst>
                                        </p:cTn>
                                        <p:tgtEl>
                                          <p:spTgt spid="2052"/>
                                        </p:tgtEl>
                                        <p:attrNameLst>
                                          <p:attrName>style.visibility</p:attrName>
                                        </p:attrNameLst>
                                      </p:cBhvr>
                                      <p:to>
                                        <p:strVal val="hidden"/>
                                      </p:to>
                                    </p:set>
                                  </p:childTnLst>
                                </p:cTn>
                              </p:par>
                              <p:par>
                                <p:cTn id="29" presetID="4"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grpId="1" nodeType="clickEffect">
                                  <p:stCondLst>
                                    <p:cond delay="0"/>
                                  </p:stCondLst>
                                  <p:childTnLst>
                                    <p:animEffect transition="out" filter="box(in)">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4"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ox(i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16" fill="hold" grpId="1" nodeType="clickEffect">
                                  <p:stCondLst>
                                    <p:cond delay="0"/>
                                  </p:stCondLst>
                                  <p:childTnLst>
                                    <p:animEffect transition="out" filter="box(i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500"/>
                                        <p:tgtEl>
                                          <p:spTgt spid="13"/>
                                        </p:tgtEl>
                                      </p:cBhvr>
                                    </p:animEffect>
                                  </p:childTnLst>
                                </p:cTn>
                              </p:par>
                            </p:childTnLst>
                          </p:cTn>
                        </p:par>
                        <p:par>
                          <p:cTn id="48" fill="hold">
                            <p:stCondLst>
                              <p:cond delay="500"/>
                            </p:stCondLst>
                            <p:childTnLst>
                              <p:par>
                                <p:cTn id="49" presetID="4" presetClass="exit" presetSubtype="16" fill="hold" grpId="1" nodeType="afterEffect">
                                  <p:stCondLst>
                                    <p:cond delay="0"/>
                                  </p:stCondLst>
                                  <p:childTnLst>
                                    <p:animEffect transition="out" filter="box(in)">
                                      <p:cBhvr>
                                        <p:cTn id="50" dur="1000"/>
                                        <p:tgtEl>
                                          <p:spTgt spid="13"/>
                                        </p:tgtEl>
                                      </p:cBhvr>
                                    </p:animEffect>
                                    <p:set>
                                      <p:cBhvr>
                                        <p:cTn id="5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41517" y="7059881"/>
            <a:ext cx="6931944" cy="4754880"/>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4" cstate="print"/>
          <a:srcRect/>
          <a:stretch>
            <a:fillRect/>
          </a:stretch>
        </p:blipFill>
        <p:spPr bwMode="auto">
          <a:xfrm>
            <a:off x="2165268" y="7459581"/>
            <a:ext cx="6803997" cy="47548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Collections in </a:t>
            </a:r>
            <a:r>
              <a:rPr lang="en-US" i="1" dirty="0" err="1" smtClean="0"/>
              <a:t>iCollaborative</a:t>
            </a:r>
            <a:endParaRPr lang="en-US" i="1" dirty="0"/>
          </a:p>
        </p:txBody>
      </p:sp>
      <p:sp>
        <p:nvSpPr>
          <p:cNvPr id="21" name="TextBox 20"/>
          <p:cNvSpPr txBox="1"/>
          <p:nvPr/>
        </p:nvSpPr>
        <p:spPr>
          <a:xfrm>
            <a:off x="753981" y="15159790"/>
            <a:ext cx="1540043" cy="707886"/>
          </a:xfrm>
          <a:prstGeom prst="rect">
            <a:avLst/>
          </a:prstGeom>
          <a:noFill/>
        </p:spPr>
        <p:txBody>
          <a:bodyPr wrap="square" rtlCol="0">
            <a:spAutoFit/>
          </a:bodyPr>
          <a:lstStyle/>
          <a:p>
            <a:pPr eaLnBrk="0" fontAlgn="base" hangingPunct="0">
              <a:spcBef>
                <a:spcPct val="0"/>
              </a:spcBef>
              <a:spcAft>
                <a:spcPct val="0"/>
              </a:spcAft>
            </a:pPr>
            <a:r>
              <a:rPr lang="en-US" sz="2000" b="1" dirty="0">
                <a:solidFill>
                  <a:srgbClr val="FFFFFF"/>
                </a:solidFill>
              </a:rPr>
              <a:t>Blah!</a:t>
            </a:r>
          </a:p>
          <a:p>
            <a:pPr eaLnBrk="0" fontAlgn="base" hangingPunct="0">
              <a:spcBef>
                <a:spcPct val="0"/>
              </a:spcBef>
              <a:spcAft>
                <a:spcPct val="0"/>
              </a:spcAft>
            </a:pPr>
            <a:endParaRPr lang="en-US" sz="2000" b="1" dirty="0">
              <a:solidFill>
                <a:srgbClr val="FFFFFF"/>
              </a:solidFill>
            </a:endParaRPr>
          </a:p>
        </p:txBody>
      </p:sp>
      <p:pic>
        <p:nvPicPr>
          <p:cNvPr id="6" name="Picture 2"/>
          <p:cNvPicPr>
            <a:picLocks noChangeAspect="1" noChangeArrowheads="1"/>
          </p:cNvPicPr>
          <p:nvPr/>
        </p:nvPicPr>
        <p:blipFill>
          <a:blip r:embed="rId5" cstate="print"/>
          <a:srcRect/>
          <a:stretch>
            <a:fillRect/>
          </a:stretch>
        </p:blipFill>
        <p:spPr bwMode="auto">
          <a:xfrm>
            <a:off x="2141526" y="8261940"/>
            <a:ext cx="6742679" cy="4754880"/>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16043" y="-9087844"/>
            <a:ext cx="1540043" cy="707886"/>
          </a:xfrm>
          <a:prstGeom prst="rect">
            <a:avLst/>
          </a:prstGeom>
          <a:noFill/>
        </p:spPr>
        <p:txBody>
          <a:bodyPr wrap="square" rtlCol="0">
            <a:spAutoFit/>
          </a:bodyPr>
          <a:lstStyle/>
          <a:p>
            <a:pPr eaLnBrk="0" fontAlgn="base" hangingPunct="0">
              <a:spcBef>
                <a:spcPct val="0"/>
              </a:spcBef>
              <a:spcAft>
                <a:spcPct val="0"/>
              </a:spcAft>
            </a:pPr>
            <a:r>
              <a:rPr lang="en-US" sz="2000" b="1" dirty="0">
                <a:solidFill>
                  <a:srgbClr val="FFFFFF"/>
                </a:solidFill>
              </a:rPr>
              <a:t>Blah!</a:t>
            </a:r>
          </a:p>
          <a:p>
            <a:pPr eaLnBrk="0" fontAlgn="base" hangingPunct="0">
              <a:spcBef>
                <a:spcPct val="0"/>
              </a:spcBef>
              <a:spcAft>
                <a:spcPct val="0"/>
              </a:spcAft>
            </a:pPr>
            <a:endParaRPr lang="en-US" sz="2000" b="1" dirty="0">
              <a:solidFill>
                <a:srgbClr val="FFFFFF"/>
              </a:solidFill>
            </a:endParaRPr>
          </a:p>
        </p:txBody>
      </p:sp>
      <p:pic>
        <p:nvPicPr>
          <p:cNvPr id="8" name="Picture 4"/>
          <p:cNvPicPr>
            <a:picLocks noChangeAspect="1" noChangeArrowheads="1"/>
          </p:cNvPicPr>
          <p:nvPr/>
        </p:nvPicPr>
        <p:blipFill>
          <a:blip r:embed="rId6" cstate="print"/>
          <a:srcRect/>
          <a:stretch>
            <a:fillRect/>
          </a:stretch>
        </p:blipFill>
        <p:spPr bwMode="auto">
          <a:xfrm>
            <a:off x="2166897" y="7922038"/>
            <a:ext cx="6990523" cy="4754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6158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4913 -0.0044 L -0.05035 -0.89098 " pathEditMode="relative" rAng="0" ptsTypes="AA">
                                      <p:cBhvr>
                                        <p:cTn id="6" dur="2000" fill="hold"/>
                                        <p:tgtEl>
                                          <p:spTgt spid="1026"/>
                                        </p:tgtEl>
                                        <p:attrNameLst>
                                          <p:attrName>ppt_x</p:attrName>
                                          <p:attrName>ppt_y</p:attrName>
                                        </p:attrNameLst>
                                      </p:cBhvr>
                                      <p:rCtr x="-69" y="-44329"/>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555 0.00023 L 0.0033 -0.88866 " pathEditMode="relative" rAng="0" ptsTypes="AA">
                                      <p:cBhvr>
                                        <p:cTn id="10" dur="2000" fill="hold"/>
                                        <p:tgtEl>
                                          <p:spTgt spid="7"/>
                                        </p:tgtEl>
                                        <p:attrNameLst>
                                          <p:attrName>ppt_x</p:attrName>
                                          <p:attrName>ppt_y</p:attrName>
                                        </p:attrNameLst>
                                      </p:cBhvr>
                                      <p:rCtr x="-122" y="-44444"/>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7083 0.09907 L 0.06667 -0.94769 " pathEditMode="relative" rAng="0" ptsTypes="AA">
                                      <p:cBhvr>
                                        <p:cTn id="14" dur="2000" fill="hold"/>
                                        <p:tgtEl>
                                          <p:spTgt spid="6"/>
                                        </p:tgtEl>
                                        <p:attrNameLst>
                                          <p:attrName>ppt_x</p:attrName>
                                          <p:attrName>ppt_y</p:attrName>
                                        </p:attrNameLst>
                                      </p:cBhvr>
                                      <p:rCtr x="-208" y="-5233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12934 0.14074 L 0.12274 -0.85162 " pathEditMode="relative" rAng="0" ptsTypes="AA">
                                      <p:cBhvr>
                                        <p:cTn id="18" dur="2000" fill="hold"/>
                                        <p:tgtEl>
                                          <p:spTgt spid="8"/>
                                        </p:tgtEl>
                                        <p:attrNameLst>
                                          <p:attrName>ppt_x</p:attrName>
                                          <p:attrName>ppt_y</p:attrName>
                                        </p:attrNameLst>
                                      </p:cBhvr>
                                      <p:rCtr x="-330" y="-49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02029" y="0"/>
            <a:ext cx="8386763" cy="783772"/>
          </a:xfrm>
        </p:spPr>
        <p:txBody>
          <a:bodyPr/>
          <a:lstStyle/>
          <a:p>
            <a:r>
              <a:rPr lang="en-US" dirty="0" smtClean="0"/>
              <a:t>MedEdPORTAL </a:t>
            </a:r>
            <a:r>
              <a:rPr lang="en-US" i="1" dirty="0" smtClean="0"/>
              <a:t>CE Directory</a:t>
            </a:r>
            <a:endParaRPr lang="en-US" i="1" dirty="0"/>
          </a:p>
        </p:txBody>
      </p:sp>
      <p:pic>
        <p:nvPicPr>
          <p:cNvPr id="3074" name="Picture 2"/>
          <p:cNvPicPr>
            <a:picLocks noChangeAspect="1" noChangeArrowheads="1"/>
          </p:cNvPicPr>
          <p:nvPr/>
        </p:nvPicPr>
        <p:blipFill>
          <a:blip r:embed="rId3" cstate="print"/>
          <a:srcRect/>
          <a:stretch>
            <a:fillRect/>
          </a:stretch>
        </p:blipFill>
        <p:spPr bwMode="auto">
          <a:xfrm>
            <a:off x="1756784" y="718933"/>
            <a:ext cx="8697441" cy="6028709"/>
          </a:xfrm>
          <a:prstGeom prst="rect">
            <a:avLst/>
          </a:prstGeom>
          <a:noFill/>
          <a:ln w="9525">
            <a:noFill/>
            <a:miter lim="800000"/>
            <a:headEnd/>
            <a:tailEnd/>
          </a:ln>
          <a:effectLst>
            <a:softEdge rad="63500"/>
          </a:effectLst>
        </p:spPr>
      </p:pic>
      <p:sp>
        <p:nvSpPr>
          <p:cNvPr id="2" name="Explosion 2 1"/>
          <p:cNvSpPr/>
          <p:nvPr/>
        </p:nvSpPr>
        <p:spPr bwMode="auto">
          <a:xfrm>
            <a:off x="5654571" y="835577"/>
            <a:ext cx="2806263" cy="899279"/>
          </a:xfrm>
          <a:prstGeom prst="irregularSeal2">
            <a:avLst/>
          </a:prstGeom>
          <a:noFill/>
          <a:ln w="762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Tree>
    <p:extLst>
      <p:ext uri="{BB962C8B-B14F-4D97-AF65-F5344CB8AC3E}">
        <p14:creationId xmlns:p14="http://schemas.microsoft.com/office/powerpoint/2010/main" val="34463481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9577477" name="Rectangle 5"/>
          <p:cNvSpPr>
            <a:spLocks noGrp="1" noChangeArrowheads="1"/>
          </p:cNvSpPr>
          <p:nvPr>
            <p:ph type="body" idx="1"/>
          </p:nvPr>
        </p:nvSpPr>
        <p:spPr>
          <a:xfrm>
            <a:off x="1920334" y="876287"/>
            <a:ext cx="3557113" cy="5195864"/>
          </a:xfrm>
        </p:spPr>
        <p:txBody>
          <a:bodyPr/>
          <a:lstStyle/>
          <a:p>
            <a:pPr marL="457200" indent="-457200">
              <a:buClr>
                <a:srgbClr val="092F6D"/>
              </a:buClr>
              <a:buFont typeface="+mj-lt"/>
              <a:buAutoNum type="arabicPeriod"/>
            </a:pPr>
            <a:r>
              <a:rPr lang="en-US" sz="2400" b="1" dirty="0"/>
              <a:t>Free</a:t>
            </a:r>
            <a:r>
              <a:rPr lang="en-US" sz="2400" dirty="0"/>
              <a:t> online continuing education directory service</a:t>
            </a:r>
          </a:p>
          <a:p>
            <a:pPr marL="457200" indent="-457200">
              <a:buClr>
                <a:srgbClr val="092F6D"/>
              </a:buClr>
              <a:buFont typeface="+mj-lt"/>
              <a:buAutoNum type="arabicPeriod"/>
            </a:pPr>
            <a:r>
              <a:rPr lang="en-US" sz="2400" b="1" dirty="0"/>
              <a:t>Open</a:t>
            </a:r>
            <a:r>
              <a:rPr lang="en-US" sz="2400" dirty="0"/>
              <a:t> to the general public around the globe</a:t>
            </a:r>
          </a:p>
          <a:p>
            <a:pPr marL="457200" indent="-457200">
              <a:buClr>
                <a:srgbClr val="092F6D"/>
              </a:buClr>
              <a:buFont typeface="+mj-lt"/>
              <a:buAutoNum type="arabicPeriod"/>
            </a:pPr>
            <a:r>
              <a:rPr lang="en-US" sz="2400" b="1" dirty="0"/>
              <a:t>Search &amp; Find</a:t>
            </a:r>
            <a:r>
              <a:rPr lang="en-US" sz="2400" dirty="0"/>
              <a:t> high-quality, certified online CE activities</a:t>
            </a:r>
          </a:p>
          <a:p>
            <a:pPr marL="457200" indent="-457200">
              <a:buClr>
                <a:srgbClr val="092F6D"/>
              </a:buClr>
              <a:buFont typeface="+mj-lt"/>
              <a:buAutoNum type="arabicPeriod"/>
            </a:pPr>
            <a:r>
              <a:rPr lang="en-US" sz="2400" b="1" dirty="0"/>
              <a:t>Promote </a:t>
            </a:r>
            <a:r>
              <a:rPr lang="en-US" sz="2400" dirty="0"/>
              <a:t>activities created by faculty/staff at non-profit health organizations</a:t>
            </a:r>
          </a:p>
        </p:txBody>
      </p:sp>
      <p:sp>
        <p:nvSpPr>
          <p:cNvPr id="6" name="Text Box 3"/>
          <p:cNvSpPr txBox="1">
            <a:spLocks noChangeArrowheads="1"/>
          </p:cNvSpPr>
          <p:nvPr/>
        </p:nvSpPr>
        <p:spPr bwMode="auto">
          <a:xfrm>
            <a:off x="5585373" y="4733409"/>
            <a:ext cx="5082639" cy="400110"/>
          </a:xfrm>
          <a:prstGeom prst="rect">
            <a:avLst/>
          </a:prstGeom>
          <a:noFill/>
          <a:ln w="22225">
            <a:noFill/>
            <a:miter lim="800000"/>
            <a:headEnd/>
            <a:tailEnd/>
          </a:ln>
        </p:spPr>
        <p:txBody>
          <a:bodyPr wrap="square">
            <a:spAutoFit/>
          </a:bodyPr>
          <a:lstStyle/>
          <a:p>
            <a:pPr algn="ctr" eaLnBrk="0" fontAlgn="base" hangingPunct="0">
              <a:spcBef>
                <a:spcPct val="50000"/>
              </a:spcBef>
              <a:spcAft>
                <a:spcPct val="0"/>
              </a:spcAft>
            </a:pPr>
            <a:r>
              <a:rPr lang="en-US" sz="2000" b="1" dirty="0">
                <a:solidFill>
                  <a:srgbClr val="092F6D"/>
                </a:solidFill>
              </a:rPr>
              <a:t>www.mededportal.org/cedirectory</a:t>
            </a:r>
          </a:p>
        </p:txBody>
      </p:sp>
      <p:sp>
        <p:nvSpPr>
          <p:cNvPr id="7" name="Title 6"/>
          <p:cNvSpPr>
            <a:spLocks noGrp="1"/>
          </p:cNvSpPr>
          <p:nvPr>
            <p:ph type="title"/>
          </p:nvPr>
        </p:nvSpPr>
        <p:spPr>
          <a:xfrm>
            <a:off x="1823229" y="0"/>
            <a:ext cx="8386763" cy="620712"/>
          </a:xfrm>
        </p:spPr>
        <p:txBody>
          <a:bodyPr/>
          <a:lstStyle/>
          <a:p>
            <a:r>
              <a:rPr lang="en-US" sz="2800" dirty="0"/>
              <a:t>MedEdPORTAL </a:t>
            </a:r>
            <a:r>
              <a:rPr lang="en-US" sz="2800" i="1" dirty="0"/>
              <a:t>CE Directory </a:t>
            </a:r>
            <a:r>
              <a:rPr lang="en-US" sz="2800" dirty="0"/>
              <a:t>Overview</a:t>
            </a:r>
          </a:p>
        </p:txBody>
      </p:sp>
      <p:pic>
        <p:nvPicPr>
          <p:cNvPr id="4098" name="Picture 2"/>
          <p:cNvPicPr>
            <a:picLocks noChangeAspect="1" noChangeArrowheads="1"/>
          </p:cNvPicPr>
          <p:nvPr/>
        </p:nvPicPr>
        <p:blipFill>
          <a:blip r:embed="rId3" cstate="print"/>
          <a:srcRect/>
          <a:stretch>
            <a:fillRect/>
          </a:stretch>
        </p:blipFill>
        <p:spPr bwMode="auto">
          <a:xfrm>
            <a:off x="5477437" y="876304"/>
            <a:ext cx="5002307" cy="346739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7303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77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77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774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774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
            <a:ext cx="12192000" cy="741045"/>
          </a:xfrm>
          <a:prstGeom prst="rect">
            <a:avLst/>
          </a:prstGeom>
        </p:spPr>
      </p:pic>
      <p:pic>
        <p:nvPicPr>
          <p:cNvPr id="3" name="Picture 2" descr="med-8513_Footer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55080"/>
            <a:ext cx="12192000" cy="502920"/>
          </a:xfrm>
          <a:prstGeom prst="rect">
            <a:avLst/>
          </a:prstGeom>
        </p:spPr>
      </p:pic>
      <p:sp>
        <p:nvSpPr>
          <p:cNvPr id="7" name="Title 6"/>
          <p:cNvSpPr>
            <a:spLocks noGrp="1"/>
          </p:cNvSpPr>
          <p:nvPr>
            <p:ph type="title"/>
          </p:nvPr>
        </p:nvSpPr>
        <p:spPr>
          <a:xfrm>
            <a:off x="609600" y="521526"/>
            <a:ext cx="10972800" cy="1143000"/>
          </a:xfrm>
        </p:spPr>
        <p:txBody>
          <a:bodyPr/>
          <a:lstStyle/>
          <a:p>
            <a:r>
              <a:rPr lang="en-US" dirty="0" smtClean="0"/>
              <a:t>CME Information</a:t>
            </a:r>
            <a:endParaRPr lang="en-US" dirty="0"/>
          </a:p>
        </p:txBody>
      </p:sp>
      <p:sp>
        <p:nvSpPr>
          <p:cNvPr id="8" name="Content Placeholder 7"/>
          <p:cNvSpPr>
            <a:spLocks noGrp="1"/>
          </p:cNvSpPr>
          <p:nvPr>
            <p:ph idx="1"/>
          </p:nvPr>
        </p:nvSpPr>
        <p:spPr>
          <a:xfrm>
            <a:off x="609600" y="1412233"/>
            <a:ext cx="10972800" cy="4608575"/>
          </a:xfrm>
        </p:spPr>
        <p:txBody>
          <a:bodyPr>
            <a:normAutofit fontScale="25000" lnSpcReduction="20000"/>
          </a:bodyPr>
          <a:lstStyle/>
          <a:p>
            <a:pPr marL="0" indent="0">
              <a:lnSpc>
                <a:spcPct val="120000"/>
              </a:lnSpc>
              <a:spcBef>
                <a:spcPts val="0"/>
              </a:spcBef>
              <a:buNone/>
            </a:pPr>
            <a:r>
              <a:rPr lang="en-US" sz="6400" b="1" dirty="0" smtClean="0"/>
              <a:t>Objectives: </a:t>
            </a:r>
            <a:r>
              <a:rPr lang="en-US" sz="6400" i="1" dirty="0" smtClean="0"/>
              <a:t>At </a:t>
            </a:r>
            <a:r>
              <a:rPr lang="en-US" sz="6400" i="1" dirty="0"/>
              <a:t>the conclusion of this activity, learners should be able to:</a:t>
            </a:r>
            <a:endParaRPr lang="en-US" sz="6400" dirty="0"/>
          </a:p>
          <a:p>
            <a:pPr marL="0" indent="-228600">
              <a:lnSpc>
                <a:spcPct val="120000"/>
              </a:lnSpc>
              <a:spcBef>
                <a:spcPts val="0"/>
              </a:spcBef>
            </a:pPr>
            <a:r>
              <a:rPr lang="en-US" sz="6400" dirty="0" smtClean="0"/>
              <a:t>Review the </a:t>
            </a:r>
            <a:r>
              <a:rPr lang="en-US" sz="6400" dirty="0" err="1" smtClean="0"/>
              <a:t>MedEdPortal</a:t>
            </a:r>
            <a:r>
              <a:rPr lang="en-US" sz="6400" dirty="0" smtClean="0"/>
              <a:t> Directory and Repository of Educational Assessment Measures</a:t>
            </a:r>
          </a:p>
          <a:p>
            <a:pPr marL="0" indent="-228600">
              <a:lnSpc>
                <a:spcPct val="120000"/>
              </a:lnSpc>
              <a:spcBef>
                <a:spcPts val="0"/>
              </a:spcBef>
            </a:pPr>
            <a:r>
              <a:rPr lang="en-US" sz="6400" dirty="0"/>
              <a:t>Review the </a:t>
            </a:r>
            <a:r>
              <a:rPr lang="en-US" sz="6400" dirty="0" err="1" smtClean="0"/>
              <a:t>MedEdPortal</a:t>
            </a:r>
            <a:r>
              <a:rPr lang="en-US" sz="6400" dirty="0" smtClean="0"/>
              <a:t> end user experience and establish an account</a:t>
            </a:r>
          </a:p>
          <a:p>
            <a:pPr marL="0" indent="-228600">
              <a:lnSpc>
                <a:spcPct val="120000"/>
              </a:lnSpc>
              <a:spcBef>
                <a:spcPts val="0"/>
              </a:spcBef>
            </a:pPr>
            <a:r>
              <a:rPr lang="en-US" sz="6400" dirty="0" smtClean="0"/>
              <a:t>Participate in an educational resource download demonstration from the DREAM collection of publications</a:t>
            </a:r>
            <a:endParaRPr lang="en-US" sz="6400" dirty="0"/>
          </a:p>
          <a:p>
            <a:pPr marL="0" indent="0">
              <a:lnSpc>
                <a:spcPct val="120000"/>
              </a:lnSpc>
              <a:spcBef>
                <a:spcPts val="0"/>
              </a:spcBef>
              <a:buNone/>
            </a:pPr>
            <a:r>
              <a:rPr lang="en-US" sz="6400" dirty="0"/>
              <a:t> </a:t>
            </a:r>
          </a:p>
          <a:p>
            <a:pPr marL="0" indent="0">
              <a:lnSpc>
                <a:spcPct val="120000"/>
              </a:lnSpc>
              <a:spcBef>
                <a:spcPts val="0"/>
              </a:spcBef>
              <a:buNone/>
            </a:pPr>
            <a:r>
              <a:rPr lang="en-US" sz="6400" b="1" dirty="0"/>
              <a:t>CME Accreditation and Credit Designation</a:t>
            </a:r>
          </a:p>
          <a:p>
            <a:pPr marL="0" indent="0">
              <a:lnSpc>
                <a:spcPct val="120000"/>
              </a:lnSpc>
              <a:spcBef>
                <a:spcPts val="0"/>
              </a:spcBef>
              <a:buNone/>
            </a:pPr>
            <a:r>
              <a:rPr lang="en-US" sz="6400" dirty="0"/>
              <a:t>William Beaumont Hospital is accredited by the Accreditation Council for Continuing Medical Education (ACCME) to provide continuing medical education for physicians.</a:t>
            </a:r>
          </a:p>
          <a:p>
            <a:pPr marL="0" indent="0">
              <a:lnSpc>
                <a:spcPct val="120000"/>
              </a:lnSpc>
              <a:spcBef>
                <a:spcPts val="0"/>
              </a:spcBef>
              <a:buNone/>
            </a:pPr>
            <a:endParaRPr lang="en-US" sz="6400" dirty="0"/>
          </a:p>
          <a:p>
            <a:pPr marL="0" indent="0">
              <a:lnSpc>
                <a:spcPct val="120000"/>
              </a:lnSpc>
              <a:spcBef>
                <a:spcPts val="0"/>
              </a:spcBef>
              <a:buNone/>
            </a:pPr>
            <a:r>
              <a:rPr lang="en-US" sz="6400" dirty="0"/>
              <a:t>William Beaumont Hospital designates this live activity for a maximum of </a:t>
            </a:r>
            <a:r>
              <a:rPr lang="en-US" sz="6400" dirty="0" smtClean="0"/>
              <a:t>0.75 </a:t>
            </a:r>
            <a:r>
              <a:rPr lang="en-US" sz="6400" i="1" dirty="0" smtClean="0"/>
              <a:t>AMA </a:t>
            </a:r>
            <a:r>
              <a:rPr lang="en-US" sz="6400" i="1" dirty="0"/>
              <a:t>PRA Category 1 Credit</a:t>
            </a:r>
            <a:r>
              <a:rPr lang="en-US" sz="6400" dirty="0"/>
              <a:t>(s</a:t>
            </a:r>
            <a:r>
              <a:rPr lang="en-US" sz="6400" i="1" dirty="0"/>
              <a:t>)</a:t>
            </a:r>
            <a:r>
              <a:rPr lang="en-US" sz="6400" dirty="0"/>
              <a:t>™.  Physicians should claim only the credit commensurate with the extent of their participation in the activity. </a:t>
            </a:r>
          </a:p>
          <a:p>
            <a:pPr marL="0" indent="0">
              <a:lnSpc>
                <a:spcPct val="120000"/>
              </a:lnSpc>
              <a:spcBef>
                <a:spcPts val="0"/>
              </a:spcBef>
              <a:buNone/>
            </a:pPr>
            <a:r>
              <a:rPr lang="en-US" sz="6400" dirty="0"/>
              <a:t> </a:t>
            </a:r>
          </a:p>
          <a:p>
            <a:pPr marL="0" indent="0">
              <a:lnSpc>
                <a:spcPct val="120000"/>
              </a:lnSpc>
              <a:spcBef>
                <a:spcPts val="0"/>
              </a:spcBef>
              <a:buNone/>
            </a:pPr>
            <a:r>
              <a:rPr lang="en-US" sz="6400" b="1" dirty="0" smtClean="0"/>
              <a:t>		</a:t>
            </a:r>
            <a:r>
              <a:rPr lang="en-US" sz="6400" b="1" dirty="0"/>
              <a:t> </a:t>
            </a:r>
            <a:r>
              <a:rPr lang="en-US" sz="6400" i="1" dirty="0" smtClean="0">
                <a:solidFill>
                  <a:schemeClr val="tx1">
                    <a:lumMod val="85000"/>
                    <a:lumOff val="15000"/>
                  </a:schemeClr>
                </a:solidFill>
              </a:rPr>
              <a:t>This </a:t>
            </a:r>
            <a:r>
              <a:rPr lang="en-US" sz="6400" i="1" dirty="0">
                <a:solidFill>
                  <a:schemeClr val="tx1">
                    <a:lumMod val="85000"/>
                    <a:lumOff val="15000"/>
                  </a:schemeClr>
                </a:solidFill>
              </a:rPr>
              <a:t>activity is eligible for meaningful participation (MP) credits</a:t>
            </a:r>
            <a:r>
              <a:rPr lang="en-US" sz="5400" i="1" dirty="0">
                <a:solidFill>
                  <a:schemeClr val="tx1">
                    <a:lumMod val="85000"/>
                    <a:lumOff val="15000"/>
                  </a:schemeClr>
                </a:solidFill>
              </a:rPr>
              <a:t>.</a:t>
            </a:r>
            <a:endParaRPr lang="en-US" sz="5400" dirty="0">
              <a:solidFill>
                <a:schemeClr val="tx1">
                  <a:lumMod val="85000"/>
                  <a:lumOff val="15000"/>
                </a:schemeClr>
              </a:solidFill>
            </a:endParaRPr>
          </a:p>
          <a:p>
            <a:pPr marL="0" indent="0">
              <a:lnSpc>
                <a:spcPct val="120000"/>
              </a:lnSpc>
              <a:spcBef>
                <a:spcPts val="0"/>
              </a:spcBef>
              <a:buNone/>
            </a:pPr>
            <a:endParaRPr lang="en-US" sz="4900" dirty="0"/>
          </a:p>
          <a:p>
            <a:pPr marL="0" indent="0" algn="ctr">
              <a:lnSpc>
                <a:spcPct val="120000"/>
              </a:lnSpc>
              <a:spcBef>
                <a:spcPts val="0"/>
              </a:spcBef>
              <a:buNone/>
            </a:pPr>
            <a:endParaRPr lang="en-US" sz="8000" b="1" dirty="0" smtClean="0"/>
          </a:p>
          <a:p>
            <a:pPr marL="0" indent="0" algn="ctr">
              <a:lnSpc>
                <a:spcPct val="120000"/>
              </a:lnSpc>
              <a:spcBef>
                <a:spcPts val="0"/>
              </a:spcBef>
              <a:buNone/>
            </a:pPr>
            <a:r>
              <a:rPr lang="en-US" sz="9600" b="1" dirty="0" smtClean="0"/>
              <a:t>View the CME handout for instructions on claiming credits.</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75" y="4697965"/>
            <a:ext cx="863492" cy="647619"/>
          </a:xfrm>
          <a:prstGeom prst="rect">
            <a:avLst/>
          </a:prstGeom>
        </p:spPr>
      </p:pic>
    </p:spTree>
    <p:extLst>
      <p:ext uri="{BB962C8B-B14F-4D97-AF65-F5344CB8AC3E}">
        <p14:creationId xmlns:p14="http://schemas.microsoft.com/office/powerpoint/2010/main" val="967091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dirty="0"/>
              <a:t>CE Directory </a:t>
            </a:r>
            <a:r>
              <a:rPr lang="en-US" sz="3200" dirty="0"/>
              <a:t>Submission Standards &amp; Process Policies</a:t>
            </a:r>
          </a:p>
        </p:txBody>
      </p:sp>
      <p:sp>
        <p:nvSpPr>
          <p:cNvPr id="3" name="Content Placeholder 2"/>
          <p:cNvSpPr>
            <a:spLocks noGrp="1"/>
          </p:cNvSpPr>
          <p:nvPr>
            <p:ph idx="1"/>
          </p:nvPr>
        </p:nvSpPr>
        <p:spPr/>
        <p:txBody>
          <a:bodyPr/>
          <a:lstStyle/>
          <a:p>
            <a:pPr>
              <a:buFont typeface="Arial" pitchFamily="34" charset="0"/>
              <a:buChar char="•"/>
            </a:pPr>
            <a:endParaRPr lang="en-US" dirty="0" smtClean="0"/>
          </a:p>
          <a:p>
            <a:pPr>
              <a:buFont typeface="Arial" pitchFamily="34" charset="0"/>
              <a:buChar char="•"/>
            </a:pPr>
            <a:r>
              <a:rPr lang="en-US" dirty="0" smtClean="0"/>
              <a:t> Activities developed and administered by non-profit health institutions.</a:t>
            </a:r>
          </a:p>
          <a:p>
            <a:pPr>
              <a:buFont typeface="Arial" pitchFamily="34" charset="0"/>
              <a:buChar char="•"/>
            </a:pPr>
            <a:r>
              <a:rPr lang="en-US" dirty="0" smtClean="0"/>
              <a:t> Activities certified by accrediting body.</a:t>
            </a:r>
          </a:p>
          <a:p>
            <a:pPr>
              <a:buFont typeface="Arial" pitchFamily="34" charset="0"/>
              <a:buChar char="•"/>
            </a:pPr>
            <a:r>
              <a:rPr lang="en-US" dirty="0" smtClean="0"/>
              <a:t> Activities can be completed in their entirety through an online learning online format.</a:t>
            </a:r>
          </a:p>
          <a:p>
            <a:pPr>
              <a:buFont typeface="Arial" pitchFamily="34" charset="0"/>
              <a:buChar char="•"/>
            </a:pPr>
            <a:r>
              <a:rPr lang="en-US" dirty="0" smtClean="0"/>
              <a:t> CE providers submit activities and select key fields allowing for optimal cataloguing and search functionality.</a:t>
            </a:r>
            <a:endParaRPr lang="en-US" dirty="0"/>
          </a:p>
        </p:txBody>
      </p:sp>
    </p:spTree>
    <p:extLst>
      <p:ext uri="{BB962C8B-B14F-4D97-AF65-F5344CB8AC3E}">
        <p14:creationId xmlns:p14="http://schemas.microsoft.com/office/powerpoint/2010/main" val="15842349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5029" y="0"/>
            <a:ext cx="8386763" cy="620712"/>
          </a:xfrm>
        </p:spPr>
        <p:txBody>
          <a:bodyPr/>
          <a:lstStyle/>
          <a:p>
            <a:r>
              <a:rPr lang="en-US" sz="2800" dirty="0"/>
              <a:t>Sample </a:t>
            </a:r>
            <a:r>
              <a:rPr lang="en-US" sz="2800" i="1" dirty="0"/>
              <a:t>CE Directory </a:t>
            </a:r>
            <a:r>
              <a:rPr lang="en-US" sz="2800" dirty="0"/>
              <a:t>Activity </a:t>
            </a:r>
          </a:p>
        </p:txBody>
      </p:sp>
      <p:pic>
        <p:nvPicPr>
          <p:cNvPr id="3074" name="Picture 2"/>
          <p:cNvPicPr>
            <a:picLocks noChangeAspect="1" noChangeArrowheads="1"/>
          </p:cNvPicPr>
          <p:nvPr/>
        </p:nvPicPr>
        <p:blipFill>
          <a:blip r:embed="rId3" cstate="print"/>
          <a:srcRect/>
          <a:stretch>
            <a:fillRect/>
          </a:stretch>
        </p:blipFill>
        <p:spPr bwMode="auto">
          <a:xfrm>
            <a:off x="1981204" y="632226"/>
            <a:ext cx="8303741" cy="6225777"/>
          </a:xfrm>
          <a:prstGeom prst="rect">
            <a:avLst/>
          </a:prstGeom>
          <a:noFill/>
          <a:ln w="9525">
            <a:noFill/>
            <a:miter lim="800000"/>
            <a:headEnd/>
            <a:tailEnd/>
          </a:ln>
          <a:effectLst>
            <a:softEdge rad="63500"/>
          </a:effectLst>
        </p:spPr>
      </p:pic>
      <p:sp>
        <p:nvSpPr>
          <p:cNvPr id="5" name="Rectangle 4"/>
          <p:cNvSpPr/>
          <p:nvPr/>
        </p:nvSpPr>
        <p:spPr bwMode="auto">
          <a:xfrm>
            <a:off x="2277774" y="3274541"/>
            <a:ext cx="889687"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6" name="Rectangle 5"/>
          <p:cNvSpPr/>
          <p:nvPr/>
        </p:nvSpPr>
        <p:spPr bwMode="auto">
          <a:xfrm>
            <a:off x="3315742" y="3262184"/>
            <a:ext cx="4695567"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7" name="Rectangle 6"/>
          <p:cNvSpPr/>
          <p:nvPr/>
        </p:nvSpPr>
        <p:spPr bwMode="auto">
          <a:xfrm>
            <a:off x="5774724" y="2842054"/>
            <a:ext cx="1890584"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8" name="Rectangle 7"/>
          <p:cNvSpPr/>
          <p:nvPr/>
        </p:nvSpPr>
        <p:spPr bwMode="auto">
          <a:xfrm>
            <a:off x="5020961" y="5548184"/>
            <a:ext cx="481915"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2" name="Rectangle 11"/>
          <p:cNvSpPr/>
          <p:nvPr/>
        </p:nvSpPr>
        <p:spPr bwMode="auto">
          <a:xfrm>
            <a:off x="8110163" y="3954162"/>
            <a:ext cx="1865871"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3" name="Rectangle 12"/>
          <p:cNvSpPr/>
          <p:nvPr/>
        </p:nvSpPr>
        <p:spPr bwMode="auto">
          <a:xfrm>
            <a:off x="8110163" y="2224216"/>
            <a:ext cx="1865871"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sp>
        <p:nvSpPr>
          <p:cNvPr id="14" name="Rectangle 13"/>
          <p:cNvSpPr/>
          <p:nvPr/>
        </p:nvSpPr>
        <p:spPr bwMode="auto">
          <a:xfrm>
            <a:off x="8134877" y="5090984"/>
            <a:ext cx="1853513" cy="40011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pic>
        <p:nvPicPr>
          <p:cNvPr id="15" name="Picture 2"/>
          <p:cNvPicPr>
            <a:picLocks noChangeAspect="1" noChangeArrowheads="1"/>
          </p:cNvPicPr>
          <p:nvPr/>
        </p:nvPicPr>
        <p:blipFill>
          <a:blip r:embed="rId4" cstate="print"/>
          <a:srcRect/>
          <a:stretch>
            <a:fillRect/>
          </a:stretch>
        </p:blipFill>
        <p:spPr bwMode="auto">
          <a:xfrm>
            <a:off x="7272340" y="7214643"/>
            <a:ext cx="2219325" cy="326707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2320753" y="7426410"/>
            <a:ext cx="6191251" cy="1905000"/>
          </a:xfrm>
          <a:prstGeom prst="rect">
            <a:avLst/>
          </a:prstGeom>
          <a:noFill/>
          <a:ln w="9525">
            <a:noFill/>
            <a:miter lim="800000"/>
            <a:headEnd/>
            <a:tailEnd/>
          </a:ln>
        </p:spPr>
      </p:pic>
    </p:spTree>
    <p:extLst>
      <p:ext uri="{BB962C8B-B14F-4D97-AF65-F5344CB8AC3E}">
        <p14:creationId xmlns:p14="http://schemas.microsoft.com/office/powerpoint/2010/main" val="683115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4"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grpId="1" nodeType="clickEffect">
                                  <p:stCondLst>
                                    <p:cond delay="0"/>
                                  </p:stCondLst>
                                  <p:childTnLst>
                                    <p:animEffect transition="out" filter="box(in)">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64" presetClass="path" presetSubtype="0" accel="50000" decel="50000" fill="hold" nodeType="withEffect">
                                  <p:stCondLst>
                                    <p:cond delay="0"/>
                                  </p:stCondLst>
                                  <p:childTnLst>
                                    <p:animMotion origin="layout" path="M -4.44444E-6 7.40741E-7 L 0.00139 -0.49005 " pathEditMode="relative" rAng="0" ptsTypes="AA">
                                      <p:cBhvr>
                                        <p:cTn id="38" dur="2000" fill="hold"/>
                                        <p:tgtEl>
                                          <p:spTgt spid="3075"/>
                                        </p:tgtEl>
                                        <p:attrNameLst>
                                          <p:attrName>ppt_x</p:attrName>
                                          <p:attrName>ppt_y</p:attrName>
                                        </p:attrNameLst>
                                      </p:cBhvr>
                                      <p:rCtr x="100" y="-24500"/>
                                    </p:animMotion>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3075"/>
                                        </p:tgtEl>
                                      </p:cBhvr>
                                    </p:animEffect>
                                    <p:set>
                                      <p:cBhvr>
                                        <p:cTn id="43" dur="1" fill="hold">
                                          <p:stCondLst>
                                            <p:cond delay="499"/>
                                          </p:stCondLst>
                                        </p:cTn>
                                        <p:tgtEl>
                                          <p:spTgt spid="3075"/>
                                        </p:tgtEl>
                                        <p:attrNameLst>
                                          <p:attrName>style.visibility</p:attrName>
                                        </p:attrNameLst>
                                      </p:cBhvr>
                                      <p:to>
                                        <p:strVal val="hidden"/>
                                      </p:to>
                                    </p:se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4" presetClass="entr" presetSubtype="16"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ox(i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xit" presetSubtype="16" fill="hold" grpId="1" nodeType="clickEffect">
                                  <p:stCondLst>
                                    <p:cond delay="0"/>
                                  </p:stCondLst>
                                  <p:childTnLst>
                                    <p:animEffect transition="out" filter="box(in)">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4"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ox(in)">
                                      <p:cBhvr>
                                        <p:cTn id="62" dur="500"/>
                                        <p:tgtEl>
                                          <p:spTgt spid="14"/>
                                        </p:tgtEl>
                                      </p:cBhvr>
                                    </p:animEffect>
                                  </p:childTnLst>
                                </p:cTn>
                              </p:par>
                            </p:childTnLst>
                          </p:cTn>
                        </p:par>
                        <p:par>
                          <p:cTn id="63" fill="hold">
                            <p:stCondLst>
                              <p:cond delay="500"/>
                            </p:stCondLst>
                            <p:childTnLst>
                              <p:par>
                                <p:cTn id="64" presetID="4" presetClass="exit" presetSubtype="16" fill="hold" grpId="1" nodeType="afterEffect">
                                  <p:stCondLst>
                                    <p:cond delay="0"/>
                                  </p:stCondLst>
                                  <p:childTnLst>
                                    <p:animEffect transition="out" filter="box(in)">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12" grpId="0" animBg="1"/>
      <p:bldP spid="12" grpId="1" animBg="1"/>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Collections in the </a:t>
            </a:r>
            <a:r>
              <a:rPr lang="en-US" sz="2800" i="1" dirty="0"/>
              <a:t>CE Directory</a:t>
            </a:r>
            <a:endParaRPr lang="en-US" sz="2800" dirty="0"/>
          </a:p>
        </p:txBody>
      </p:sp>
      <p:sp>
        <p:nvSpPr>
          <p:cNvPr id="3" name="Content Placeholder 2"/>
          <p:cNvSpPr>
            <a:spLocks noGrp="1"/>
          </p:cNvSpPr>
          <p:nvPr>
            <p:ph idx="1"/>
          </p:nvPr>
        </p:nvSpPr>
        <p:spPr>
          <a:xfrm>
            <a:off x="2105027" y="964994"/>
            <a:ext cx="7988300" cy="4767262"/>
          </a:xfrm>
        </p:spPr>
        <p:txBody>
          <a:bodyPr/>
          <a:lstStyle/>
          <a:p>
            <a:pPr lvl="1">
              <a:buFont typeface="Arial" pitchFamily="34" charset="0"/>
              <a:buChar char="•"/>
            </a:pPr>
            <a:endParaRPr lang="en-US" dirty="0" smtClean="0"/>
          </a:p>
          <a:p>
            <a:pPr lvl="1">
              <a:buFont typeface="Arial" pitchFamily="34" charset="0"/>
              <a:buChar char="•"/>
            </a:pPr>
            <a:r>
              <a:rPr lang="en-US" sz="2400" dirty="0"/>
              <a:t>Cultural Competency </a:t>
            </a:r>
          </a:p>
          <a:p>
            <a:pPr lvl="1">
              <a:buFont typeface="Arial" pitchFamily="34" charset="0"/>
              <a:buChar char="•"/>
            </a:pPr>
            <a:r>
              <a:rPr lang="en-US" sz="2400" dirty="0"/>
              <a:t>End of Life Care</a:t>
            </a:r>
          </a:p>
          <a:p>
            <a:pPr lvl="1">
              <a:buFont typeface="Arial" pitchFamily="34" charset="0"/>
              <a:buChar char="•"/>
            </a:pPr>
            <a:r>
              <a:rPr lang="en-US" sz="2400" dirty="0"/>
              <a:t>Interpersonal and Communication Skills</a:t>
            </a:r>
          </a:p>
          <a:p>
            <a:pPr lvl="1">
              <a:buFont typeface="Arial" pitchFamily="34" charset="0"/>
              <a:buChar char="•"/>
            </a:pPr>
            <a:r>
              <a:rPr lang="en-US" sz="2400" dirty="0"/>
              <a:t>Interprofessional Care</a:t>
            </a:r>
          </a:p>
          <a:p>
            <a:pPr lvl="1">
              <a:buFont typeface="Arial" pitchFamily="34" charset="0"/>
              <a:buChar char="•"/>
            </a:pPr>
            <a:r>
              <a:rPr lang="en-US" sz="2400" dirty="0"/>
              <a:t>Practice Management</a:t>
            </a:r>
          </a:p>
          <a:p>
            <a:pPr lvl="1">
              <a:buFont typeface="Arial" pitchFamily="34" charset="0"/>
              <a:buChar char="•"/>
            </a:pPr>
            <a:r>
              <a:rPr lang="en-US" sz="2400" dirty="0"/>
              <a:t>Professionalism</a:t>
            </a:r>
          </a:p>
          <a:p>
            <a:pPr lvl="1">
              <a:buFont typeface="Arial" pitchFamily="34" charset="0"/>
              <a:buChar char="•"/>
            </a:pPr>
            <a:r>
              <a:rPr lang="en-US" sz="2400" dirty="0"/>
              <a:t>Quality Improvement</a:t>
            </a:r>
          </a:p>
        </p:txBody>
      </p:sp>
    </p:spTree>
    <p:extLst>
      <p:ext uri="{BB962C8B-B14F-4D97-AF65-F5344CB8AC3E}">
        <p14:creationId xmlns:p14="http://schemas.microsoft.com/office/powerpoint/2010/main" val="313076825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alpha val="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341" y="127285"/>
            <a:ext cx="8386763" cy="620712"/>
          </a:xfrm>
        </p:spPr>
        <p:txBody>
          <a:bodyPr/>
          <a:lstStyle/>
          <a:p>
            <a:r>
              <a:rPr lang="en-US" dirty="0" smtClean="0"/>
              <a:t>An Integrated Solution</a:t>
            </a:r>
            <a:endParaRPr lang="en-US" dirty="0"/>
          </a:p>
        </p:txBody>
      </p:sp>
      <p:graphicFrame>
        <p:nvGraphicFramePr>
          <p:cNvPr id="4" name="Content Placeholder 3"/>
          <p:cNvGraphicFramePr>
            <a:graphicFrameLocks noGrp="1"/>
          </p:cNvGraphicFramePr>
          <p:nvPr>
            <p:ph idx="1"/>
            <p:extLst/>
          </p:nvPr>
        </p:nvGraphicFramePr>
        <p:xfrm>
          <a:off x="2022279" y="1180403"/>
          <a:ext cx="7988300"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idx="4294967295"/>
          </p:nvPr>
        </p:nvSpPr>
        <p:spPr>
          <a:xfrm>
            <a:off x="2085720" y="754485"/>
            <a:ext cx="7649029" cy="639762"/>
          </a:xfrm>
        </p:spPr>
        <p:txBody>
          <a:bodyPr/>
          <a:lstStyle/>
          <a:p>
            <a:r>
              <a:rPr lang="en-US" dirty="0" smtClean="0"/>
              <a:t>The MedEdPORTAL Suite</a:t>
            </a:r>
            <a:endParaRPr lang="en-US" dirty="0"/>
          </a:p>
        </p:txBody>
      </p:sp>
      <p:sp>
        <p:nvSpPr>
          <p:cNvPr id="3" name="TextBox 2"/>
          <p:cNvSpPr txBox="1"/>
          <p:nvPr/>
        </p:nvSpPr>
        <p:spPr>
          <a:xfrm>
            <a:off x="4613465" y="5453151"/>
            <a:ext cx="2812591"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rPr>
              <a:t>CROSS-INDEXED</a:t>
            </a:r>
          </a:p>
        </p:txBody>
      </p:sp>
    </p:spTree>
    <p:extLst>
      <p:ext uri="{BB962C8B-B14F-4D97-AF65-F5344CB8AC3E}">
        <p14:creationId xmlns:p14="http://schemas.microsoft.com/office/powerpoint/2010/main" val="88677761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Accessing Content: </a:t>
            </a:r>
            <a:br>
              <a:rPr lang="en-US" sz="3200" dirty="0"/>
            </a:br>
            <a:r>
              <a:rPr lang="en-US" sz="3200" dirty="0"/>
              <a:t>MedEdPORTAL blank search</a:t>
            </a:r>
          </a:p>
        </p:txBody>
      </p:sp>
      <p:pic>
        <p:nvPicPr>
          <p:cNvPr id="3" name="CS Edited Blank Searc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45369" y="958940"/>
            <a:ext cx="8288672" cy="5766499"/>
          </a:xfrm>
        </p:spPr>
      </p:pic>
    </p:spTree>
    <p:extLst>
      <p:ext uri="{BB962C8B-B14F-4D97-AF65-F5344CB8AC3E}">
        <p14:creationId xmlns:p14="http://schemas.microsoft.com/office/powerpoint/2010/main" val="342703695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Accessing Content: </a:t>
            </a:r>
            <a:br>
              <a:rPr lang="en-US" sz="3200" dirty="0"/>
            </a:br>
            <a:r>
              <a:rPr lang="en-US" sz="3200" dirty="0"/>
              <a:t>MedEdPORTAL keyword search</a:t>
            </a:r>
          </a:p>
        </p:txBody>
      </p:sp>
      <p:pic>
        <p:nvPicPr>
          <p:cNvPr id="4" name="CS Edited professionalis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14599" y="1128717"/>
            <a:ext cx="7369175" cy="5121275"/>
          </a:xfrm>
        </p:spPr>
      </p:pic>
    </p:spTree>
    <p:extLst>
      <p:ext uri="{BB962C8B-B14F-4D97-AF65-F5344CB8AC3E}">
        <p14:creationId xmlns:p14="http://schemas.microsoft.com/office/powerpoint/2010/main" val="161919874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ingle Corner Rectangle 1"/>
          <p:cNvSpPr/>
          <p:nvPr/>
        </p:nvSpPr>
        <p:spPr bwMode="auto">
          <a:xfrm>
            <a:off x="8423565" y="5985164"/>
            <a:ext cx="2128059" cy="400110"/>
          </a:xfrm>
          <a:prstGeom prst="round1Rect">
            <a:avLst/>
          </a:prstGeom>
          <a:solidFill>
            <a:schemeClr val="bg2"/>
          </a:solidFill>
          <a:ln w="222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rgbClr val="FFFFFF"/>
              </a:solidFill>
            </a:endParaRPr>
          </a:p>
        </p:txBody>
      </p:sp>
      <p:graphicFrame>
        <p:nvGraphicFramePr>
          <p:cNvPr id="4" name="Table 3"/>
          <p:cNvGraphicFramePr>
            <a:graphicFrameLocks noGrp="1"/>
          </p:cNvGraphicFramePr>
          <p:nvPr>
            <p:extLst/>
          </p:nvPr>
        </p:nvGraphicFramePr>
        <p:xfrm>
          <a:off x="1524001" y="1"/>
          <a:ext cx="9144003" cy="6857998"/>
        </p:xfrm>
        <a:graphic>
          <a:graphicData uri="http://schemas.openxmlformats.org/drawingml/2006/table">
            <a:tbl>
              <a:tblPr/>
              <a:tblGrid>
                <a:gridCol w="1965279"/>
                <a:gridCol w="2606723"/>
                <a:gridCol w="2507284"/>
                <a:gridCol w="2064716"/>
              </a:tblGrid>
              <a:tr h="327276">
                <a:tc>
                  <a:txBody>
                    <a:bodyPr/>
                    <a:lstStyle/>
                    <a:p>
                      <a:pPr marL="0" marR="0" algn="l">
                        <a:spcBef>
                          <a:spcPts val="0"/>
                        </a:spcBef>
                        <a:spcAft>
                          <a:spcPts val="0"/>
                        </a:spcAft>
                      </a:pPr>
                      <a:endParaRPr lang="en-US" sz="1400" dirty="0">
                        <a:solidFill>
                          <a:srgbClr val="000000"/>
                        </a:solidFill>
                        <a:latin typeface="Times New Roman"/>
                        <a:ea typeface="Times New Roman"/>
                        <a:cs typeface="Times New Roman"/>
                      </a:endParaRPr>
                    </a:p>
                  </a:txBody>
                  <a:tcPr marL="58243" marR="58243"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002060">
                        <a:alpha val="5000"/>
                      </a:srgbClr>
                    </a:solidFill>
                  </a:tcPr>
                </a:tc>
                <a:tc>
                  <a:txBody>
                    <a:bodyPr/>
                    <a:lstStyle/>
                    <a:p>
                      <a:pPr marL="0" marR="0" algn="ctr">
                        <a:spcBef>
                          <a:spcPts val="0"/>
                        </a:spcBef>
                        <a:spcAft>
                          <a:spcPts val="0"/>
                        </a:spcAft>
                      </a:pPr>
                      <a:r>
                        <a:rPr lang="en-US" sz="2000" b="1" dirty="0">
                          <a:solidFill>
                            <a:srgbClr val="FFFFFF"/>
                          </a:solidFill>
                          <a:latin typeface="Times New Roman"/>
                          <a:ea typeface="Times New Roman"/>
                          <a:cs typeface="Times New Roman"/>
                        </a:rPr>
                        <a:t>Publications</a:t>
                      </a:r>
                      <a:endParaRPr lang="en-US" sz="1400" dirty="0">
                        <a:solidFill>
                          <a:srgbClr val="000000"/>
                        </a:solidFill>
                        <a:latin typeface="Times New Roman"/>
                        <a:ea typeface="Times New Roman"/>
                        <a:cs typeface="Times New Roman"/>
                      </a:endParaRP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000" b="1" dirty="0">
                          <a:solidFill>
                            <a:srgbClr val="FFFFFF"/>
                          </a:solidFill>
                          <a:latin typeface="Times New Roman"/>
                          <a:ea typeface="Times New Roman"/>
                          <a:cs typeface="Times New Roman"/>
                        </a:rPr>
                        <a:t>iCollaborative</a:t>
                      </a:r>
                      <a:endParaRPr lang="en-US" sz="1400" dirty="0">
                        <a:solidFill>
                          <a:srgbClr val="000000"/>
                        </a:solidFill>
                        <a:latin typeface="Times New Roman"/>
                        <a:ea typeface="Times New Roman"/>
                        <a:cs typeface="Times New Roman"/>
                      </a:endParaRP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2000" b="1">
                          <a:solidFill>
                            <a:srgbClr val="FFFFFF"/>
                          </a:solidFill>
                          <a:latin typeface="Times New Roman"/>
                          <a:ea typeface="Times New Roman"/>
                          <a:cs typeface="Times New Roman"/>
                        </a:rPr>
                        <a:t>CE Directory</a:t>
                      </a:r>
                      <a:endParaRPr lang="en-US" sz="1400">
                        <a:solidFill>
                          <a:srgbClr val="000000"/>
                        </a:solidFill>
                        <a:latin typeface="Times New Roman"/>
                        <a:ea typeface="Times New Roman"/>
                        <a:cs typeface="Times New Roman"/>
                      </a:endParaRP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7030A0"/>
                    </a:solidFill>
                  </a:tcPr>
                </a:tc>
              </a:tr>
              <a:tr h="1374559">
                <a:tc>
                  <a:txBody>
                    <a:bodyPr/>
                    <a:lstStyle/>
                    <a:p>
                      <a:pPr marL="0" marR="0" algn="l">
                        <a:spcBef>
                          <a:spcPts val="0"/>
                        </a:spcBef>
                        <a:spcAft>
                          <a:spcPts val="0"/>
                        </a:spcAft>
                      </a:pPr>
                      <a:r>
                        <a:rPr lang="en-US" sz="1400" b="1" dirty="0">
                          <a:solidFill>
                            <a:srgbClr val="000000"/>
                          </a:solidFill>
                          <a:latin typeface="Times New Roman"/>
                          <a:ea typeface="Times New Roman"/>
                          <a:cs typeface="Times New Roman"/>
                        </a:rPr>
                        <a:t>Purpose</a:t>
                      </a:r>
                      <a:endParaRPr lang="en-US" sz="1400" dirty="0">
                        <a:solidFill>
                          <a:srgbClr val="000000"/>
                        </a:solidFill>
                        <a:latin typeface="Times New Roman"/>
                        <a:ea typeface="Times New Roman"/>
                        <a:cs typeface="Times New Roman"/>
                      </a:endParaRPr>
                    </a:p>
                  </a:txBody>
                  <a:tcPr marL="58243" marR="58243"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2060">
                        <a:alpha val="5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Recognize and advance educational </a:t>
                      </a:r>
                      <a:r>
                        <a:rPr lang="en-US" sz="1400" dirty="0" smtClean="0">
                          <a:solidFill>
                            <a:srgbClr val="000000"/>
                          </a:solidFill>
                          <a:latin typeface="Times New Roman"/>
                          <a:ea typeface="Times New Roman"/>
                          <a:cs typeface="Times New Roman"/>
                        </a:rPr>
                        <a:t>scholarship</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Access peer reviewed, proven educational tools </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B0F0">
                        <a:alpha val="5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Share innovative approaches to </a:t>
                      </a:r>
                      <a:r>
                        <a:rPr lang="en-US" sz="1400" dirty="0" smtClean="0">
                          <a:solidFill>
                            <a:srgbClr val="000000"/>
                          </a:solidFill>
                          <a:latin typeface="Times New Roman"/>
                          <a:ea typeface="Times New Roman"/>
                          <a:cs typeface="Times New Roman"/>
                        </a:rPr>
                        <a:t>transforming health care education</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Collaborate on tools in development</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alpha val="50000"/>
                      </a:srgbClr>
                    </a:solidFill>
                  </a:tcPr>
                </a:tc>
                <a:tc>
                  <a:txBody>
                    <a:bodyPr/>
                    <a:lstStyle/>
                    <a:p>
                      <a:pPr marL="0" marR="0" algn="l">
                        <a:spcBef>
                          <a:spcPts val="0"/>
                        </a:spcBef>
                        <a:spcAft>
                          <a:spcPts val="0"/>
                        </a:spcAft>
                      </a:pPr>
                      <a:r>
                        <a:rPr lang="en-US" sz="1400">
                          <a:solidFill>
                            <a:srgbClr val="000000"/>
                          </a:solidFill>
                          <a:latin typeface="Times New Roman"/>
                          <a:ea typeface="Times New Roman"/>
                          <a:cs typeface="Times New Roman"/>
                        </a:rPr>
                        <a:t>Promote </a:t>
                      </a:r>
                      <a:r>
                        <a:rPr lang="en-US" sz="1400" smtClean="0">
                          <a:solidFill>
                            <a:srgbClr val="000000"/>
                          </a:solidFill>
                          <a:latin typeface="Times New Roman"/>
                          <a:ea typeface="Times New Roman"/>
                          <a:cs typeface="Times New Roman"/>
                        </a:rPr>
                        <a:t>certified</a:t>
                      </a:r>
                      <a:r>
                        <a:rPr lang="en-US" sz="1400" baseline="0" smtClean="0">
                          <a:solidFill>
                            <a:srgbClr val="000000"/>
                          </a:solidFill>
                          <a:latin typeface="Times New Roman"/>
                          <a:ea typeface="Times New Roman"/>
                          <a:cs typeface="Times New Roman"/>
                        </a:rPr>
                        <a:t> </a:t>
                      </a:r>
                      <a:r>
                        <a:rPr lang="en-US" sz="1400" smtClean="0">
                          <a:solidFill>
                            <a:srgbClr val="000000"/>
                          </a:solidFill>
                          <a:latin typeface="Times New Roman"/>
                          <a:ea typeface="Times New Roman"/>
                          <a:cs typeface="Times New Roman"/>
                        </a:rPr>
                        <a:t>online </a:t>
                      </a:r>
                      <a:r>
                        <a:rPr lang="en-US" sz="1400" dirty="0" smtClean="0">
                          <a:solidFill>
                            <a:srgbClr val="000000"/>
                          </a:solidFill>
                          <a:latin typeface="Times New Roman"/>
                          <a:ea typeface="Times New Roman"/>
                          <a:cs typeface="Times New Roman"/>
                        </a:rPr>
                        <a:t>continuing </a:t>
                      </a:r>
                      <a:r>
                        <a:rPr lang="en-US" sz="1400" dirty="0">
                          <a:solidFill>
                            <a:srgbClr val="000000"/>
                          </a:solidFill>
                          <a:latin typeface="Times New Roman"/>
                          <a:ea typeface="Times New Roman"/>
                          <a:cs typeface="Times New Roman"/>
                        </a:rPr>
                        <a:t>education </a:t>
                      </a:r>
                      <a:r>
                        <a:rPr lang="en-US" sz="1400" dirty="0" smtClean="0">
                          <a:solidFill>
                            <a:srgbClr val="000000"/>
                          </a:solidFill>
                          <a:latin typeface="Times New Roman"/>
                          <a:ea typeface="Times New Roman"/>
                          <a:cs typeface="Times New Roman"/>
                        </a:rPr>
                        <a:t>activities </a:t>
                      </a:r>
                      <a:endParaRPr lang="en-US" sz="1400" dirty="0">
                        <a:solidFill>
                          <a:srgbClr val="000000"/>
                        </a:solidFill>
                        <a:latin typeface="Times New Roman"/>
                        <a:ea typeface="Times New Roman"/>
                        <a:cs typeface="Times New Roman"/>
                      </a:endParaRP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7030A0">
                        <a:alpha val="50000"/>
                      </a:srgbClr>
                    </a:solidFill>
                  </a:tcPr>
                </a:tc>
              </a:tr>
              <a:tr h="2290931">
                <a:tc>
                  <a:txBody>
                    <a:bodyPr/>
                    <a:lstStyle/>
                    <a:p>
                      <a:pPr marL="0" marR="0" algn="l">
                        <a:spcBef>
                          <a:spcPts val="0"/>
                        </a:spcBef>
                        <a:spcAft>
                          <a:spcPts val="0"/>
                        </a:spcAft>
                      </a:pPr>
                      <a:r>
                        <a:rPr lang="en-US" sz="1400" b="1">
                          <a:solidFill>
                            <a:srgbClr val="000000"/>
                          </a:solidFill>
                          <a:latin typeface="Times New Roman"/>
                          <a:ea typeface="Times New Roman"/>
                          <a:cs typeface="Times New Roman"/>
                        </a:rPr>
                        <a:t>Standards</a:t>
                      </a:r>
                      <a:endParaRPr lang="en-US" sz="1400">
                        <a:solidFill>
                          <a:srgbClr val="000000"/>
                        </a:solidFill>
                        <a:latin typeface="Times New Roman"/>
                        <a:ea typeface="Times New Roman"/>
                        <a:cs typeface="Times New Roman"/>
                      </a:endParaRPr>
                    </a:p>
                  </a:txBody>
                  <a:tcPr marL="58243" marR="58243"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2060">
                        <a:alpha val="5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Stand alone </a:t>
                      </a:r>
                      <a:r>
                        <a:rPr lang="en-US" sz="1400" dirty="0" smtClean="0">
                          <a:solidFill>
                            <a:srgbClr val="000000"/>
                          </a:solidFill>
                          <a:latin typeface="Times New Roman"/>
                          <a:ea typeface="Times New Roman"/>
                          <a:cs typeface="Times New Roman"/>
                        </a:rPr>
                        <a:t>module</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Clear learning </a:t>
                      </a:r>
                      <a:r>
                        <a:rPr lang="en-US" sz="1400" dirty="0" smtClean="0">
                          <a:solidFill>
                            <a:srgbClr val="000000"/>
                          </a:solidFill>
                          <a:latin typeface="Times New Roman"/>
                          <a:ea typeface="Times New Roman"/>
                          <a:cs typeface="Times New Roman"/>
                        </a:rPr>
                        <a:t>objectives</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Classroom </a:t>
                      </a:r>
                      <a:r>
                        <a:rPr lang="en-US" sz="1400" dirty="0" smtClean="0">
                          <a:solidFill>
                            <a:srgbClr val="000000"/>
                          </a:solidFill>
                          <a:latin typeface="Times New Roman"/>
                          <a:ea typeface="Times New Roman"/>
                          <a:cs typeface="Times New Roman"/>
                        </a:rPr>
                        <a:t>tested</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Ready for </a:t>
                      </a:r>
                      <a:r>
                        <a:rPr lang="en-US" sz="1400" dirty="0" smtClean="0">
                          <a:solidFill>
                            <a:srgbClr val="000000"/>
                          </a:solidFill>
                          <a:latin typeface="Times New Roman"/>
                          <a:ea typeface="Times New Roman"/>
                          <a:cs typeface="Times New Roman"/>
                        </a:rPr>
                        <a:t>implementation</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Copyright/patient privacy compliance</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B0F0">
                        <a:alpha val="2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Copyright/patient privacy compliance</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alpha val="20000"/>
                      </a:srgbClr>
                    </a:solidFill>
                  </a:tcPr>
                </a:tc>
                <a:tc>
                  <a:txBody>
                    <a:bodyPr/>
                    <a:lstStyle/>
                    <a:p>
                      <a:pPr marL="0" marR="0" algn="l">
                        <a:spcBef>
                          <a:spcPts val="0"/>
                        </a:spcBef>
                        <a:spcAft>
                          <a:spcPts val="0"/>
                        </a:spcAft>
                      </a:pPr>
                      <a:r>
                        <a:rPr lang="en-US" sz="1400" dirty="0" smtClean="0">
                          <a:solidFill>
                            <a:srgbClr val="000000"/>
                          </a:solidFill>
                          <a:latin typeface="Times New Roman"/>
                          <a:ea typeface="Times New Roman"/>
                          <a:cs typeface="Times New Roman"/>
                        </a:rPr>
                        <a:t>Accredited</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Online </a:t>
                      </a:r>
                      <a:r>
                        <a:rPr lang="en-US" sz="1400" dirty="0" smtClean="0">
                          <a:solidFill>
                            <a:srgbClr val="000000"/>
                          </a:solidFill>
                          <a:latin typeface="Times New Roman"/>
                          <a:ea typeface="Times New Roman"/>
                          <a:cs typeface="Times New Roman"/>
                        </a:rPr>
                        <a:t>learning format</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Created by </a:t>
                      </a:r>
                      <a:r>
                        <a:rPr lang="en-US" sz="1400" dirty="0" smtClean="0">
                          <a:solidFill>
                            <a:srgbClr val="000000"/>
                          </a:solidFill>
                          <a:latin typeface="Times New Roman"/>
                          <a:ea typeface="Times New Roman"/>
                          <a:cs typeface="Times New Roman"/>
                        </a:rPr>
                        <a:t>faculty/staff at a non-profit</a:t>
                      </a:r>
                      <a:r>
                        <a:rPr lang="en-US" sz="1400" baseline="0" dirty="0" smtClean="0">
                          <a:solidFill>
                            <a:srgbClr val="000000"/>
                          </a:solidFill>
                          <a:latin typeface="Times New Roman"/>
                          <a:ea typeface="Times New Roman"/>
                          <a:cs typeface="Times New Roman"/>
                        </a:rPr>
                        <a:t> health institution</a:t>
                      </a:r>
                      <a:endParaRPr lang="en-US" sz="1400" dirty="0">
                        <a:solidFill>
                          <a:srgbClr val="000000"/>
                        </a:solidFill>
                        <a:latin typeface="Times New Roman"/>
                        <a:ea typeface="Times New Roman"/>
                        <a:cs typeface="Times New Roman"/>
                      </a:endParaRP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7030A0">
                        <a:alpha val="20000"/>
                      </a:srgbClr>
                    </a:solidFill>
                  </a:tcPr>
                </a:tc>
              </a:tr>
              <a:tr h="2403445">
                <a:tc>
                  <a:txBody>
                    <a:bodyPr/>
                    <a:lstStyle/>
                    <a:p>
                      <a:pPr marL="0" marR="0" algn="l">
                        <a:spcBef>
                          <a:spcPts val="0"/>
                        </a:spcBef>
                        <a:spcAft>
                          <a:spcPts val="0"/>
                        </a:spcAft>
                      </a:pPr>
                      <a:r>
                        <a:rPr lang="en-US" sz="1400" b="1">
                          <a:solidFill>
                            <a:srgbClr val="000000"/>
                          </a:solidFill>
                          <a:latin typeface="Times New Roman"/>
                          <a:ea typeface="Times New Roman"/>
                          <a:cs typeface="Times New Roman"/>
                        </a:rPr>
                        <a:t>Features</a:t>
                      </a:r>
                      <a:endParaRPr lang="en-US" sz="1400">
                        <a:solidFill>
                          <a:srgbClr val="000000"/>
                        </a:solidFill>
                        <a:latin typeface="Times New Roman"/>
                        <a:ea typeface="Times New Roman"/>
                        <a:cs typeface="Times New Roman"/>
                      </a:endParaRPr>
                    </a:p>
                  </a:txBody>
                  <a:tcPr marL="58243" marR="58243"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2060">
                        <a:alpha val="5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Peer </a:t>
                      </a:r>
                      <a:r>
                        <a:rPr lang="en-US" sz="1400" dirty="0" smtClean="0">
                          <a:solidFill>
                            <a:srgbClr val="000000"/>
                          </a:solidFill>
                          <a:latin typeface="Times New Roman"/>
                          <a:ea typeface="Times New Roman"/>
                          <a:cs typeface="Times New Roman"/>
                        </a:rPr>
                        <a:t>Reviewed</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Author usage </a:t>
                      </a:r>
                      <a:r>
                        <a:rPr lang="en-US" sz="1400" dirty="0" smtClean="0">
                          <a:solidFill>
                            <a:srgbClr val="000000"/>
                          </a:solidFill>
                          <a:latin typeface="Times New Roman"/>
                          <a:ea typeface="Times New Roman"/>
                          <a:cs typeface="Times New Roman"/>
                        </a:rPr>
                        <a:t>reports</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Formal citation for scholarly </a:t>
                      </a:r>
                      <a:r>
                        <a:rPr lang="en-US" sz="1400" dirty="0" smtClean="0">
                          <a:solidFill>
                            <a:srgbClr val="000000"/>
                          </a:solidFill>
                          <a:latin typeface="Times New Roman"/>
                          <a:ea typeface="Times New Roman"/>
                          <a:cs typeface="Times New Roman"/>
                        </a:rPr>
                        <a:t>credit</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Special clearance assessment </a:t>
                      </a:r>
                      <a:r>
                        <a:rPr lang="en-US" sz="1400" dirty="0" smtClean="0">
                          <a:solidFill>
                            <a:srgbClr val="000000"/>
                          </a:solidFill>
                          <a:latin typeface="Times New Roman"/>
                          <a:ea typeface="Times New Roman"/>
                          <a:cs typeface="Times New Roman"/>
                        </a:rPr>
                        <a:t>tools</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Published indefinitely</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B0F0">
                        <a:alpha val="5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5 star </a:t>
                      </a:r>
                      <a:r>
                        <a:rPr lang="en-US" sz="1400" dirty="0" smtClean="0">
                          <a:solidFill>
                            <a:srgbClr val="000000"/>
                          </a:solidFill>
                          <a:latin typeface="Times New Roman"/>
                          <a:ea typeface="Times New Roman"/>
                          <a:cs typeface="Times New Roman"/>
                        </a:rPr>
                        <a:t>rating</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Threaded </a:t>
                      </a:r>
                      <a:r>
                        <a:rPr lang="en-US" sz="1400" dirty="0" smtClean="0">
                          <a:solidFill>
                            <a:srgbClr val="000000"/>
                          </a:solidFill>
                          <a:latin typeface="Times New Roman"/>
                          <a:ea typeface="Times New Roman"/>
                          <a:cs typeface="Times New Roman"/>
                        </a:rPr>
                        <a:t>commentary</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Three year expiration</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alpha val="5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Quick, searchable by content </a:t>
                      </a:r>
                      <a:r>
                        <a:rPr lang="en-US" sz="1400" dirty="0" smtClean="0">
                          <a:solidFill>
                            <a:srgbClr val="000000"/>
                          </a:solidFill>
                          <a:latin typeface="Times New Roman"/>
                          <a:ea typeface="Times New Roman"/>
                          <a:cs typeface="Times New Roman"/>
                        </a:rPr>
                        <a:t>area</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Access online learning outside home </a:t>
                      </a:r>
                      <a:endParaRPr lang="en-US" sz="1400" dirty="0" smtClean="0">
                        <a:solidFill>
                          <a:srgbClr val="000000"/>
                        </a:solidFill>
                        <a:latin typeface="Times New Roman"/>
                        <a:ea typeface="Times New Roman"/>
                        <a:cs typeface="Times New Roman"/>
                      </a:endParaRPr>
                    </a:p>
                    <a:p>
                      <a:pPr marL="0" marR="0" algn="l">
                        <a:spcBef>
                          <a:spcPts val="0"/>
                        </a:spcBef>
                        <a:spcAft>
                          <a:spcPts val="0"/>
                        </a:spcAft>
                      </a:pPr>
                      <a:r>
                        <a:rPr lang="en-US" sz="1400" dirty="0" smtClean="0">
                          <a:solidFill>
                            <a:srgbClr val="000000"/>
                          </a:solidFill>
                          <a:latin typeface="Times New Roman"/>
                          <a:ea typeface="Times New Roman"/>
                          <a:cs typeface="Times New Roman"/>
                        </a:rPr>
                        <a:t>institution/specialty</a:t>
                      </a:r>
                    </a:p>
                    <a:p>
                      <a:pPr marL="0" marR="0" algn="l">
                        <a:spcBef>
                          <a:spcPts val="0"/>
                        </a:spcBef>
                        <a:spcAft>
                          <a:spcPts val="0"/>
                        </a:spcAft>
                      </a:pPr>
                      <a:endParaRPr lang="en-US" sz="1400" dirty="0">
                        <a:solidFill>
                          <a:srgbClr val="000000"/>
                        </a:solidFill>
                        <a:latin typeface="Times New Roman"/>
                        <a:ea typeface="Times New Roman"/>
                        <a:cs typeface="Times New Roman"/>
                      </a:endParaRPr>
                    </a:p>
                    <a:p>
                      <a:pPr marL="0" marR="0" algn="l">
                        <a:spcBef>
                          <a:spcPts val="0"/>
                        </a:spcBef>
                        <a:spcAft>
                          <a:spcPts val="0"/>
                        </a:spcAft>
                      </a:pPr>
                      <a:r>
                        <a:rPr lang="en-US" sz="1400" dirty="0">
                          <a:solidFill>
                            <a:srgbClr val="000000"/>
                          </a:solidFill>
                          <a:latin typeface="Times New Roman"/>
                          <a:ea typeface="Times New Roman"/>
                          <a:cs typeface="Times New Roman"/>
                        </a:rPr>
                        <a:t>Removed when expired</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7030A0">
                        <a:alpha val="50000"/>
                      </a:srgbClr>
                    </a:solidFill>
                  </a:tcPr>
                </a:tc>
              </a:tr>
              <a:tr h="232694">
                <a:tc>
                  <a:txBody>
                    <a:bodyPr/>
                    <a:lstStyle/>
                    <a:p>
                      <a:pPr marL="0" marR="0" algn="l">
                        <a:spcBef>
                          <a:spcPts val="0"/>
                        </a:spcBef>
                        <a:spcAft>
                          <a:spcPts val="0"/>
                        </a:spcAft>
                      </a:pPr>
                      <a:r>
                        <a:rPr lang="en-US" sz="1400" b="1">
                          <a:solidFill>
                            <a:srgbClr val="000000"/>
                          </a:solidFill>
                          <a:latin typeface="Times New Roman"/>
                          <a:ea typeface="Times New Roman"/>
                          <a:cs typeface="Times New Roman"/>
                        </a:rPr>
                        <a:t>MEP Peer Reviewed</a:t>
                      </a:r>
                      <a:endParaRPr lang="en-US" sz="1400">
                        <a:solidFill>
                          <a:srgbClr val="000000"/>
                        </a:solidFill>
                        <a:latin typeface="Times New Roman"/>
                        <a:ea typeface="Times New Roman"/>
                        <a:cs typeface="Times New Roman"/>
                      </a:endParaRPr>
                    </a:p>
                  </a:txBody>
                  <a:tcPr marL="58243" marR="58243"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2060">
                        <a:alpha val="5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Yes</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B0F0">
                        <a:alpha val="2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No</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alpha val="20000"/>
                      </a:srgbClr>
                    </a:solidFill>
                  </a:tcPr>
                </a:tc>
                <a:tc>
                  <a:txBody>
                    <a:bodyPr/>
                    <a:lstStyle/>
                    <a:p>
                      <a:pPr marL="0" marR="0" algn="l">
                        <a:spcBef>
                          <a:spcPts val="0"/>
                        </a:spcBef>
                        <a:spcAft>
                          <a:spcPts val="0"/>
                        </a:spcAft>
                      </a:pPr>
                      <a:r>
                        <a:rPr lang="en-US" sz="1400" b="0" dirty="0">
                          <a:solidFill>
                            <a:srgbClr val="000000"/>
                          </a:solidFill>
                          <a:latin typeface="Times New Roman"/>
                          <a:ea typeface="Times New Roman"/>
                          <a:cs typeface="Times New Roman"/>
                        </a:rPr>
                        <a:t>No</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7030A0">
                        <a:alpha val="20000"/>
                      </a:srgbClr>
                    </a:solidFill>
                  </a:tcPr>
                </a:tc>
              </a:tr>
              <a:tr h="229093">
                <a:tc>
                  <a:txBody>
                    <a:bodyPr/>
                    <a:lstStyle/>
                    <a:p>
                      <a:pPr marL="0" marR="0" algn="l">
                        <a:spcBef>
                          <a:spcPts val="0"/>
                        </a:spcBef>
                        <a:spcAft>
                          <a:spcPts val="0"/>
                        </a:spcAft>
                      </a:pPr>
                      <a:r>
                        <a:rPr lang="en-US" sz="1400" b="1" dirty="0">
                          <a:solidFill>
                            <a:srgbClr val="000000"/>
                          </a:solidFill>
                          <a:latin typeface="Times New Roman"/>
                          <a:ea typeface="Times New Roman"/>
                          <a:cs typeface="Times New Roman"/>
                        </a:rPr>
                        <a:t>Formal Citation</a:t>
                      </a:r>
                      <a:endParaRPr lang="en-US" sz="1400" dirty="0">
                        <a:solidFill>
                          <a:srgbClr val="000000"/>
                        </a:solidFill>
                        <a:latin typeface="Times New Roman"/>
                        <a:ea typeface="Times New Roman"/>
                        <a:cs typeface="Times New Roman"/>
                      </a:endParaRPr>
                    </a:p>
                  </a:txBody>
                  <a:tcPr marL="58243" marR="58243"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002060">
                        <a:alpha val="5000"/>
                      </a:srgbClr>
                    </a:solidFill>
                  </a:tcPr>
                </a:tc>
                <a:tc>
                  <a:txBody>
                    <a:bodyPr/>
                    <a:lstStyle/>
                    <a:p>
                      <a:pPr marL="0" marR="0" algn="l">
                        <a:spcBef>
                          <a:spcPts val="0"/>
                        </a:spcBef>
                        <a:spcAft>
                          <a:spcPts val="0"/>
                        </a:spcAft>
                      </a:pPr>
                      <a:r>
                        <a:rPr lang="en-US" sz="1400" dirty="0" smtClean="0">
                          <a:solidFill>
                            <a:srgbClr val="000000"/>
                          </a:solidFill>
                          <a:latin typeface="Times New Roman"/>
                          <a:ea typeface="Times New Roman"/>
                          <a:cs typeface="Times New Roman"/>
                        </a:rPr>
                        <a:t>Yes</a:t>
                      </a:r>
                      <a:endParaRPr lang="en-US" sz="1400" dirty="0">
                        <a:solidFill>
                          <a:srgbClr val="000000"/>
                        </a:solidFill>
                        <a:latin typeface="Times New Roman"/>
                        <a:ea typeface="Times New Roman"/>
                        <a:cs typeface="Times New Roman"/>
                      </a:endParaRP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B0F0">
                        <a:alpha val="5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No</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alpha val="50000"/>
                      </a:srgbClr>
                    </a:solidFill>
                  </a:tcPr>
                </a:tc>
                <a:tc>
                  <a:txBody>
                    <a:bodyPr/>
                    <a:lstStyle/>
                    <a:p>
                      <a:pPr marL="0" marR="0" algn="l">
                        <a:spcBef>
                          <a:spcPts val="0"/>
                        </a:spcBef>
                        <a:spcAft>
                          <a:spcPts val="0"/>
                        </a:spcAft>
                      </a:pPr>
                      <a:r>
                        <a:rPr lang="en-US" sz="1400" dirty="0">
                          <a:solidFill>
                            <a:srgbClr val="000000"/>
                          </a:solidFill>
                          <a:latin typeface="Times New Roman"/>
                          <a:ea typeface="Times New Roman"/>
                          <a:cs typeface="Times New Roman"/>
                        </a:rPr>
                        <a:t>No</a:t>
                      </a:r>
                    </a:p>
                  </a:txBody>
                  <a:tcPr marL="58243" marR="5824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7030A0">
                        <a:alpha val="50000"/>
                      </a:srgbClr>
                    </a:solidFill>
                  </a:tcPr>
                </a:tc>
              </a:tr>
            </a:tbl>
          </a:graphicData>
        </a:graphic>
      </p:graphicFrame>
    </p:spTree>
    <p:extLst>
      <p:ext uri="{BB962C8B-B14F-4D97-AF65-F5344CB8AC3E}">
        <p14:creationId xmlns:p14="http://schemas.microsoft.com/office/powerpoint/2010/main" val="8757326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alpha val="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Live Site</a:t>
            </a:r>
            <a:endParaRPr lang="en-US" dirty="0"/>
          </a:p>
        </p:txBody>
      </p:sp>
      <p:sp>
        <p:nvSpPr>
          <p:cNvPr id="3" name="Content Placeholder 2"/>
          <p:cNvSpPr>
            <a:spLocks noGrp="1"/>
          </p:cNvSpPr>
          <p:nvPr>
            <p:ph idx="1"/>
          </p:nvPr>
        </p:nvSpPr>
        <p:spPr/>
        <p:txBody>
          <a:bodyPr/>
          <a:lstStyle/>
          <a:p>
            <a:pPr algn="ctr"/>
            <a:endParaRPr lang="en-US" dirty="0" smtClean="0">
              <a:hlinkClick r:id="rId3"/>
            </a:endParaRPr>
          </a:p>
          <a:p>
            <a:pPr algn="ctr"/>
            <a:endParaRPr lang="en-US" dirty="0" smtClean="0">
              <a:hlinkClick r:id="rId3"/>
            </a:endParaRPr>
          </a:p>
          <a:p>
            <a:pPr algn="ctr"/>
            <a:endParaRPr lang="en-US" dirty="0" smtClean="0">
              <a:hlinkClick r:id="rId3"/>
            </a:endParaRPr>
          </a:p>
          <a:p>
            <a:pPr algn="ctr"/>
            <a:r>
              <a:rPr lang="en-US" sz="4000" dirty="0">
                <a:hlinkClick r:id="rId3"/>
              </a:rPr>
              <a:t>www.mededportal.org</a:t>
            </a:r>
            <a:r>
              <a:rPr lang="en-US" sz="4000" dirty="0"/>
              <a:t> </a:t>
            </a:r>
          </a:p>
        </p:txBody>
      </p:sp>
    </p:spTree>
    <p:extLst>
      <p:ext uri="{BB962C8B-B14F-4D97-AF65-F5344CB8AC3E}">
        <p14:creationId xmlns:p14="http://schemas.microsoft.com/office/powerpoint/2010/main" val="349831800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alpha val="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Content Placeholder 2"/>
          <p:cNvSpPr>
            <a:spLocks noGrp="1"/>
          </p:cNvSpPr>
          <p:nvPr>
            <p:ph idx="1"/>
          </p:nvPr>
        </p:nvSpPr>
        <p:spPr>
          <a:xfrm>
            <a:off x="828361" y="1289795"/>
            <a:ext cx="10651067" cy="5121872"/>
          </a:xfrm>
        </p:spPr>
        <p:txBody>
          <a:bodyPr/>
          <a:lstStyle/>
          <a:p>
            <a:pPr algn="ctr"/>
            <a:r>
              <a:rPr lang="en-US" dirty="0" smtClean="0"/>
              <a:t>Richard Sabina, PhD</a:t>
            </a:r>
          </a:p>
          <a:p>
            <a:pPr algn="ctr"/>
            <a:r>
              <a:rPr lang="en-US" dirty="0" smtClean="0"/>
              <a:t>Phone: 248-370-2755</a:t>
            </a:r>
          </a:p>
          <a:p>
            <a:pPr algn="ctr"/>
            <a:r>
              <a:rPr lang="en-US" dirty="0" smtClean="0"/>
              <a:t>Email: </a:t>
            </a:r>
            <a:r>
              <a:rPr lang="en-US" dirty="0" err="1" smtClean="0"/>
              <a:t>sabina@oakland.edu</a:t>
            </a:r>
            <a:endParaRPr lang="en-US" dirty="0" smtClean="0"/>
          </a:p>
          <a:p>
            <a:endParaRPr lang="en-US" dirty="0" smtClean="0"/>
          </a:p>
          <a:p>
            <a:r>
              <a:rPr lang="en-US" sz="1800" dirty="0"/>
              <a:t>Michael T. Fitch, MD, PhD</a:t>
            </a:r>
          </a:p>
          <a:p>
            <a:r>
              <a:rPr lang="en-US" sz="1800" dirty="0"/>
              <a:t>Director, Faculty Mentor Program </a:t>
            </a:r>
          </a:p>
          <a:p>
            <a:r>
              <a:rPr lang="en-US" sz="1800" dirty="0">
                <a:hlinkClick r:id="rId3"/>
              </a:rPr>
              <a:t>mfitch@wakehealth.edu</a:t>
            </a:r>
            <a:r>
              <a:rPr lang="en-US" sz="1800" dirty="0"/>
              <a:t> </a:t>
            </a:r>
          </a:p>
          <a:p>
            <a:endParaRPr lang="en-US" sz="1800" dirty="0"/>
          </a:p>
          <a:p>
            <a:r>
              <a:rPr lang="en-US" sz="1800" dirty="0"/>
              <a:t>Emily Cahill, MPH			         Hannah Kittel</a:t>
            </a:r>
          </a:p>
          <a:p>
            <a:r>
              <a:rPr lang="en-US" sz="1800" dirty="0"/>
              <a:t>MedEdPORTAL Director &amp; Managing Editor         MedEdPORTAL Staff Editor</a:t>
            </a:r>
          </a:p>
          <a:p>
            <a:r>
              <a:rPr lang="en-US" sz="1800" dirty="0">
                <a:hlinkClick r:id="rId4"/>
              </a:rPr>
              <a:t>ecahill@aamc.org</a:t>
            </a:r>
            <a:r>
              <a:rPr lang="en-US" sz="1800" dirty="0"/>
              <a:t> (formerly Novinskie)                 </a:t>
            </a:r>
            <a:r>
              <a:rPr lang="en-US" sz="1800" dirty="0">
                <a:hlinkClick r:id="rId5"/>
              </a:rPr>
              <a:t>hkittel@aamc.org</a:t>
            </a:r>
            <a:r>
              <a:rPr lang="en-US" sz="1800" dirty="0"/>
              <a:t> </a:t>
            </a:r>
          </a:p>
          <a:p>
            <a:endParaRPr lang="en-US" dirty="0"/>
          </a:p>
        </p:txBody>
      </p:sp>
    </p:spTree>
    <p:extLst>
      <p:ext uri="{BB962C8B-B14F-4D97-AF65-F5344CB8AC3E}">
        <p14:creationId xmlns:p14="http://schemas.microsoft.com/office/powerpoint/2010/main" val="39566686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
            <a:ext cx="12192000" cy="741045"/>
          </a:xfrm>
          <a:prstGeom prst="rect">
            <a:avLst/>
          </a:prstGeom>
        </p:spPr>
      </p:pic>
      <p:pic>
        <p:nvPicPr>
          <p:cNvPr id="3" name="Picture 2" descr="med-8513_Footer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55080"/>
            <a:ext cx="12192000" cy="502920"/>
          </a:xfrm>
          <a:prstGeom prst="rect">
            <a:avLst/>
          </a:prstGeom>
        </p:spPr>
      </p:pic>
      <p:sp>
        <p:nvSpPr>
          <p:cNvPr id="7" name="Title 6"/>
          <p:cNvSpPr>
            <a:spLocks noGrp="1"/>
          </p:cNvSpPr>
          <p:nvPr>
            <p:ph type="title"/>
          </p:nvPr>
        </p:nvSpPr>
        <p:spPr>
          <a:xfrm>
            <a:off x="609600" y="741062"/>
            <a:ext cx="10972800" cy="886587"/>
          </a:xfrm>
        </p:spPr>
        <p:txBody>
          <a:bodyPr>
            <a:noAutofit/>
          </a:bodyPr>
          <a:lstStyle/>
          <a:p>
            <a:r>
              <a:rPr lang="en-US" sz="3500" b="1" dirty="0" smtClean="0"/>
              <a:t>Reminder: Claim CME/MP Credits Online</a:t>
            </a:r>
            <a:endParaRPr lang="en-US" sz="3500" b="1" dirty="0"/>
          </a:p>
        </p:txBody>
      </p:sp>
      <p:sp>
        <p:nvSpPr>
          <p:cNvPr id="8" name="Content Placeholder 7"/>
          <p:cNvSpPr>
            <a:spLocks noGrp="1"/>
          </p:cNvSpPr>
          <p:nvPr>
            <p:ph idx="1"/>
          </p:nvPr>
        </p:nvSpPr>
        <p:spPr>
          <a:xfrm>
            <a:off x="609600" y="1773936"/>
            <a:ext cx="10972800" cy="4270248"/>
          </a:xfrm>
        </p:spPr>
        <p:txBody>
          <a:bodyPr>
            <a:normAutofit/>
          </a:bodyPr>
          <a:lstStyle/>
          <a:p>
            <a:pPr marL="0" lvl="0" indent="0" algn="ctr">
              <a:buNone/>
            </a:pPr>
            <a:r>
              <a:rPr lang="en-US" sz="3000" b="1" u="sng" dirty="0" smtClean="0">
                <a:hlinkClick r:id="rId5"/>
              </a:rPr>
              <a:t>https</a:t>
            </a:r>
            <a:r>
              <a:rPr lang="en-US" sz="3000" b="1" u="sng" dirty="0">
                <a:hlinkClick r:id="rId5"/>
              </a:rPr>
              <a:t>://</a:t>
            </a:r>
            <a:r>
              <a:rPr lang="en-US" sz="3000" b="1" u="sng" dirty="0" smtClean="0">
                <a:hlinkClick r:id="rId5"/>
              </a:rPr>
              <a:t>www.surveymonkey.com/s/ouwb14</a:t>
            </a:r>
            <a:endParaRPr lang="en-US" sz="3000" dirty="0"/>
          </a:p>
          <a:p>
            <a:pPr marL="0" lvl="0" indent="0" algn="ctr">
              <a:buNone/>
            </a:pPr>
            <a:endParaRPr lang="en-US" sz="2000" b="1" dirty="0" smtClean="0"/>
          </a:p>
          <a:p>
            <a:pPr marL="0" lvl="0" indent="0" algn="ctr">
              <a:buNone/>
            </a:pPr>
            <a:endParaRPr lang="en-US" sz="2000" b="1" dirty="0" smtClean="0"/>
          </a:p>
          <a:p>
            <a:pPr marL="0" lvl="0" indent="0" algn="ctr">
              <a:buNone/>
            </a:pPr>
            <a:endParaRPr lang="en-US" sz="2000" b="1" dirty="0"/>
          </a:p>
          <a:p>
            <a:pPr marL="0" lvl="0" indent="0" algn="ctr">
              <a:buNone/>
            </a:pPr>
            <a:endParaRPr lang="en-US" sz="2000" b="1" dirty="0" smtClean="0"/>
          </a:p>
          <a:p>
            <a:pPr marL="0" lvl="0" indent="0" algn="ctr">
              <a:buNone/>
            </a:pPr>
            <a:endParaRPr lang="en-US" sz="2000" b="1" dirty="0"/>
          </a:p>
          <a:p>
            <a:pPr marL="0" lvl="0" indent="0" algn="ctr">
              <a:buNone/>
            </a:pPr>
            <a:r>
              <a:rPr lang="en-US" sz="2000" b="1" dirty="0" smtClean="0"/>
              <a:t>IMPORTANT </a:t>
            </a:r>
            <a:r>
              <a:rPr lang="en-US" sz="2000" b="1" dirty="0"/>
              <a:t>----- </a:t>
            </a:r>
            <a:r>
              <a:rPr lang="en-US" sz="2000" b="1" dirty="0" smtClean="0"/>
              <a:t>Credits </a:t>
            </a:r>
            <a:r>
              <a:rPr lang="en-US" sz="2000" b="1" dirty="0"/>
              <a:t>must be claimed online by July 2, 2014; </a:t>
            </a:r>
            <a:endParaRPr lang="en-US" sz="2000" b="1" dirty="0" smtClean="0"/>
          </a:p>
          <a:p>
            <a:pPr marL="0" indent="0" algn="ctr">
              <a:buNone/>
            </a:pPr>
            <a:r>
              <a:rPr lang="en-US" sz="2000" b="1" dirty="0" smtClean="0"/>
              <a:t>after </a:t>
            </a:r>
            <a:r>
              <a:rPr lang="en-US" sz="2000" b="1" dirty="0"/>
              <a:t>this time, CME credit will no longer be available.</a:t>
            </a:r>
            <a:endParaRPr lang="en-US" sz="2000" dirty="0"/>
          </a:p>
          <a:p>
            <a:pPr marL="0" indent="0">
              <a:buNone/>
            </a:pPr>
            <a:endParaRPr lang="en-US" sz="2000" dirty="0" smtClean="0"/>
          </a:p>
          <a:p>
            <a:pPr marL="0" indent="0" algn="ctr">
              <a:buNone/>
            </a:pPr>
            <a:r>
              <a:rPr lang="en-US" sz="2000" b="1" dirty="0" smtClean="0"/>
              <a:t>CME Activity Code is Required to Claim Credits – See CME Handout</a:t>
            </a:r>
          </a:p>
          <a:p>
            <a:pPr marL="0" indent="0" algn="ctr">
              <a:buNone/>
            </a:pPr>
            <a:r>
              <a:rPr lang="en-US" sz="2000" i="1" dirty="0" smtClean="0"/>
              <a:t>(Code varies based on viewing location)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104" y="2468880"/>
            <a:ext cx="1891792" cy="1418844"/>
          </a:xfrm>
          <a:prstGeom prst="rect">
            <a:avLst/>
          </a:prstGeom>
        </p:spPr>
      </p:pic>
    </p:spTree>
    <p:extLst>
      <p:ext uri="{BB962C8B-B14F-4D97-AF65-F5344CB8AC3E}">
        <p14:creationId xmlns:p14="http://schemas.microsoft.com/office/powerpoint/2010/main" val="3542062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
            <a:ext cx="12192000" cy="741045"/>
          </a:xfrm>
          <a:prstGeom prst="rect">
            <a:avLst/>
          </a:prstGeom>
        </p:spPr>
      </p:pic>
      <p:pic>
        <p:nvPicPr>
          <p:cNvPr id="3" name="Picture 2" descr="med-8513_Footer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55080"/>
            <a:ext cx="12192000" cy="502920"/>
          </a:xfrm>
          <a:prstGeom prst="rect">
            <a:avLst/>
          </a:prstGeom>
        </p:spPr>
      </p:pic>
      <p:sp>
        <p:nvSpPr>
          <p:cNvPr id="7" name="Title 6"/>
          <p:cNvSpPr>
            <a:spLocks noGrp="1"/>
          </p:cNvSpPr>
          <p:nvPr>
            <p:ph type="title"/>
          </p:nvPr>
        </p:nvSpPr>
        <p:spPr>
          <a:xfrm>
            <a:off x="609600" y="521526"/>
            <a:ext cx="10972800" cy="1143000"/>
          </a:xfrm>
        </p:spPr>
        <p:txBody>
          <a:bodyPr/>
          <a:lstStyle/>
          <a:p>
            <a:r>
              <a:rPr lang="en-US" b="1" dirty="0"/>
              <a:t>Medical Education Week Posters</a:t>
            </a:r>
            <a:endParaRPr lang="en-US" dirty="0"/>
          </a:p>
        </p:txBody>
      </p:sp>
      <p:sp>
        <p:nvSpPr>
          <p:cNvPr id="8" name="Content Placeholder 7"/>
          <p:cNvSpPr>
            <a:spLocks noGrp="1"/>
          </p:cNvSpPr>
          <p:nvPr>
            <p:ph idx="1"/>
          </p:nvPr>
        </p:nvSpPr>
        <p:spPr>
          <a:xfrm>
            <a:off x="609600" y="1581914"/>
            <a:ext cx="10972800" cy="4608575"/>
          </a:xfrm>
        </p:spPr>
        <p:txBody>
          <a:bodyPr>
            <a:normAutofit lnSpcReduction="10000"/>
          </a:bodyPr>
          <a:lstStyle/>
          <a:p>
            <a:pPr marL="0" indent="0" algn="ctr">
              <a:lnSpc>
                <a:spcPct val="120000"/>
              </a:lnSpc>
              <a:spcBef>
                <a:spcPts val="0"/>
              </a:spcBef>
              <a:buNone/>
            </a:pPr>
            <a:r>
              <a:rPr lang="en-US" sz="2500" b="1" dirty="0" smtClean="0"/>
              <a:t>Available for viewing May 19-23 at:</a:t>
            </a:r>
          </a:p>
          <a:p>
            <a:pPr>
              <a:spcBef>
                <a:spcPts val="600"/>
              </a:spcBef>
              <a:spcAft>
                <a:spcPts val="1200"/>
              </a:spcAft>
            </a:pPr>
            <a:r>
              <a:rPr lang="en-US" sz="2500" dirty="0" smtClean="0"/>
              <a:t>Beaumont Royal Oak – Administration Building &amp; Suite 100</a:t>
            </a:r>
          </a:p>
          <a:p>
            <a:pPr>
              <a:spcBef>
                <a:spcPts val="600"/>
              </a:spcBef>
              <a:spcAft>
                <a:spcPts val="1200"/>
              </a:spcAft>
            </a:pPr>
            <a:r>
              <a:rPr lang="en-US" sz="2500" dirty="0" smtClean="0"/>
              <a:t>Beaumont Troy – Atrium*</a:t>
            </a:r>
          </a:p>
          <a:p>
            <a:pPr>
              <a:spcBef>
                <a:spcPts val="600"/>
              </a:spcBef>
              <a:spcAft>
                <a:spcPts val="1200"/>
              </a:spcAft>
            </a:pPr>
            <a:r>
              <a:rPr lang="en-US" sz="2500" dirty="0" smtClean="0"/>
              <a:t>Beaumont Grosse Pointe – Healing Garden Corridor</a:t>
            </a:r>
          </a:p>
          <a:p>
            <a:pPr>
              <a:spcBef>
                <a:spcPts val="600"/>
              </a:spcBef>
              <a:spcAft>
                <a:spcPts val="1800"/>
              </a:spcAft>
            </a:pPr>
            <a:r>
              <a:rPr lang="en-US" sz="2500" dirty="0" smtClean="0"/>
              <a:t>OUWB O’Dowd Hall</a:t>
            </a:r>
          </a:p>
          <a:p>
            <a:pPr marL="0" indent="0">
              <a:lnSpc>
                <a:spcPct val="110000"/>
              </a:lnSpc>
              <a:spcBef>
                <a:spcPts val="600"/>
              </a:spcBef>
              <a:buNone/>
            </a:pPr>
            <a:r>
              <a:rPr lang="en-US" sz="2500" b="1" dirty="0" smtClean="0"/>
              <a:t>					Abstracts available:</a:t>
            </a:r>
          </a:p>
          <a:p>
            <a:pPr marL="0" indent="0">
              <a:lnSpc>
                <a:spcPct val="110000"/>
              </a:lnSpc>
              <a:spcBef>
                <a:spcPts val="600"/>
              </a:spcBef>
              <a:buNone/>
            </a:pPr>
            <a:r>
              <a:rPr lang="en-US" sz="2500" b="1" dirty="0"/>
              <a:t>	</a:t>
            </a:r>
            <a:r>
              <a:rPr lang="en-US" sz="2500" b="1" dirty="0" smtClean="0"/>
              <a:t>				</a:t>
            </a:r>
            <a:r>
              <a:rPr lang="en-US" sz="1900" b="1" dirty="0" smtClean="0"/>
              <a:t>www.oakland.edu/medicine/mededweek2014/posters</a:t>
            </a:r>
          </a:p>
          <a:p>
            <a:pPr marL="0" indent="0" algn="ctr">
              <a:lnSpc>
                <a:spcPct val="120000"/>
              </a:lnSpc>
              <a:spcBef>
                <a:spcPts val="0"/>
              </a:spcBef>
              <a:buNone/>
            </a:pPr>
            <a:endParaRPr lang="en-US" sz="2500" b="1" dirty="0"/>
          </a:p>
          <a:p>
            <a:pPr marL="0" indent="0" algn="r">
              <a:lnSpc>
                <a:spcPct val="120000"/>
              </a:lnSpc>
              <a:spcBef>
                <a:spcPts val="0"/>
              </a:spcBef>
              <a:buNone/>
            </a:pPr>
            <a:r>
              <a:rPr lang="en-US" sz="1600" i="1" dirty="0" smtClean="0"/>
              <a:t>*Due to Magnet Site visit, posters only available May 19 &amp; 20</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4451604"/>
            <a:ext cx="1757680" cy="1318260"/>
          </a:xfrm>
          <a:prstGeom prst="rect">
            <a:avLst/>
          </a:prstGeom>
        </p:spPr>
      </p:pic>
    </p:spTree>
    <p:extLst>
      <p:ext uri="{BB962C8B-B14F-4D97-AF65-F5344CB8AC3E}">
        <p14:creationId xmlns:p14="http://schemas.microsoft.com/office/powerpoint/2010/main" val="3714767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
            <a:ext cx="12192000" cy="741045"/>
          </a:xfrm>
          <a:prstGeom prst="rect">
            <a:avLst/>
          </a:prstGeom>
        </p:spPr>
      </p:pic>
      <p:pic>
        <p:nvPicPr>
          <p:cNvPr id="3" name="Picture 2" descr="med-8513_Footer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55080"/>
            <a:ext cx="12192000" cy="502920"/>
          </a:xfrm>
          <a:prstGeom prst="rect">
            <a:avLst/>
          </a:prstGeom>
        </p:spPr>
      </p:pic>
      <p:sp>
        <p:nvSpPr>
          <p:cNvPr id="7" name="Title 6"/>
          <p:cNvSpPr>
            <a:spLocks noGrp="1"/>
          </p:cNvSpPr>
          <p:nvPr>
            <p:ph type="title"/>
          </p:nvPr>
        </p:nvSpPr>
        <p:spPr>
          <a:xfrm>
            <a:off x="609600" y="576390"/>
            <a:ext cx="10972800" cy="1143000"/>
          </a:xfrm>
        </p:spPr>
        <p:txBody>
          <a:bodyPr>
            <a:normAutofit fontScale="90000"/>
          </a:bodyPr>
          <a:lstStyle/>
          <a:p>
            <a:r>
              <a:rPr lang="en-US" b="1" dirty="0" smtClean="0"/>
              <a:t>Consultation Session: </a:t>
            </a:r>
            <a:br>
              <a:rPr lang="en-US" b="1" dirty="0" smtClean="0"/>
            </a:br>
            <a:r>
              <a:rPr lang="en-US" b="1" dirty="0" smtClean="0"/>
              <a:t>Preparing Dossier Promotion Packets</a:t>
            </a:r>
            <a:endParaRPr lang="en-US" dirty="0"/>
          </a:p>
        </p:txBody>
      </p:sp>
      <p:sp>
        <p:nvSpPr>
          <p:cNvPr id="8" name="Content Placeholder 7"/>
          <p:cNvSpPr>
            <a:spLocks noGrp="1"/>
          </p:cNvSpPr>
          <p:nvPr>
            <p:ph idx="1"/>
          </p:nvPr>
        </p:nvSpPr>
        <p:spPr>
          <a:xfrm>
            <a:off x="609600" y="2039112"/>
            <a:ext cx="10972800" cy="4151376"/>
          </a:xfrm>
        </p:spPr>
        <p:txBody>
          <a:bodyPr>
            <a:normAutofit/>
          </a:bodyPr>
          <a:lstStyle/>
          <a:p>
            <a:pPr marL="0" indent="0">
              <a:buNone/>
            </a:pPr>
            <a:r>
              <a:rPr lang="en-US" sz="2200" dirty="0" smtClean="0"/>
              <a:t>Deirdre </a:t>
            </a:r>
            <a:r>
              <a:rPr lang="en-US" sz="2200" dirty="0"/>
              <a:t>Pitts, Director of Faculty Affairs and Professional Development, will be available to answer questions about the process of preparing a dossier promotion packet. </a:t>
            </a:r>
          </a:p>
          <a:p>
            <a:pPr marL="0" indent="0" algn="ctr">
              <a:spcBef>
                <a:spcPts val="1800"/>
              </a:spcBef>
              <a:spcAft>
                <a:spcPts val="1800"/>
              </a:spcAft>
              <a:buNone/>
            </a:pPr>
            <a:r>
              <a:rPr lang="en-US" sz="2200" b="1" dirty="0" smtClean="0"/>
              <a:t>Hours </a:t>
            </a:r>
            <a:r>
              <a:rPr lang="en-US" sz="2200" b="1" dirty="0"/>
              <a:t>and locations</a:t>
            </a:r>
            <a:r>
              <a:rPr lang="en-US" sz="2200" b="1" dirty="0" smtClean="0"/>
              <a:t>:</a:t>
            </a:r>
            <a:endParaRPr lang="en-US" sz="2200" b="1" dirty="0"/>
          </a:p>
          <a:p>
            <a:pPr marL="0" indent="0" algn="ctr">
              <a:buNone/>
            </a:pPr>
            <a:r>
              <a:rPr lang="en-US" sz="2200" b="1" dirty="0"/>
              <a:t>Monday, May 19 and Tuesday, May 20, </a:t>
            </a:r>
            <a:r>
              <a:rPr lang="en-US" sz="2200" b="1" dirty="0" smtClean="0"/>
              <a:t>2014  </a:t>
            </a:r>
            <a:r>
              <a:rPr lang="en-US" sz="2200" b="1" dirty="0" smtClean="0">
                <a:sym typeface="Symbol"/>
              </a:rPr>
              <a:t>  </a:t>
            </a:r>
            <a:r>
              <a:rPr lang="en-US" sz="2200" b="1" dirty="0" smtClean="0"/>
              <a:t>9 </a:t>
            </a:r>
            <a:r>
              <a:rPr lang="en-US" sz="2200" b="1" dirty="0"/>
              <a:t>a.m. – 3 p.m.</a:t>
            </a:r>
          </a:p>
          <a:p>
            <a:pPr marL="0" indent="0" algn="ctr">
              <a:buNone/>
            </a:pPr>
            <a:r>
              <a:rPr lang="en-US" sz="2200" dirty="0" smtClean="0"/>
              <a:t>Administration Building West </a:t>
            </a:r>
            <a:r>
              <a:rPr lang="en-US" sz="2200" b="1" dirty="0" smtClean="0">
                <a:sym typeface="Symbol"/>
              </a:rPr>
              <a:t>  </a:t>
            </a:r>
            <a:r>
              <a:rPr lang="en-US" sz="2200" dirty="0" smtClean="0"/>
              <a:t>Conference </a:t>
            </a:r>
            <a:r>
              <a:rPr lang="en-US" sz="2200" dirty="0"/>
              <a:t>Room B</a:t>
            </a:r>
            <a:endParaRPr lang="en-US" sz="1800" dirty="0"/>
          </a:p>
          <a:p>
            <a:pPr marL="0" indent="0" algn="ctr">
              <a:buNone/>
            </a:pPr>
            <a:r>
              <a:rPr lang="en-US" sz="1800" dirty="0"/>
              <a:t> </a:t>
            </a:r>
          </a:p>
          <a:p>
            <a:pPr marL="0" indent="0" algn="ctr">
              <a:buNone/>
            </a:pPr>
            <a:r>
              <a:rPr lang="en-US" sz="2200" b="1" dirty="0"/>
              <a:t>Wednesday, May 21, </a:t>
            </a:r>
            <a:r>
              <a:rPr lang="en-US" sz="2200" b="1" dirty="0" smtClean="0"/>
              <a:t>2014 </a:t>
            </a:r>
            <a:r>
              <a:rPr lang="en-US" sz="2200" b="1" dirty="0" smtClean="0">
                <a:sym typeface="Symbol"/>
              </a:rPr>
              <a:t>  </a:t>
            </a:r>
            <a:r>
              <a:rPr lang="en-US" sz="2200" b="1" dirty="0" smtClean="0"/>
              <a:t>9 </a:t>
            </a:r>
            <a:r>
              <a:rPr lang="en-US" sz="2200" b="1" dirty="0"/>
              <a:t>a.m. – 3 p.m.</a:t>
            </a:r>
          </a:p>
          <a:p>
            <a:pPr marL="0" indent="0" algn="ctr">
              <a:buNone/>
            </a:pPr>
            <a:r>
              <a:rPr lang="en-US" sz="2200" dirty="0"/>
              <a:t>Administration Building </a:t>
            </a:r>
            <a:r>
              <a:rPr lang="en-US" sz="2200" dirty="0" smtClean="0"/>
              <a:t>East </a:t>
            </a:r>
            <a:r>
              <a:rPr lang="en-US" sz="2200" b="1" dirty="0" smtClean="0">
                <a:sym typeface="Symbol"/>
              </a:rPr>
              <a:t>  </a:t>
            </a:r>
            <a:r>
              <a:rPr lang="en-US" sz="2200" dirty="0" smtClean="0"/>
              <a:t>CEME office</a:t>
            </a:r>
            <a:r>
              <a:rPr lang="en-US" sz="2200" dirty="0"/>
              <a:t> </a:t>
            </a:r>
          </a:p>
        </p:txBody>
      </p:sp>
    </p:spTree>
    <p:extLst>
      <p:ext uri="{BB962C8B-B14F-4D97-AF65-F5344CB8AC3E}">
        <p14:creationId xmlns:p14="http://schemas.microsoft.com/office/powerpoint/2010/main" val="609906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
            <a:ext cx="12192000" cy="741045"/>
          </a:xfrm>
          <a:prstGeom prst="rect">
            <a:avLst/>
          </a:prstGeom>
        </p:spPr>
      </p:pic>
      <p:pic>
        <p:nvPicPr>
          <p:cNvPr id="3" name="Picture 2" descr="med-8513_Footer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55080"/>
            <a:ext cx="12192000" cy="502920"/>
          </a:xfrm>
          <a:prstGeom prst="rect">
            <a:avLst/>
          </a:prstGeom>
        </p:spPr>
      </p:pic>
      <p:sp>
        <p:nvSpPr>
          <p:cNvPr id="4" name="Rectangle 3"/>
          <p:cNvSpPr/>
          <p:nvPr/>
        </p:nvSpPr>
        <p:spPr>
          <a:xfrm>
            <a:off x="439285" y="5442357"/>
            <a:ext cx="11106912" cy="830997"/>
          </a:xfrm>
          <a:prstGeom prst="rect">
            <a:avLst/>
          </a:prstGeom>
        </p:spPr>
        <p:txBody>
          <a:bodyPr wrap="square">
            <a:spAutoFit/>
          </a:bodyPr>
          <a:lstStyle/>
          <a:p>
            <a:pPr defTabSz="457182"/>
            <a:r>
              <a:rPr lang="en-US" b="1" dirty="0" smtClean="0">
                <a:solidFill>
                  <a:prstClr val="black"/>
                </a:solidFill>
              </a:rPr>
              <a:t>Disclosure</a:t>
            </a:r>
          </a:p>
          <a:p>
            <a:pPr defTabSz="457182"/>
            <a:r>
              <a:rPr lang="en-US" sz="1500" dirty="0" smtClean="0">
                <a:solidFill>
                  <a:prstClr val="black"/>
                </a:solidFill>
              </a:rPr>
              <a:t>Dr. Sabina and all other individuals </a:t>
            </a:r>
            <a:r>
              <a:rPr lang="en-US" sz="1500" dirty="0">
                <a:solidFill>
                  <a:prstClr val="black"/>
                </a:solidFill>
              </a:rPr>
              <a:t>involved with this activity as </a:t>
            </a:r>
            <a:r>
              <a:rPr lang="en-US" sz="1500" dirty="0" smtClean="0">
                <a:solidFill>
                  <a:prstClr val="black"/>
                </a:solidFill>
              </a:rPr>
              <a:t>planners </a:t>
            </a:r>
            <a:r>
              <a:rPr lang="en-US" sz="1500" dirty="0">
                <a:solidFill>
                  <a:prstClr val="black"/>
                </a:solidFill>
              </a:rPr>
              <a:t>or content </a:t>
            </a:r>
            <a:r>
              <a:rPr lang="en-US" sz="1500" dirty="0" smtClean="0">
                <a:solidFill>
                  <a:prstClr val="black"/>
                </a:solidFill>
              </a:rPr>
              <a:t>reviewers </a:t>
            </a:r>
            <a:r>
              <a:rPr lang="en-US" sz="1500" dirty="0">
                <a:solidFill>
                  <a:prstClr val="black"/>
                </a:solidFill>
              </a:rPr>
              <a:t>have </a:t>
            </a:r>
            <a:r>
              <a:rPr lang="en-US" sz="1500" dirty="0" smtClean="0">
                <a:solidFill>
                  <a:prstClr val="black"/>
                </a:solidFill>
              </a:rPr>
              <a:t>no </a:t>
            </a:r>
            <a:r>
              <a:rPr lang="en-US" sz="1500" dirty="0">
                <a:solidFill>
                  <a:prstClr val="black"/>
                </a:solidFill>
              </a:rPr>
              <a:t>relationship(s) with industry to disclose relative to the content of this CME activity</a:t>
            </a:r>
            <a:r>
              <a:rPr lang="en-US" sz="1500" dirty="0" smtClean="0">
                <a:solidFill>
                  <a:prstClr val="black"/>
                </a:solidFill>
              </a:rPr>
              <a:t>.</a:t>
            </a:r>
            <a:endParaRPr lang="en-US" sz="1500" dirty="0">
              <a:solidFill>
                <a:prstClr val="black"/>
              </a:solidFill>
            </a:endParaRPr>
          </a:p>
        </p:txBody>
      </p:sp>
      <p:sp>
        <p:nvSpPr>
          <p:cNvPr id="23" name="Rectangle 22"/>
          <p:cNvSpPr/>
          <p:nvPr/>
        </p:nvSpPr>
        <p:spPr>
          <a:xfrm>
            <a:off x="0" y="1347798"/>
            <a:ext cx="12192000" cy="3953967"/>
          </a:xfrm>
          <a:prstGeom prst="rect">
            <a:avLst/>
          </a:prstGeom>
          <a:gradFill flip="none" rotWithShape="1">
            <a:gsLst>
              <a:gs pos="100000">
                <a:srgbClr val="89001E">
                  <a:tint val="66000"/>
                  <a:satMod val="160000"/>
                </a:srgbClr>
              </a:gs>
              <a:gs pos="50000">
                <a:srgbClr val="89001E">
                  <a:tint val="44500"/>
                  <a:satMod val="160000"/>
                </a:srgbClr>
              </a:gs>
              <a:gs pos="100000">
                <a:srgbClr val="89001E">
                  <a:tint val="23500"/>
                  <a:satMod val="160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2"/>
            <a:endParaRPr lang="en-US">
              <a:solidFill>
                <a:prstClr val="white"/>
              </a:solidFill>
            </a:endParaRPr>
          </a:p>
        </p:txBody>
      </p:sp>
      <p:sp>
        <p:nvSpPr>
          <p:cNvPr id="22" name="TextBox 21"/>
          <p:cNvSpPr txBox="1"/>
          <p:nvPr/>
        </p:nvSpPr>
        <p:spPr>
          <a:xfrm>
            <a:off x="644771" y="1435715"/>
            <a:ext cx="11076716" cy="3046988"/>
          </a:xfrm>
          <a:prstGeom prst="rect">
            <a:avLst/>
          </a:prstGeom>
          <a:noFill/>
        </p:spPr>
        <p:txBody>
          <a:bodyPr wrap="square" rtlCol="0">
            <a:spAutoFit/>
          </a:bodyPr>
          <a:lstStyle/>
          <a:p>
            <a:pPr defTabSz="457182"/>
            <a:r>
              <a:rPr lang="en-US" sz="1600" dirty="0">
                <a:solidFill>
                  <a:prstClr val="black"/>
                </a:solidFill>
              </a:rPr>
              <a:t>Dr. Sabina joined the faculty at the Oakland University William Beaumont School of Medicine in July 2009 as an Associate Professor of Biomedical Sciences and Discipline Director for Biochemistry.</a:t>
            </a:r>
          </a:p>
          <a:p>
            <a:pPr defTabSz="457182"/>
            <a:r>
              <a:rPr lang="en-US" sz="1600" dirty="0">
                <a:solidFill>
                  <a:prstClr val="black"/>
                </a:solidFill>
              </a:rPr>
              <a:t>At the OUWB School of Medicine, he directs the M1 Biomedical Foundations of Clinical Practice courses and chairs the M1/M2 Curriculum Subcommittee. Dr. Sabina serves on the Committee on Appointments, Promotion and Tenure, the Curriculum committee, the Ad-hoc Interprofessional Education Committee. He also served on the Admission Committee and Executive Committee.</a:t>
            </a:r>
          </a:p>
          <a:p>
            <a:pPr defTabSz="457182"/>
            <a:r>
              <a:rPr lang="en-US" sz="1600" dirty="0">
                <a:solidFill>
                  <a:prstClr val="black"/>
                </a:solidFill>
              </a:rPr>
              <a:t>Dr. Sabina is active in international education organizations, including the Association of Biochemistry Course Directors (ABCD), and serves as Past-Chair on the Executive Committee (ABCD-Ex). As Vice-Chair of the </a:t>
            </a:r>
            <a:r>
              <a:rPr lang="en-US" sz="1600" dirty="0" err="1">
                <a:solidFill>
                  <a:prstClr val="black"/>
                </a:solidFill>
              </a:rPr>
              <a:t>ABCDEx</a:t>
            </a:r>
            <a:r>
              <a:rPr lang="en-US" sz="1600" dirty="0">
                <a:solidFill>
                  <a:prstClr val="black"/>
                </a:solidFill>
              </a:rPr>
              <a:t>, he helped organize biennial ABCD Symposia. Dr. Sabina serves on the Steering Committee of the Team-Based Learning Collaborative, chairs the Educational Development committee and is a certified trainer-consultant for the TBL Collaborative. He is the MedEdPORTAL Associate Editor for Biochemistry &amp; Genetics and takes part in its Faculty Mentor Program, which promotes the use of educational tools and encourages the submission of educational resources within MedEdPORTAL.</a:t>
            </a:r>
          </a:p>
        </p:txBody>
      </p:sp>
      <p:sp>
        <p:nvSpPr>
          <p:cNvPr id="24" name="TextBox 23"/>
          <p:cNvSpPr txBox="1"/>
          <p:nvPr/>
        </p:nvSpPr>
        <p:spPr>
          <a:xfrm>
            <a:off x="392402" y="741045"/>
            <a:ext cx="3309367" cy="553998"/>
          </a:xfrm>
          <a:prstGeom prst="rect">
            <a:avLst/>
          </a:prstGeom>
          <a:noFill/>
        </p:spPr>
        <p:txBody>
          <a:bodyPr wrap="none" rtlCol="0">
            <a:spAutoFit/>
          </a:bodyPr>
          <a:lstStyle/>
          <a:p>
            <a:pPr defTabSz="457182"/>
            <a:r>
              <a:rPr lang="en-US" sz="3000" b="1" dirty="0" smtClean="0">
                <a:solidFill>
                  <a:prstClr val="black"/>
                </a:solidFill>
              </a:rPr>
              <a:t>Faculty Information</a:t>
            </a:r>
            <a:endParaRPr lang="en-US" sz="3000" b="1" dirty="0">
              <a:solidFill>
                <a:prstClr val="black"/>
              </a:solidFill>
            </a:endParaRPr>
          </a:p>
        </p:txBody>
      </p:sp>
    </p:spTree>
    <p:extLst>
      <p:ext uri="{BB962C8B-B14F-4D97-AF65-F5344CB8AC3E}">
        <p14:creationId xmlns:p14="http://schemas.microsoft.com/office/powerpoint/2010/main" val="4235835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896528" name="Rectangle 16"/>
          <p:cNvSpPr>
            <a:spLocks noChangeArrowheads="1"/>
          </p:cNvSpPr>
          <p:nvPr/>
        </p:nvSpPr>
        <p:spPr bwMode="auto">
          <a:xfrm>
            <a:off x="2127605" y="1638909"/>
            <a:ext cx="5562600" cy="2128837"/>
          </a:xfrm>
          <a:prstGeom prst="rect">
            <a:avLst/>
          </a:prstGeom>
          <a:noFill/>
          <a:ln w="9525">
            <a:noFill/>
            <a:miter lim="800000"/>
            <a:headEnd/>
            <a:tailEnd/>
          </a:ln>
          <a:effectLst/>
        </p:spPr>
        <p:txBody>
          <a:bodyPr lIns="0" tIns="0" rIns="0" bIns="0"/>
          <a:lstStyle/>
          <a:p>
            <a:pPr defTabSz="889000" eaLnBrk="0" fontAlgn="base" hangingPunct="0">
              <a:lnSpc>
                <a:spcPct val="80000"/>
              </a:lnSpc>
              <a:spcBef>
                <a:spcPct val="0"/>
              </a:spcBef>
              <a:spcAft>
                <a:spcPct val="0"/>
              </a:spcAft>
              <a:buClr>
                <a:srgbClr val="DADDFE"/>
              </a:buClr>
            </a:pPr>
            <a:r>
              <a:rPr lang="en-US" sz="4400" dirty="0" smtClean="0">
                <a:solidFill>
                  <a:srgbClr val="092F6D"/>
                </a:solidFill>
                <a:latin typeface="Arial Black" pitchFamily="34" charset="0"/>
              </a:rPr>
              <a:t>MedEdPORTAL:</a:t>
            </a:r>
          </a:p>
          <a:p>
            <a:pPr defTabSz="889000" eaLnBrk="0" fontAlgn="base" hangingPunct="0">
              <a:lnSpc>
                <a:spcPct val="80000"/>
              </a:lnSpc>
              <a:spcBef>
                <a:spcPct val="0"/>
              </a:spcBef>
              <a:spcAft>
                <a:spcPct val="0"/>
              </a:spcAft>
              <a:buClr>
                <a:srgbClr val="DADDFE"/>
              </a:buClr>
            </a:pPr>
            <a:r>
              <a:rPr lang="en-US" sz="4400" dirty="0" smtClean="0">
                <a:solidFill>
                  <a:srgbClr val="092F6D"/>
                </a:solidFill>
                <a:latin typeface="Arial Black" pitchFamily="34" charset="0"/>
              </a:rPr>
              <a:t>User Focus</a:t>
            </a:r>
            <a:r>
              <a:rPr lang="en-US" sz="4400" dirty="0">
                <a:solidFill>
                  <a:srgbClr val="092F6D"/>
                </a:solidFill>
                <a:latin typeface="Arial Black" pitchFamily="34" charset="0"/>
              </a:rPr>
              <a:t/>
            </a:r>
            <a:br>
              <a:rPr lang="en-US" sz="4400" dirty="0">
                <a:solidFill>
                  <a:srgbClr val="092F6D"/>
                </a:solidFill>
                <a:latin typeface="Arial Black" pitchFamily="34" charset="0"/>
              </a:rPr>
            </a:br>
            <a:r>
              <a:rPr lang="en-US" sz="4400" i="1" dirty="0">
                <a:solidFill>
                  <a:srgbClr val="092F6D"/>
                </a:solidFill>
                <a:latin typeface="Arial Black" pitchFamily="34" charset="0"/>
              </a:rPr>
              <a:t/>
            </a:r>
            <a:br>
              <a:rPr lang="en-US" sz="4400" i="1" dirty="0">
                <a:solidFill>
                  <a:srgbClr val="092F6D"/>
                </a:solidFill>
                <a:latin typeface="Arial Black" pitchFamily="34" charset="0"/>
              </a:rPr>
            </a:br>
            <a:r>
              <a:rPr lang="en-US" sz="3600" i="1" dirty="0">
                <a:solidFill>
                  <a:srgbClr val="092F6D"/>
                </a:solidFill>
              </a:rPr>
              <a:t>Publications</a:t>
            </a:r>
          </a:p>
          <a:p>
            <a:pPr defTabSz="889000" eaLnBrk="0" fontAlgn="base" hangingPunct="0">
              <a:lnSpc>
                <a:spcPct val="80000"/>
              </a:lnSpc>
              <a:spcBef>
                <a:spcPct val="0"/>
              </a:spcBef>
              <a:spcAft>
                <a:spcPct val="0"/>
              </a:spcAft>
              <a:buClr>
                <a:srgbClr val="DADDFE"/>
              </a:buClr>
            </a:pPr>
            <a:r>
              <a:rPr lang="en-US" sz="3600" i="1" dirty="0">
                <a:solidFill>
                  <a:srgbClr val="092F6D"/>
                </a:solidFill>
              </a:rPr>
              <a:t>iCollaborative</a:t>
            </a:r>
          </a:p>
          <a:p>
            <a:pPr defTabSz="889000" eaLnBrk="0" fontAlgn="base" hangingPunct="0">
              <a:lnSpc>
                <a:spcPct val="80000"/>
              </a:lnSpc>
              <a:spcBef>
                <a:spcPct val="0"/>
              </a:spcBef>
              <a:spcAft>
                <a:spcPct val="0"/>
              </a:spcAft>
              <a:buClr>
                <a:srgbClr val="DADDFE"/>
              </a:buClr>
            </a:pPr>
            <a:r>
              <a:rPr lang="en-US" sz="3600" i="1" dirty="0">
                <a:solidFill>
                  <a:srgbClr val="092F6D"/>
                </a:solidFill>
              </a:rPr>
              <a:t>CE Directory</a:t>
            </a:r>
          </a:p>
        </p:txBody>
      </p:sp>
      <p:sp>
        <p:nvSpPr>
          <p:cNvPr id="8896529" name="Rectangle 17"/>
          <p:cNvSpPr>
            <a:spLocks noGrp="1" noChangeArrowheads="1"/>
          </p:cNvSpPr>
          <p:nvPr>
            <p:ph type="subTitle" idx="1"/>
          </p:nvPr>
        </p:nvSpPr>
        <p:spPr>
          <a:xfrm>
            <a:off x="2111583" y="4851597"/>
            <a:ext cx="6563452" cy="1422400"/>
          </a:xfrm>
          <a:noFill/>
          <a:ln/>
        </p:spPr>
        <p:txBody>
          <a:bodyPr/>
          <a:lstStyle/>
          <a:p>
            <a:pPr>
              <a:spcBef>
                <a:spcPct val="0"/>
              </a:spcBef>
            </a:pPr>
            <a:r>
              <a:rPr lang="en-US" sz="2000" dirty="0" smtClean="0"/>
              <a:t>Richard L. Sabina, PhD</a:t>
            </a:r>
          </a:p>
          <a:p>
            <a:pPr>
              <a:spcBef>
                <a:spcPct val="0"/>
              </a:spcBef>
            </a:pPr>
            <a:r>
              <a:rPr lang="en-US" sz="2000" dirty="0" smtClean="0"/>
              <a:t>Associate Professor of Biomedical Sciences</a:t>
            </a:r>
          </a:p>
          <a:p>
            <a:pPr>
              <a:spcBef>
                <a:spcPct val="0"/>
              </a:spcBef>
            </a:pPr>
            <a:r>
              <a:rPr lang="en-US" sz="2000" dirty="0" smtClean="0"/>
              <a:t>Oakland University William Beaumont School of Medicine</a:t>
            </a:r>
            <a:endParaRPr lang="en-US" sz="2000" dirty="0"/>
          </a:p>
          <a:p>
            <a:pPr>
              <a:spcBef>
                <a:spcPct val="0"/>
              </a:spcBef>
            </a:pPr>
            <a:r>
              <a:rPr lang="en-US" sz="2000" dirty="0"/>
              <a:t>MedEdPORTAL Faculty Mentor</a:t>
            </a:r>
          </a:p>
          <a:p>
            <a:pPr>
              <a:spcBef>
                <a:spcPct val="0"/>
              </a:spcBef>
            </a:pPr>
            <a:r>
              <a:rPr lang="en-US" sz="2000" dirty="0" smtClean="0"/>
              <a:t>May 19, 2014</a:t>
            </a:r>
            <a:endParaRPr lang="en-US" sz="2000" dirty="0"/>
          </a:p>
        </p:txBody>
      </p:sp>
    </p:spTree>
    <p:extLst>
      <p:ext uri="{BB962C8B-B14F-4D97-AF65-F5344CB8AC3E}">
        <p14:creationId xmlns:p14="http://schemas.microsoft.com/office/powerpoint/2010/main" val="25387891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alpha val="5000"/>
          </a:srgbClr>
        </a:solidFill>
        <a:effectLst/>
      </p:bgPr>
    </p:bg>
    <p:spTree>
      <p:nvGrpSpPr>
        <p:cNvPr id="1" name=""/>
        <p:cNvGrpSpPr/>
        <p:nvPr/>
      </p:nvGrpSpPr>
      <p:grpSpPr>
        <a:xfrm>
          <a:off x="0" y="0"/>
          <a:ext cx="0" cy="0"/>
          <a:chOff x="0" y="0"/>
          <a:chExt cx="0" cy="0"/>
        </a:xfrm>
      </p:grpSpPr>
      <p:sp>
        <p:nvSpPr>
          <p:cNvPr id="9590786" name="Rectangle 2"/>
          <p:cNvSpPr>
            <a:spLocks noGrp="1" noChangeArrowheads="1"/>
          </p:cNvSpPr>
          <p:nvPr>
            <p:ph type="title"/>
          </p:nvPr>
        </p:nvSpPr>
        <p:spPr/>
        <p:txBody>
          <a:bodyPr/>
          <a:lstStyle/>
          <a:p>
            <a:r>
              <a:rPr lang="en-US" sz="3200" dirty="0"/>
              <a:t>Faculty Mentor Session Objectives</a:t>
            </a:r>
          </a:p>
        </p:txBody>
      </p:sp>
      <p:sp>
        <p:nvSpPr>
          <p:cNvPr id="9590787" name="Rectangle 3"/>
          <p:cNvSpPr>
            <a:spLocks noGrp="1" noChangeArrowheads="1"/>
          </p:cNvSpPr>
          <p:nvPr>
            <p:ph type="body" idx="1"/>
          </p:nvPr>
        </p:nvSpPr>
        <p:spPr/>
        <p:txBody>
          <a:bodyPr/>
          <a:lstStyle/>
          <a:p>
            <a:pPr lvl="1"/>
            <a:r>
              <a:rPr lang="en-US" sz="2400" dirty="0"/>
              <a:t>Introduce the MedEdPORTAL suite of services:</a:t>
            </a:r>
          </a:p>
          <a:p>
            <a:pPr lvl="2"/>
            <a:r>
              <a:rPr lang="en-US" sz="2400" i="1" dirty="0"/>
              <a:t>Publications</a:t>
            </a:r>
          </a:p>
          <a:p>
            <a:pPr lvl="2"/>
            <a:r>
              <a:rPr lang="en-US" sz="2400" i="1" dirty="0"/>
              <a:t>iCollaborative</a:t>
            </a:r>
          </a:p>
          <a:p>
            <a:pPr lvl="2"/>
            <a:r>
              <a:rPr lang="en-US" sz="2400" i="1" dirty="0"/>
              <a:t>CE Directory</a:t>
            </a:r>
          </a:p>
          <a:p>
            <a:pPr lvl="1"/>
            <a:r>
              <a:rPr lang="en-US" sz="2400" dirty="0"/>
              <a:t>Identify purpose, focus and offerings of each service</a:t>
            </a:r>
          </a:p>
          <a:p>
            <a:pPr lvl="1"/>
            <a:r>
              <a:rPr lang="en-US" sz="2400" dirty="0" smtClean="0"/>
              <a:t>Review </a:t>
            </a:r>
            <a:r>
              <a:rPr lang="en-US" sz="2400" dirty="0"/>
              <a:t>the search, access and utilization of educational tools of interest</a:t>
            </a:r>
          </a:p>
          <a:p>
            <a:pPr lvl="1"/>
            <a:r>
              <a:rPr lang="en-US" sz="2400" dirty="0" smtClean="0"/>
              <a:t>Demo </a:t>
            </a:r>
            <a:r>
              <a:rPr lang="en-US" sz="2400" dirty="0"/>
              <a:t>live site</a:t>
            </a:r>
            <a:endParaRPr lang="en-US" dirty="0" smtClean="0"/>
          </a:p>
          <a:p>
            <a:pPr lvl="1"/>
            <a:endParaRPr lang="en-US" dirty="0"/>
          </a:p>
          <a:p>
            <a:pPr lvl="1"/>
            <a:endParaRPr lang="en-US" dirty="0"/>
          </a:p>
        </p:txBody>
      </p:sp>
    </p:spTree>
    <p:extLst>
      <p:ext uri="{BB962C8B-B14F-4D97-AF65-F5344CB8AC3E}">
        <p14:creationId xmlns:p14="http://schemas.microsoft.com/office/powerpoint/2010/main" val="33434278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alpha val="5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0263" y="642268"/>
            <a:ext cx="8645236" cy="5121872"/>
          </a:xfrm>
        </p:spPr>
        <p:txBody>
          <a:bodyPr/>
          <a:lstStyle/>
          <a:p>
            <a:endParaRPr lang="en-US" sz="3600" dirty="0"/>
          </a:p>
          <a:p>
            <a:endParaRPr lang="en-US" sz="3600" dirty="0"/>
          </a:p>
          <a:p>
            <a:pPr algn="ctr"/>
            <a:r>
              <a:rPr lang="en-US" sz="3600" dirty="0">
                <a:latin typeface="Arial Black" pitchFamily="34" charset="0"/>
              </a:rPr>
              <a:t>The vision of MedEdPORTAL is to </a:t>
            </a:r>
          </a:p>
          <a:p>
            <a:pPr algn="ctr"/>
            <a:r>
              <a:rPr lang="en-US" sz="3600" i="1" dirty="0"/>
              <a:t>succeed as the most utilized, cited and influential destination for health education</a:t>
            </a:r>
            <a:r>
              <a:rPr lang="en-US" dirty="0" smtClean="0"/>
              <a:t>.</a:t>
            </a:r>
            <a:endParaRPr lang="en-US" dirty="0"/>
          </a:p>
        </p:txBody>
      </p:sp>
    </p:spTree>
    <p:extLst>
      <p:ext uri="{BB962C8B-B14F-4D97-AF65-F5344CB8AC3E}">
        <p14:creationId xmlns:p14="http://schemas.microsoft.com/office/powerpoint/2010/main" val="304811817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6512" y="463602"/>
            <a:ext cx="8227389" cy="5513696"/>
          </a:xfrm>
        </p:spPr>
        <p:txBody>
          <a:bodyPr/>
          <a:lstStyle/>
          <a:p>
            <a:pPr algn="ctr"/>
            <a:r>
              <a:rPr lang="en-US" sz="3600" b="1" dirty="0">
                <a:latin typeface="+mj-lt"/>
              </a:rPr>
              <a:t>MedEdPORTAL Suite of Services</a:t>
            </a:r>
          </a:p>
          <a:p>
            <a:pPr algn="ctr"/>
            <a:endParaRPr lang="en-US" sz="2400" b="1" dirty="0"/>
          </a:p>
          <a:p>
            <a:r>
              <a:rPr lang="en-US" sz="2400" b="1" dirty="0">
                <a:solidFill>
                  <a:srgbClr val="00B0F0"/>
                </a:solidFill>
              </a:rPr>
              <a:t>Publications</a:t>
            </a:r>
            <a:endParaRPr lang="en-US" sz="2400" dirty="0">
              <a:solidFill>
                <a:srgbClr val="00B0F0"/>
              </a:solidFill>
            </a:endParaRPr>
          </a:p>
          <a:p>
            <a:r>
              <a:rPr lang="en-US" sz="2000" dirty="0">
                <a:solidFill>
                  <a:srgbClr val="00B0F0"/>
                </a:solidFill>
              </a:rPr>
              <a:t>	</a:t>
            </a:r>
            <a:r>
              <a:rPr lang="en-US" sz="2000" b="1" dirty="0">
                <a:solidFill>
                  <a:srgbClr val="00B0F0"/>
                </a:solidFill>
              </a:rPr>
              <a:t>Serve as the premier clearinghouse of high quality, peer 	reviewed health education tools.</a:t>
            </a:r>
          </a:p>
          <a:p>
            <a:r>
              <a:rPr lang="en-US" sz="2400" b="1" dirty="0">
                <a:solidFill>
                  <a:srgbClr val="92D050"/>
                </a:solidFill>
              </a:rPr>
              <a:t>iCollaborative</a:t>
            </a:r>
          </a:p>
          <a:p>
            <a:r>
              <a:rPr lang="en-US" sz="2000" dirty="0">
                <a:solidFill>
                  <a:srgbClr val="92D050"/>
                </a:solidFill>
              </a:rPr>
              <a:t>	</a:t>
            </a:r>
            <a:r>
              <a:rPr lang="en-US" sz="2000" b="1" dirty="0">
                <a:solidFill>
                  <a:srgbClr val="92D050"/>
                </a:solidFill>
              </a:rPr>
              <a:t>Promote </a:t>
            </a:r>
            <a:r>
              <a:rPr lang="en-US" sz="2000" b="1" dirty="0" err="1">
                <a:solidFill>
                  <a:srgbClr val="92D050"/>
                </a:solidFill>
              </a:rPr>
              <a:t>interprofessional</a:t>
            </a:r>
            <a:r>
              <a:rPr lang="en-US" sz="2000" b="1" dirty="0">
                <a:solidFill>
                  <a:srgbClr val="92D050"/>
                </a:solidFill>
              </a:rPr>
              <a:t> collaboration by facilitating the 	open exchange of educational resources across the health 	professions.</a:t>
            </a:r>
            <a:endParaRPr lang="en-US" sz="2400" b="1" dirty="0">
              <a:solidFill>
                <a:srgbClr val="92D050"/>
              </a:solidFill>
            </a:endParaRPr>
          </a:p>
          <a:p>
            <a:r>
              <a:rPr lang="en-US" sz="2400" b="1" dirty="0">
                <a:solidFill>
                  <a:srgbClr val="7030A0"/>
                </a:solidFill>
              </a:rPr>
              <a:t>CE Directory</a:t>
            </a:r>
          </a:p>
          <a:p>
            <a:r>
              <a:rPr lang="en-US" sz="2000" dirty="0">
                <a:solidFill>
                  <a:srgbClr val="7030A0"/>
                </a:solidFill>
              </a:rPr>
              <a:t>	</a:t>
            </a:r>
            <a:r>
              <a:rPr lang="en-US" sz="2000" b="1" dirty="0">
                <a:solidFill>
                  <a:srgbClr val="7030A0"/>
                </a:solidFill>
              </a:rPr>
              <a:t>Equip healthcare professionals across the continuum with 	effective and efficient educational resources to improve 	patient care.</a:t>
            </a:r>
            <a:endParaRPr lang="en-US" sz="2400" b="1" dirty="0">
              <a:solidFill>
                <a:srgbClr val="7030A0"/>
              </a:solidFill>
            </a:endParaRPr>
          </a:p>
          <a:p>
            <a:endParaRPr lang="en-US" dirty="0"/>
          </a:p>
        </p:txBody>
      </p:sp>
    </p:spTree>
    <p:extLst>
      <p:ext uri="{BB962C8B-B14F-4D97-AF65-F5344CB8AC3E}">
        <p14:creationId xmlns:p14="http://schemas.microsoft.com/office/powerpoint/2010/main" val="146314906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MedEdPORTAL">
  <a:themeElements>
    <a:clrScheme name="AAMC White PPT">
      <a:dk1>
        <a:srgbClr val="092F6D"/>
      </a:dk1>
      <a:lt1>
        <a:srgbClr val="FFFFFF"/>
      </a:lt1>
      <a:dk2>
        <a:srgbClr val="092F6D"/>
      </a:dk2>
      <a:lt2>
        <a:srgbClr val="FFFFFF"/>
      </a:lt2>
      <a:accent1>
        <a:srgbClr val="800000"/>
      </a:accent1>
      <a:accent2>
        <a:srgbClr val="809195"/>
      </a:accent2>
      <a:accent3>
        <a:srgbClr val="092F6D"/>
      </a:accent3>
      <a:accent4>
        <a:srgbClr val="256F4A"/>
      </a:accent4>
      <a:accent5>
        <a:srgbClr val="FF8000"/>
      </a:accent5>
      <a:accent6>
        <a:srgbClr val="CBCBFE"/>
      </a:accent6>
      <a:hlink>
        <a:srgbClr val="475185"/>
      </a:hlink>
      <a:folHlink>
        <a:srgbClr val="475185"/>
      </a:folHlink>
    </a:clrScheme>
    <a:fontScheme name="AAMC White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White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White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White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White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White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White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White PowerPoint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White PowerPoint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White PowerPoint 11">
        <a:dk1>
          <a:srgbClr val="092F6D"/>
        </a:dk1>
        <a:lt1>
          <a:srgbClr val="F9F9F9"/>
        </a:lt1>
        <a:dk2>
          <a:srgbClr val="092F6D"/>
        </a:dk2>
        <a:lt2>
          <a:srgbClr val="475185"/>
        </a:lt2>
        <a:accent1>
          <a:srgbClr val="CE6F18"/>
        </a:accent1>
        <a:accent2>
          <a:srgbClr val="C1C83F"/>
        </a:accent2>
        <a:accent3>
          <a:srgbClr val="FBFBFB"/>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2">
        <a:dk1>
          <a:srgbClr val="092F6D"/>
        </a:dk1>
        <a:lt1>
          <a:srgbClr val="FFFFFF"/>
        </a:lt1>
        <a:dk2>
          <a:srgbClr val="092F6D"/>
        </a:dk2>
        <a:lt2>
          <a:srgbClr val="475185"/>
        </a:lt2>
        <a:accent1>
          <a:srgbClr val="CE6F18"/>
        </a:accent1>
        <a:accent2>
          <a:srgbClr val="C1C83F"/>
        </a:accent2>
        <a:accent3>
          <a:srgbClr val="FFFFFF"/>
        </a:accent3>
        <a:accent4>
          <a:srgbClr val="06275C"/>
        </a:accent4>
        <a:accent5>
          <a:srgbClr val="E3BBAB"/>
        </a:accent5>
        <a:accent6>
          <a:srgbClr val="AFB538"/>
        </a:accent6>
        <a:hlink>
          <a:srgbClr val="092F6D"/>
        </a:hlink>
        <a:folHlink>
          <a:srgbClr val="339766"/>
        </a:folHlink>
      </a:clrScheme>
      <a:clrMap bg1="lt1" tx1="dk1" bg2="lt2" tx2="dk2" accent1="accent1" accent2="accent2" accent3="accent3" accent4="accent4" accent5="accent5" accent6="accent6" hlink="hlink" folHlink="folHlink"/>
    </a:extraClrScheme>
    <a:extraClrScheme>
      <a:clrScheme name="AAMC White PowerPoint 13">
        <a:dk1>
          <a:srgbClr val="092F6D"/>
        </a:dk1>
        <a:lt1>
          <a:srgbClr val="FFFFFF"/>
        </a:lt1>
        <a:dk2>
          <a:srgbClr val="092F6D"/>
        </a:dk2>
        <a:lt2>
          <a:srgbClr val="475185"/>
        </a:lt2>
        <a:accent1>
          <a:srgbClr val="800000"/>
        </a:accent1>
        <a:accent2>
          <a:srgbClr val="809195"/>
        </a:accent2>
        <a:accent3>
          <a:srgbClr val="FFFFFF"/>
        </a:accent3>
        <a:accent4>
          <a:srgbClr val="06275C"/>
        </a:accent4>
        <a:accent5>
          <a:srgbClr val="C0AAAA"/>
        </a:accent5>
        <a:accent6>
          <a:srgbClr val="738387"/>
        </a:accent6>
        <a:hlink>
          <a:srgbClr val="092F6D"/>
        </a:hlink>
        <a:folHlink>
          <a:srgbClr val="256F4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122</TotalTime>
  <Words>4334</Words>
  <Application>Microsoft Office PowerPoint</Application>
  <PresentationFormat>Custom</PresentationFormat>
  <Paragraphs>413</Paragraphs>
  <Slides>29</Slides>
  <Notes>28</Notes>
  <HiddenSlides>0</HiddenSlides>
  <MMClips>2</MMClips>
  <ScaleCrop>false</ScaleCrop>
  <HeadingPairs>
    <vt:vector size="4" baseType="variant">
      <vt:variant>
        <vt:lpstr>Theme</vt:lpstr>
      </vt:variant>
      <vt:variant>
        <vt:i4>12</vt:i4>
      </vt:variant>
      <vt:variant>
        <vt:lpstr>Slide Titles</vt:lpstr>
      </vt:variant>
      <vt:variant>
        <vt:i4>29</vt:i4>
      </vt:variant>
    </vt:vector>
  </HeadingPairs>
  <TitlesOfParts>
    <vt:vector size="41" baseType="lpstr">
      <vt:lpstr>MedEdPORTAL</vt:lpstr>
      <vt:lpstr>1_MedEdPORTAL</vt:lpstr>
      <vt:lpstr>2_MedEdPORTAL</vt:lpstr>
      <vt:lpstr>3_MedEdPORTAL</vt:lpstr>
      <vt:lpstr>4_MedEdPORTAL</vt:lpstr>
      <vt:lpstr>5_MedEdPORTAL</vt:lpstr>
      <vt:lpstr>6_MedEdPORTAL</vt:lpstr>
      <vt:lpstr>7_MedEdPORTAL</vt:lpstr>
      <vt:lpstr>8_MedEdPORTAL</vt:lpstr>
      <vt:lpstr>Office Theme</vt:lpstr>
      <vt:lpstr>1_Office Theme</vt:lpstr>
      <vt:lpstr>2_Office Theme</vt:lpstr>
      <vt:lpstr>MedEd Portal/Dream</vt:lpstr>
      <vt:lpstr>CME Information</vt:lpstr>
      <vt:lpstr>Medical Education Week Posters</vt:lpstr>
      <vt:lpstr>Consultation Session:  Preparing Dossier Promotion Packets</vt:lpstr>
      <vt:lpstr>PowerPoint Presentation</vt:lpstr>
      <vt:lpstr>PowerPoint Presentation</vt:lpstr>
      <vt:lpstr>Faculty Mentor Session Objectives</vt:lpstr>
      <vt:lpstr>PowerPoint Presentation</vt:lpstr>
      <vt:lpstr>PowerPoint Presentation</vt:lpstr>
      <vt:lpstr> </vt:lpstr>
      <vt:lpstr>MedEdPORTAL Publications Overview</vt:lpstr>
      <vt:lpstr>Sample Peer Reviewed Publication</vt:lpstr>
      <vt:lpstr>Current Collections in Publications</vt:lpstr>
      <vt:lpstr>PowerPoint Presentation</vt:lpstr>
      <vt:lpstr>MedEdPORTAL iCollaborative Overview</vt:lpstr>
      <vt:lpstr>Sample iCollaborative Resource </vt:lpstr>
      <vt:lpstr>Collections in iCollaborative</vt:lpstr>
      <vt:lpstr>MedEdPORTAL CE Directory</vt:lpstr>
      <vt:lpstr>MedEdPORTAL CE Directory Overview</vt:lpstr>
      <vt:lpstr>CE Directory Submission Standards &amp; Process Policies</vt:lpstr>
      <vt:lpstr>Sample CE Directory Activity </vt:lpstr>
      <vt:lpstr>Collections in the CE Directory</vt:lpstr>
      <vt:lpstr>An Integrated Solution</vt:lpstr>
      <vt:lpstr>Accessing Content:  MedEdPORTAL blank search</vt:lpstr>
      <vt:lpstr>Accessing Content:  MedEdPORTAL keyword search</vt:lpstr>
      <vt:lpstr>PowerPoint Presentation</vt:lpstr>
      <vt:lpstr>Demo Live Site</vt:lpstr>
      <vt:lpstr>Questions?</vt:lpstr>
      <vt:lpstr>Reminder: Claim CME/MP Credits Online</vt:lpstr>
    </vt:vector>
  </TitlesOfParts>
  <Company>AAMC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Cahill</dc:creator>
  <cp:lastModifiedBy>Michaelle S Bielecki</cp:lastModifiedBy>
  <cp:revision>9</cp:revision>
  <dcterms:created xsi:type="dcterms:W3CDTF">2013-10-11T18:56:57Z</dcterms:created>
  <dcterms:modified xsi:type="dcterms:W3CDTF">2014-05-14T16:05:36Z</dcterms:modified>
</cp:coreProperties>
</file>