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0" r:id="rId4"/>
    <p:sldMasterId id="2147483672" r:id="rId5"/>
    <p:sldMasterId id="2147483676" r:id="rId6"/>
  </p:sldMasterIdLst>
  <p:notesMasterIdLst>
    <p:notesMasterId r:id="rId70"/>
  </p:notesMasterIdLst>
  <p:sldIdLst>
    <p:sldId id="258" r:id="rId7"/>
    <p:sldId id="257" r:id="rId8"/>
    <p:sldId id="262" r:id="rId9"/>
    <p:sldId id="263" r:id="rId10"/>
    <p:sldId id="294" r:id="rId11"/>
    <p:sldId id="295" r:id="rId12"/>
    <p:sldId id="260"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61" r:id="rId68"/>
    <p:sldId id="320" r:id="rId69"/>
  </p:sldIdLst>
  <p:sldSz cx="9144000" cy="6858000" type="screen4x3"/>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01E"/>
    <a:srgbClr val="8F052B"/>
    <a:srgbClr val="7C001F"/>
    <a:srgbClr val="870020"/>
    <a:srgbClr val="87001A"/>
    <a:srgbClr val="890023"/>
    <a:srgbClr val="61060F"/>
    <a:srgbClr val="FF25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22" autoAdjust="0"/>
  </p:normalViewPr>
  <p:slideViewPr>
    <p:cSldViewPr snapToGrid="0">
      <p:cViewPr>
        <p:scale>
          <a:sx n="115" d="100"/>
          <a:sy n="115" d="100"/>
        </p:scale>
        <p:origin x="-240" y="10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A309C-6913-8E40-A55B-DC79B5DDA470}" type="datetimeFigureOut">
              <a:rPr lang="en-US" smtClean="0"/>
              <a:t>5/20/2014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3D33A-EA40-484E-A073-5850900DA2C1}" type="slidenum">
              <a:rPr lang="en-US" smtClean="0"/>
              <a:t>‹#›</a:t>
            </a:fld>
            <a:endParaRPr lang="en-US"/>
          </a:p>
        </p:txBody>
      </p:sp>
    </p:spTree>
    <p:extLst>
      <p:ext uri="{BB962C8B-B14F-4D97-AF65-F5344CB8AC3E}">
        <p14:creationId xmlns:p14="http://schemas.microsoft.com/office/powerpoint/2010/main" val="4269672915"/>
      </p:ext>
    </p:extLst>
  </p:cSld>
  <p:clrMap bg1="lt1" tx1="dk1" bg2="lt2" tx2="dk2" accent1="accent1" accent2="accent2" accent3="accent3" accent4="accent4" accent5="accent5" accent6="accent6" hlink="hlink" folHlink="folHlink"/>
  <p:notesStyle>
    <a:lvl1pPr marL="0" algn="l" defTabSz="95246" rtl="0" eaLnBrk="1" latinLnBrk="0" hangingPunct="1">
      <a:defRPr sz="300" kern="1200">
        <a:solidFill>
          <a:schemeClr val="tx1"/>
        </a:solidFill>
        <a:latin typeface="+mn-lt"/>
        <a:ea typeface="+mn-ea"/>
        <a:cs typeface="+mn-cs"/>
      </a:defRPr>
    </a:lvl1pPr>
    <a:lvl2pPr marL="95246" algn="l" defTabSz="95246" rtl="0" eaLnBrk="1" latinLnBrk="0" hangingPunct="1">
      <a:defRPr sz="300" kern="1200">
        <a:solidFill>
          <a:schemeClr val="tx1"/>
        </a:solidFill>
        <a:latin typeface="+mn-lt"/>
        <a:ea typeface="+mn-ea"/>
        <a:cs typeface="+mn-cs"/>
      </a:defRPr>
    </a:lvl2pPr>
    <a:lvl3pPr marL="190493" algn="l" defTabSz="95246" rtl="0" eaLnBrk="1" latinLnBrk="0" hangingPunct="1">
      <a:defRPr sz="300" kern="1200">
        <a:solidFill>
          <a:schemeClr val="tx1"/>
        </a:solidFill>
        <a:latin typeface="+mn-lt"/>
        <a:ea typeface="+mn-ea"/>
        <a:cs typeface="+mn-cs"/>
      </a:defRPr>
    </a:lvl3pPr>
    <a:lvl4pPr marL="285739" algn="l" defTabSz="95246" rtl="0" eaLnBrk="1" latinLnBrk="0" hangingPunct="1">
      <a:defRPr sz="300" kern="1200">
        <a:solidFill>
          <a:schemeClr val="tx1"/>
        </a:solidFill>
        <a:latin typeface="+mn-lt"/>
        <a:ea typeface="+mn-ea"/>
        <a:cs typeface="+mn-cs"/>
      </a:defRPr>
    </a:lvl4pPr>
    <a:lvl5pPr marL="380985" algn="l" defTabSz="95246" rtl="0" eaLnBrk="1" latinLnBrk="0" hangingPunct="1">
      <a:defRPr sz="300" kern="1200">
        <a:solidFill>
          <a:schemeClr val="tx1"/>
        </a:solidFill>
        <a:latin typeface="+mn-lt"/>
        <a:ea typeface="+mn-ea"/>
        <a:cs typeface="+mn-cs"/>
      </a:defRPr>
    </a:lvl5pPr>
    <a:lvl6pPr marL="476231" algn="l" defTabSz="95246" rtl="0" eaLnBrk="1" latinLnBrk="0" hangingPunct="1">
      <a:defRPr sz="300" kern="1200">
        <a:solidFill>
          <a:schemeClr val="tx1"/>
        </a:solidFill>
        <a:latin typeface="+mn-lt"/>
        <a:ea typeface="+mn-ea"/>
        <a:cs typeface="+mn-cs"/>
      </a:defRPr>
    </a:lvl6pPr>
    <a:lvl7pPr marL="571477" algn="l" defTabSz="95246" rtl="0" eaLnBrk="1" latinLnBrk="0" hangingPunct="1">
      <a:defRPr sz="300" kern="1200">
        <a:solidFill>
          <a:schemeClr val="tx1"/>
        </a:solidFill>
        <a:latin typeface="+mn-lt"/>
        <a:ea typeface="+mn-ea"/>
        <a:cs typeface="+mn-cs"/>
      </a:defRPr>
    </a:lvl7pPr>
    <a:lvl8pPr marL="666723" algn="l" defTabSz="95246" rtl="0" eaLnBrk="1" latinLnBrk="0" hangingPunct="1">
      <a:defRPr sz="300" kern="1200">
        <a:solidFill>
          <a:schemeClr val="tx1"/>
        </a:solidFill>
        <a:latin typeface="+mn-lt"/>
        <a:ea typeface="+mn-ea"/>
        <a:cs typeface="+mn-cs"/>
      </a:defRPr>
    </a:lvl8pPr>
    <a:lvl9pPr marL="761970" algn="l" defTabSz="95246" rtl="0" eaLnBrk="1" latinLnBrk="0" hangingPunct="1">
      <a:defRPr sz="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2</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Original search was much larger, but then</a:t>
            </a:r>
            <a:r>
              <a:rPr lang="en-US" baseline="0" dirty="0" smtClean="0"/>
              <a:t> focused by adding “</a:t>
            </a:r>
            <a:r>
              <a:rPr lang="en-US" baseline="0" dirty="0" err="1" smtClean="0"/>
              <a:t>immunocompetent</a:t>
            </a:r>
            <a:r>
              <a:rPr lang="en-US" baseline="0" dirty="0" smtClean="0"/>
              <a:t> host”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1297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Impact factor is controversial in our</a:t>
            </a:r>
            <a:r>
              <a:rPr lang="en-US" baseline="0" dirty="0" smtClean="0"/>
              <a:t> program. </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Design (Randomized control trial, case-control, meta-analysis etc.)</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Multi</a:t>
            </a:r>
            <a:r>
              <a:rPr lang="en-US" baseline="0" dirty="0" smtClean="0"/>
              <a:t>center vs single, US vs other country</a:t>
            </a:r>
            <a:endParaRPr lang="en-US" dirty="0" smtClean="0"/>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4425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t>bias (randomization, parties blinded, placebo, etc.)</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t>statistical analysis strategies noted in results (power analysis, sub group analysis, </a:t>
            </a:r>
            <a:r>
              <a:rPr lang="en-US" sz="2200" dirty="0" err="1" smtClean="0"/>
              <a:t>heterogenity</a:t>
            </a:r>
            <a:r>
              <a:rPr lang="en-US" sz="2200" dirty="0" smtClean="0"/>
              <a:t>, C-statistic)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73242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Methods/results/statistical</a:t>
            </a:r>
            <a:r>
              <a:rPr lang="en-US" baseline="0" dirty="0" smtClean="0"/>
              <a:t> analysis slides were removed</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24381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1600" dirty="0" smtClean="0"/>
              <a:t>Present the authors opinion and critiques</a:t>
            </a:r>
          </a:p>
          <a:p>
            <a:pPr lvl="1"/>
            <a:r>
              <a:rPr lang="en-US" sz="1600" dirty="0" smtClean="0"/>
              <a:t>Present your own thoughts on the impact of the results and your own critiques</a:t>
            </a: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3507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My thoughts on the study.</a:t>
            </a:r>
          </a:p>
          <a:p>
            <a:endParaRPr lang="en-US" dirty="0" smtClean="0"/>
          </a:p>
          <a:p>
            <a:r>
              <a:rPr lang="en-US" dirty="0" smtClean="0"/>
              <a:t>What</a:t>
            </a:r>
            <a:r>
              <a:rPr lang="en-US" baseline="0" dirty="0" smtClean="0"/>
              <a:t> we did in real life. No recommendation for vaccination.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49566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most popular appraisal is therapy</a:t>
            </a:r>
            <a:r>
              <a:rPr lang="en-US" baseline="0" dirty="0" smtClean="0"/>
              <a:t> with the appraisal sheet focusing on RCTs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68581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Dr. </a:t>
            </a:r>
            <a:r>
              <a:rPr lang="en-US" dirty="0" err="1" smtClean="0"/>
              <a:t>Misra</a:t>
            </a:r>
            <a:r>
              <a:rPr lang="en-US" baseline="0" dirty="0" smtClean="0"/>
              <a:t> and Dr. Barnes and John</a:t>
            </a:r>
          </a:p>
          <a:p>
            <a:r>
              <a:rPr lang="en-US" baseline="0" dirty="0" smtClean="0"/>
              <a:t>Coordinators </a:t>
            </a:r>
            <a:r>
              <a:rPr lang="en-US" baseline="0" smtClean="0"/>
              <a:t>of this week. </a:t>
            </a:r>
            <a:endParaRPr lang="en-US"/>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969129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-Colors: black or dark </a:t>
            </a:r>
            <a:r>
              <a:rPr lang="en-US" baseline="0" dirty="0" err="1" smtClean="0"/>
              <a:t>beaumont</a:t>
            </a:r>
            <a:r>
              <a:rPr lang="en-US" baseline="0" dirty="0" smtClean="0"/>
              <a:t> red. </a:t>
            </a:r>
          </a:p>
          <a:p>
            <a:r>
              <a:rPr lang="en-US" baseline="0" dirty="0" smtClean="0"/>
              <a:t>-Aim for 20 slides, spend 1 minute per slide, 4 bullets per slide </a:t>
            </a:r>
          </a:p>
          <a:p>
            <a:r>
              <a:rPr lang="en-US" dirty="0" smtClean="0"/>
              <a:t>-Keep short and sweet</a:t>
            </a:r>
            <a:r>
              <a:rPr lang="en-US" baseline="0" dirty="0" smtClean="0"/>
              <a:t> until findings and discussion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85277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healthcare there has been a push</a:t>
            </a:r>
            <a:r>
              <a:rPr lang="en-US" baseline="0" dirty="0" smtClean="0"/>
              <a:t> to</a:t>
            </a:r>
            <a:r>
              <a:rPr lang="en-US" dirty="0" smtClean="0"/>
              <a:t> move to provide more patient centered care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The inspiration from this project came from Dean </a:t>
            </a:r>
            <a:r>
              <a:rPr lang="en-US" dirty="0" err="1" smtClean="0">
                <a:latin typeface="Calibri" charset="0"/>
              </a:rPr>
              <a:t>Folberg’s</a:t>
            </a:r>
            <a:r>
              <a:rPr lang="en-US" dirty="0" smtClean="0">
                <a:latin typeface="Calibri" charset="0"/>
              </a:rPr>
              <a:t> vision for this medical school. At my interview day, he posed the question: How do you teach a medical student to be kind?” These words were truly refreshing. I entered medical school with grandiose dreams of healing and connecting with my patients.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Calibri" charset="0"/>
            </a:endParaRPr>
          </a:p>
          <a:p>
            <a:r>
              <a:rPr lang="en-US" dirty="0" smtClean="0">
                <a:latin typeface="Calibri" charset="0"/>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graduation, students are expected to acquire certain competencies, rather than simply gaining knowledge.  Society expects a physician to be knowledgeable but also someone who is a good listener, an effective communicator, and a physician that knows how to be kind and compassionate.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study focuses on the latter components of kindness and compassion. </a:t>
            </a:r>
          </a:p>
          <a:p>
            <a:r>
              <a:rPr lang="en-US" sz="1200" kern="1200" dirty="0" smtClean="0">
                <a:solidFill>
                  <a:schemeClr val="tx1"/>
                </a:solidFill>
                <a:latin typeface="+mn-lt"/>
                <a:ea typeface="+mn-ea"/>
                <a:cs typeface="+mn-cs"/>
              </a:rPr>
              <a:t>Along with the acquiring a core competency of professionalism and ensuring that patients receive the best care possible, practically speaking, compassionate physicians are less likely to be sued, better able to develop a trusting doctor patient relationship, and thus have increased success with patient compliance </a:t>
            </a:r>
          </a:p>
          <a:p>
            <a:r>
              <a:rPr lang="en-US" sz="1200" kern="1200" dirty="0" smtClean="0">
                <a:solidFill>
                  <a:schemeClr val="tx1"/>
                </a:solidFill>
                <a:latin typeface="+mn-lt"/>
                <a:ea typeface="+mn-ea"/>
                <a:cs typeface="+mn-cs"/>
              </a:rPr>
              <a:t>Despite hearing this message over and over again, students do not have a concrete way to measure this behavior with their patients </a:t>
            </a:r>
          </a:p>
          <a:p>
            <a:r>
              <a:rPr lang="en-US" sz="1200" kern="1200" dirty="0" smtClean="0">
                <a:solidFill>
                  <a:schemeClr val="tx1"/>
                </a:solidFill>
                <a:latin typeface="+mn-lt"/>
                <a:ea typeface="+mn-ea"/>
                <a:cs typeface="+mn-cs"/>
              </a:rPr>
              <a:t>A word to key in on that showed up repeatedly in the literature is that of humanism, encompassing altruism, integrity, respect for others, and compassion.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key identifiers included experiences with great intensity, volunteer and role modeling as being instrumental to the development of compassion in students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Solutions that I found particular application included developing pragmatic teaching methods that can be used in the fast paced setting of a clinical environment with faculty feedback, and time to reflect along with a standardized patient exam experience that suggested that these tools can be used to assess empathy, a sister concept to compassion.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59590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3</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Objectives from IRB application </a:t>
            </a:r>
          </a:p>
          <a:p>
            <a:r>
              <a:rPr lang="en-US" baseline="0" dirty="0" smtClean="0"/>
              <a:t>-Use words like evaluating and measuring </a:t>
            </a:r>
          </a:p>
          <a:p>
            <a:r>
              <a:rPr lang="en-US" baseline="0" dirty="0" smtClean="0"/>
              <a:t>-To explore the perceptions of compassion through the use of focus groups </a:t>
            </a:r>
          </a:p>
          <a:p>
            <a:r>
              <a:rPr lang="en-US" dirty="0" smtClean="0"/>
              <a:t>*Qualitatively</a:t>
            </a:r>
            <a:r>
              <a:rPr lang="en-US" baseline="0" dirty="0" smtClean="0"/>
              <a:t> in order to capture nuances related to topic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38191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-Study Overview: Who is in the study, methods (audio recordings, focus groups)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-Coded data using aspects of grounded theories (develop as you go along) Glaser and Strauss use to analyze qualitative data rather than forming hypothesis prior to data collection your hypothesis comes out after analysis </a:t>
            </a:r>
          </a:p>
          <a:p>
            <a:r>
              <a:rPr lang="en-US" dirty="0" smtClean="0"/>
              <a:t>-Talk about questions before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40350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-Results: Table with themes: left hand side put theme </a:t>
            </a: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80586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Activities that simulate the patient experience </a:t>
            </a:r>
          </a:p>
          <a:p>
            <a:pPr marL="342900" lvl="1" indent="-342900">
              <a:buFont typeface="Arial"/>
              <a:buChar char="•"/>
            </a:pPr>
            <a:r>
              <a:rPr lang="en-US" dirty="0" smtClean="0"/>
              <a:t>Examples</a:t>
            </a:r>
          </a:p>
          <a:p>
            <a:pPr marL="742950" lvl="2" indent="-342900"/>
            <a:r>
              <a:rPr lang="en-US" dirty="0" smtClean="0"/>
              <a:t>Radiology clerkship: ingest oral contrast </a:t>
            </a:r>
          </a:p>
          <a:p>
            <a:pPr marL="742950" lvl="2" indent="-342900"/>
            <a:r>
              <a:rPr lang="en-US" dirty="0" smtClean="0"/>
              <a:t>Respiratory course: breathe through respirators </a:t>
            </a: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6748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Sometimes you don’t know what you don’t know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17956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Are there actions associated with a compassionate</a:t>
            </a:r>
            <a:r>
              <a:rPr lang="en-US" baseline="0" dirty="0" smtClean="0"/>
              <a:t> person?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902139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Develop specific actions to make the patient view that their suffering has been eased.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a difference between a physician saying that he’s compassionate but this also has to be translated into your actions, which may not come across as compassionate. You can teach the actions.</a:t>
            </a: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3008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Treat yourself well,</a:t>
            </a:r>
            <a:r>
              <a:rPr lang="en-US" baseline="0" dirty="0" smtClean="0"/>
              <a:t> </a:t>
            </a:r>
            <a:r>
              <a:rPr lang="en-US" dirty="0" smtClean="0"/>
              <a:t>as you would have others treat you, so that you are able to treat others well. </a:t>
            </a:r>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555070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Relate</a:t>
            </a:r>
            <a:r>
              <a:rPr lang="en-US" baseline="0" dirty="0" smtClean="0"/>
              <a:t> to leader of a large company – alleviate anxiety in the masses vs. on an individual level in medicine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248070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Medical Perspective </a:t>
            </a:r>
            <a:r>
              <a:rPr lang="en-US" dirty="0" smtClean="0"/>
              <a:t>– the more comfortable a patient feels, the more the patient will disclose which will lead to a more precise history and a more accurate diagnosis.</a:t>
            </a:r>
          </a:p>
          <a:p>
            <a:r>
              <a:rPr lang="en-US" b="1" dirty="0" smtClean="0"/>
              <a:t>Psychological Perspective </a:t>
            </a:r>
            <a:r>
              <a:rPr lang="en-US" dirty="0" smtClean="0"/>
              <a:t>– if the patient views the clinician as a trustworthy, protective figure, he will feel free to explore the meaning of illness, disclose real concerns without fear and experience a true connection with the physician</a:t>
            </a:r>
          </a:p>
          <a:p>
            <a:r>
              <a:rPr lang="en-US" b="1" dirty="0" smtClean="0"/>
              <a:t>Sociological Perspective </a:t>
            </a:r>
            <a:r>
              <a:rPr lang="en-US" dirty="0" smtClean="0"/>
              <a:t>– when the patient views the physician as a helpful member of her social support system, she will benefit from the positive effects that system has on her physical, mental and social well-being.</a:t>
            </a:r>
          </a:p>
          <a:p>
            <a:r>
              <a:rPr lang="en-US" dirty="0" smtClean="0"/>
              <a:t>A review of 21 published studies revealed that 76% reported a positive relationship between effective communication between physician and patient health</a:t>
            </a:r>
          </a:p>
          <a:p>
            <a:r>
              <a:rPr lang="en-US" dirty="0" smtClean="0"/>
              <a:t>Effective communication included empathic engagement, supportive role, and concern about patients’ feelings and experiences </a:t>
            </a:r>
            <a:r>
              <a:rPr lang="en-US" sz="1050" dirty="0" smtClean="0"/>
              <a:t>(Stewart, 1996)</a:t>
            </a:r>
          </a:p>
          <a:p>
            <a:r>
              <a:rPr lang="en-US" dirty="0" smtClean="0"/>
              <a:t>Physicians ability to communicate their concern, warmth, and interest to their patients also leads to patient satisfaction </a:t>
            </a:r>
            <a:r>
              <a:rPr lang="en-US" sz="1050" dirty="0" smtClean="0"/>
              <a:t>(</a:t>
            </a:r>
            <a:r>
              <a:rPr lang="en-US" sz="1050" dirty="0" err="1" smtClean="0"/>
              <a:t>Speedling</a:t>
            </a:r>
            <a:r>
              <a:rPr lang="en-US" sz="1050" dirty="0" smtClean="0"/>
              <a:t> and Rose, 1985)</a:t>
            </a:r>
          </a:p>
          <a:p>
            <a:r>
              <a:rPr lang="en-US" sz="1050" dirty="0" smtClean="0"/>
              <a:t>Physicians’ empathic skills, interpersonal style, and willingness to answer questions have been cited as crucial factors in patients adherence to the treatment plan </a:t>
            </a:r>
            <a:r>
              <a:rPr lang="en-US" sz="900" dirty="0" smtClean="0"/>
              <a:t>(</a:t>
            </a:r>
            <a:r>
              <a:rPr lang="en-US" sz="900" dirty="0" err="1" smtClean="0"/>
              <a:t>DiMatteo</a:t>
            </a:r>
            <a:r>
              <a:rPr lang="en-US" sz="900" dirty="0" smtClean="0"/>
              <a:t>, et al, 1993)</a:t>
            </a:r>
          </a:p>
          <a:p>
            <a:r>
              <a:rPr lang="en-US" sz="1050" dirty="0" smtClean="0"/>
              <a:t>Physicians’ failure to understand the patient’s perspective was among the important factors that contributed to patient’s decision to sue </a:t>
            </a:r>
            <a:r>
              <a:rPr lang="en-US" sz="900" dirty="0" smtClean="0"/>
              <a:t>(Beckman et al, 1994)</a:t>
            </a:r>
          </a:p>
          <a:p>
            <a:r>
              <a:rPr lang="en-US" sz="1050" dirty="0" smtClean="0"/>
              <a:t>More than 80% of malpractice suits were based on unsatisfactory physician-patient relationships </a:t>
            </a:r>
            <a:r>
              <a:rPr lang="en-US" sz="900" dirty="0" smtClean="0"/>
              <a:t>(Avery, 1985)</a:t>
            </a:r>
          </a:p>
          <a:p>
            <a:endParaRPr lang="en-US" sz="105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79382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4</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is an experience that a student could have that would better enable</a:t>
            </a:r>
            <a:r>
              <a:rPr lang="en-US" baseline="0" dirty="0" smtClean="0"/>
              <a:t> them to connect to the needs and concerns of the patient? Spend a day walking around in a hospital gown or attached to a bag of fluids.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220043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Goal was to recruit everyone but only female participants showed up, small sample size, not diverse sample (gender) with students and male SPs, self selection for focus participation and interviewing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03285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Closing remarks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689297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62</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19306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5</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6</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3D33A-EA40-484E-A073-5850900DA2C1}" type="slidenum">
              <a:rPr lang="en-US" smtClean="0"/>
              <a:t>7</a:t>
            </a:fld>
            <a:endParaRPr lang="en-US"/>
          </a:p>
        </p:txBody>
      </p:sp>
    </p:spTree>
    <p:extLst>
      <p:ext uri="{BB962C8B-B14F-4D97-AF65-F5344CB8AC3E}">
        <p14:creationId xmlns:p14="http://schemas.microsoft.com/office/powerpoint/2010/main" val="119306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will bring my pocket book</a:t>
            </a:r>
            <a:r>
              <a:rPr lang="en-US" baseline="0" dirty="0" smtClean="0"/>
              <a:t> to the presentation. </a:t>
            </a:r>
          </a:p>
          <a:p>
            <a:r>
              <a:rPr lang="en-US" baseline="0" dirty="0" smtClean="0"/>
              <a:t>EBM faculty help with PICO questions, search, critical appraisal, and statistics.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0575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CP-we keep it brief. Finding your answer—what</a:t>
            </a:r>
            <a:r>
              <a:rPr lang="en-US" baseline="0" dirty="0" smtClean="0"/>
              <a:t> I like to call the search—what you accessed, what you typed, how you refined</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0295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Receives standard</a:t>
            </a:r>
            <a:r>
              <a:rPr lang="en-US" baseline="0" dirty="0" smtClean="0"/>
              <a:t> </a:t>
            </a:r>
            <a:r>
              <a:rPr lang="en-US" baseline="0" dirty="0" err="1" smtClean="0"/>
              <a:t>treatmetns</a:t>
            </a:r>
            <a:r>
              <a:rPr lang="en-US" baseline="0" dirty="0" smtClean="0"/>
              <a:t> for HZ-</a:t>
            </a:r>
            <a:r>
              <a:rPr lang="en-US" baseline="0" dirty="0" err="1" smtClean="0"/>
              <a:t>acycloir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0A3759B-8BEF-DB4A-B3D5-1FD1EAFDA64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10080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t>5/20/2014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100479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t>5/20/2014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2189164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t>5/20/2014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4047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916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9"/>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01219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983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6"/>
            <a:ext cx="4040188" cy="34882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5936"/>
            <a:ext cx="4041775" cy="34882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427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44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4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6"/>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2895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3"/>
            <a:ext cx="3008313" cy="42392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635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67769"/>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35036"/>
            <a:ext cx="5486400" cy="499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479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9F9C8-84A5-454E-8605-F827A6CFC572}" type="datetimeFigureOut">
              <a:rPr lang="en-US" smtClean="0"/>
              <a:t>5/20/2014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347525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7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3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28150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0312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685800" rtl="0" eaLnBrk="1" latinLnBrk="0" hangingPunct="1">
              <a:lnSpc>
                <a:spcPts val="3750"/>
              </a:lnSpc>
              <a:spcBef>
                <a:spcPct val="0"/>
              </a:spcBef>
              <a:buNone/>
              <a:defRPr sz="345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685800" rtl="0" eaLnBrk="1" latinLnBrk="0" hangingPunct="1">
              <a:lnSpc>
                <a:spcPts val="1950"/>
              </a:lnSpc>
              <a:spcBef>
                <a:spcPts val="0"/>
              </a:spcBef>
              <a:buSzPct val="90000"/>
              <a:buFontTx/>
              <a:buNone/>
              <a:defRPr sz="1650" kern="1200">
                <a:solidFill>
                  <a:schemeClr val="tx1"/>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685800" rtl="0" eaLnBrk="1" latinLnBrk="0" hangingPunct="1">
              <a:defRPr sz="825" kern="1200">
                <a:solidFill>
                  <a:schemeClr val="tx1"/>
                </a:solidFill>
                <a:latin typeface="Rockwell" pitchFamily="18" charset="0"/>
                <a:ea typeface="+mn-ea"/>
                <a:cs typeface="+mn-cs"/>
              </a:defRPr>
            </a:lvl1p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685800" rtl="0" eaLnBrk="1" latinLnBrk="0" hangingPunct="1">
              <a:defRPr sz="825"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685800" rtl="0" eaLnBrk="1" latinLnBrk="0" hangingPunct="1">
              <a:defRPr sz="825" kern="1200">
                <a:solidFill>
                  <a:schemeClr val="tx1"/>
                </a:solidFill>
                <a:latin typeface="Rockwell" pitchFamily="18" charset="0"/>
                <a:ea typeface="+mn-ea"/>
                <a:cs typeface="+mn-cs"/>
              </a:defRPr>
            </a:lvl1pPr>
          </a:lstStyle>
          <a:p>
            <a:fld id="{42CA4D5D-6E83-DF4A-B996-0EC1BD4E462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470128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64923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3750"/>
              </a:lnSpc>
              <a:defRPr sz="345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7"/>
          </a:xfrm>
        </p:spPr>
        <p:txBody>
          <a:bodyPr lIns="91440" tIns="0" rIns="45720" bIns="0">
            <a:normAutofit/>
          </a:bodyPr>
          <a:lstStyle>
            <a:lvl1pPr marL="0" indent="0" algn="l">
              <a:lnSpc>
                <a:spcPts val="1950"/>
              </a:lnSpc>
              <a:spcBef>
                <a:spcPct val="0"/>
              </a:spcBef>
              <a:buNone/>
              <a:defRPr sz="16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5"/>
            <a:ext cx="1981200" cy="273051"/>
          </a:xfrm>
        </p:spPr>
        <p:txBody>
          <a:bodyPr/>
          <a:lstStyle>
            <a:lvl1pPr algn="l">
              <a:defRPr sz="825">
                <a:latin typeface="Rockwell" pitchFamily="18" charset="0"/>
              </a:defRPr>
            </a:lvl1p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a:xfrm>
            <a:off x="3962400" y="6298745"/>
            <a:ext cx="3810000" cy="273051"/>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4"/>
            <a:ext cx="685800" cy="265089"/>
          </a:xfrm>
        </p:spPr>
        <p:txBody>
          <a:bodyPr/>
          <a:lstStyle>
            <a:lvl1pPr>
              <a:defRPr sz="825">
                <a:solidFill>
                  <a:schemeClr val="tx1"/>
                </a:solidFill>
                <a:latin typeface="Rockwell" pitchFamily="18" charset="0"/>
              </a:defRPr>
            </a:lvl1pPr>
          </a:lstStyle>
          <a:p>
            <a:fld id="{42CA4D5D-6E83-DF4A-B996-0EC1BD4E462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780471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1"/>
            <a:ext cx="7772400" cy="1362075"/>
          </a:xfrm>
        </p:spPr>
        <p:txBody>
          <a:bodyPr vert="horz" lIns="45720" tIns="0" rIns="45720" bIns="0" rtlCol="0" anchor="b" anchorCtr="0">
            <a:noAutofit/>
          </a:bodyPr>
          <a:lstStyle>
            <a:lvl1pPr algn="l" defTabSz="685800" rtl="0" eaLnBrk="1" latinLnBrk="0" hangingPunct="1">
              <a:lnSpc>
                <a:spcPts val="3750"/>
              </a:lnSpc>
              <a:spcBef>
                <a:spcPct val="0"/>
              </a:spcBef>
              <a:buNone/>
              <a:defRPr sz="345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1650" kern="1200">
                <a:solidFill>
                  <a:schemeClr val="tx1"/>
                </a:solidFill>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spcBef>
                <a:spcPts val="15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8096134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7" y="1689847"/>
            <a:ext cx="8431303" cy="2209800"/>
          </a:xfrm>
        </p:spPr>
        <p:txBody>
          <a:bodyPr wrap="none" lIns="0" tIns="0" rIns="0" bIns="0" anchor="ctr" anchorCtr="0">
            <a:noAutofit/>
          </a:bodyPr>
          <a:lstStyle>
            <a:lvl1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3750"/>
              </a:lnSpc>
              <a:defRPr sz="345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20"/>
            <a:ext cx="5334000" cy="983087"/>
          </a:xfrm>
        </p:spPr>
        <p:txBody>
          <a:bodyPr tIns="0" rIns="45720" bIns="0" anchor="t" anchorCtr="0"/>
          <a:lstStyle>
            <a:lvl1pPr marL="0" indent="0">
              <a:spcBef>
                <a:spcPct val="0"/>
              </a:spcBef>
              <a:buNone/>
              <a:defRPr sz="16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23204698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5"/>
            <a:ext cx="5538788" cy="1162051"/>
          </a:xfrm>
        </p:spPr>
        <p:txBody>
          <a:bodyPr tIns="0" bIns="0" anchor="b"/>
          <a:lstStyle>
            <a:lvl1pPr algn="l">
              <a:lnSpc>
                <a:spcPts val="3450"/>
              </a:lnSpc>
              <a:defRPr sz="3450" b="1"/>
            </a:lvl1pPr>
          </a:lstStyle>
          <a:p>
            <a:r>
              <a:rPr lang="en-US" smtClean="0"/>
              <a:t>Click to edit Master title style</a:t>
            </a:r>
            <a:endParaRPr/>
          </a:p>
        </p:txBody>
      </p:sp>
      <p:grpSp>
        <p:nvGrpSpPr>
          <p:cNvPr id="3" name="Group 8"/>
          <p:cNvGrpSpPr/>
          <p:nvPr/>
        </p:nvGrpSpPr>
        <p:grpSpPr>
          <a:xfrm rot="21240000">
            <a:off x="654356"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2" name="Picture Placeholder 9"/>
          <p:cNvSpPr>
            <a:spLocks noGrp="1"/>
          </p:cNvSpPr>
          <p:nvPr>
            <p:ph type="pic" sz="quarter" idx="15"/>
          </p:nvPr>
        </p:nvSpPr>
        <p:spPr>
          <a:xfrm rot="21240000">
            <a:off x="857681"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8"/>
            <a:ext cx="5532958" cy="865093"/>
          </a:xfrm>
        </p:spPr>
        <p:txBody>
          <a:bodyPr/>
          <a:lstStyle>
            <a:lvl1pPr marL="0" indent="0">
              <a:spcBef>
                <a:spcPct val="0"/>
              </a:spcBef>
              <a:buNone/>
              <a:defRPr sz="16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04762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9F9C8-84A5-454E-8605-F827A6CFC572}" type="datetimeFigureOut">
              <a:rPr lang="en-US" smtClean="0"/>
              <a:t>5/20/2014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3886481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41"/>
            <a:ext cx="3566160" cy="4056063"/>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41"/>
            <a:ext cx="3566160" cy="4056063"/>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66295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8"/>
            <a:ext cx="3200400" cy="584035"/>
          </a:xfrm>
        </p:spPr>
        <p:txBody>
          <a:bodyPr anchor="b"/>
          <a:lstStyle>
            <a:lvl1pPr marL="0" indent="0" algn="ctr">
              <a:spcBef>
                <a:spcPct val="0"/>
              </a:spcBef>
              <a:buNone/>
              <a:defRPr sz="1650" b="0">
                <a:solidFill>
                  <a:schemeClr val="tx2">
                    <a:lumMod val="60000"/>
                    <a:lumOff val="40000"/>
                  </a:schemeClr>
                </a:solidFill>
                <a:latin typeface="Impact"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97367" y="2174876"/>
            <a:ext cx="3566160" cy="3616325"/>
          </a:xfrm>
        </p:spPr>
        <p:txBody>
          <a:bodyPr/>
          <a:lstStyle>
            <a:lvl1pPr>
              <a:defRPr sz="1650"/>
            </a:lvl1pPr>
            <a:lvl2pPr>
              <a:defRPr sz="1500"/>
            </a:lvl2pPr>
            <a:lvl3pPr>
              <a:defRPr sz="1350"/>
            </a:lvl3pPr>
            <a:lvl4pPr>
              <a:defRPr sz="1200"/>
            </a:lvl4pPr>
            <a:lvl5pPr>
              <a:defRPr sz="1200"/>
            </a:lvl5pPr>
            <a:lvl6pPr marL="1718072" indent="-258366">
              <a:defRPr sz="1200"/>
            </a:lvl6pPr>
            <a:lvl7pPr marL="1718072" indent="-258366">
              <a:defRPr sz="1200"/>
            </a:lvl7pPr>
            <a:lvl8pPr marL="1718072" indent="-258366">
              <a:defRPr sz="1200"/>
            </a:lvl8pPr>
            <a:lvl9pPr marL="1718072" indent="-258366">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8"/>
            <a:ext cx="3200400" cy="584035"/>
          </a:xfrm>
        </p:spPr>
        <p:txBody>
          <a:bodyPr anchor="b"/>
          <a:lstStyle>
            <a:lvl1pPr marL="0" indent="0" algn="ctr">
              <a:spcBef>
                <a:spcPct val="0"/>
              </a:spcBef>
              <a:buNone/>
              <a:defRPr sz="1650" b="0">
                <a:solidFill>
                  <a:schemeClr val="tx2">
                    <a:lumMod val="60000"/>
                    <a:lumOff val="40000"/>
                  </a:schemeClr>
                </a:solidFill>
                <a:latin typeface="Impact"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6514" y="2174876"/>
            <a:ext cx="3566160" cy="3616325"/>
          </a:xfrm>
        </p:spPr>
        <p:txBody>
          <a:bodyPr/>
          <a:lstStyle>
            <a:lvl1pPr>
              <a:defRPr sz="1650"/>
            </a:lvl1pPr>
            <a:lvl2pPr>
              <a:defRPr sz="1500"/>
            </a:lvl2pPr>
            <a:lvl3pPr>
              <a:defRPr sz="1350"/>
            </a:lvl3pPr>
            <a:lvl4pPr>
              <a:defRPr sz="1200"/>
            </a:lvl4pPr>
            <a:lvl5pPr>
              <a:defRPr sz="1200"/>
            </a:lvl5pPr>
            <a:lvl6pPr marL="1718072" indent="-258366">
              <a:defRPr sz="1200"/>
            </a:lvl6pPr>
            <a:lvl7pPr marL="1718072" indent="-258366">
              <a:defRPr sz="1200"/>
            </a:lvl7pPr>
            <a:lvl8pPr marL="1718072" indent="-258366">
              <a:defRPr sz="1200"/>
            </a:lvl8pPr>
            <a:lvl9pPr marL="1718072" indent="-258366">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42" y="1897041"/>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4" y="1897041"/>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42" y="1897041"/>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4" y="1897041"/>
            <a:ext cx="3228975" cy="142875"/>
          </a:xfrm>
          <a:prstGeom prst="rect">
            <a:avLst/>
          </a:prstGeom>
        </p:spPr>
      </p:pic>
    </p:spTree>
    <p:extLst>
      <p:ext uri="{BB962C8B-B14F-4D97-AF65-F5344CB8AC3E}">
        <p14:creationId xmlns:p14="http://schemas.microsoft.com/office/powerpoint/2010/main" val="3566230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7315200" cy="1920240"/>
          </a:xfrm>
        </p:spPr>
        <p:txBody>
          <a:bodyPr/>
          <a:lstStyle>
            <a:lvl1pPr>
              <a:defRPr sz="165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165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887749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9"/>
            <a:ext cx="3566160" cy="1920240"/>
          </a:xfrm>
        </p:spPr>
        <p:txBody>
          <a:bodyPr/>
          <a:lstStyle>
            <a:lvl1pPr>
              <a:defRPr sz="1650"/>
            </a:lvl1pPr>
            <a:lvl2pPr>
              <a:defRPr sz="1500"/>
            </a:lvl2pPr>
            <a:lvl3pPr>
              <a:defRPr sz="1350"/>
            </a:lvl3pPr>
            <a:lvl4pPr>
              <a:defRPr sz="1350"/>
            </a:lvl4pPr>
            <a:lvl5pPr>
              <a:defRPr sz="1350"/>
            </a:lvl5pPr>
            <a:lvl6pPr marL="1718072" indent="-258366">
              <a:tabLst/>
              <a:defRPr sz="1350"/>
            </a:lvl6pPr>
            <a:lvl7pPr marL="1718072" indent="-258366">
              <a:tabLst/>
              <a:defRPr sz="1350"/>
            </a:lvl7pPr>
            <a:lvl8pPr marL="1718072" indent="-258366">
              <a:tabLst/>
              <a:defRPr sz="1350"/>
            </a:lvl8pPr>
            <a:lvl9pPr marL="1718072" indent="-258366">
              <a:tabLst/>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41"/>
            <a:ext cx="3566160" cy="4056063"/>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057216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192024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9"/>
            <a:ext cx="3566160" cy="192024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1154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59501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082944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1"/>
          </a:xfrm>
        </p:spPr>
        <p:txBody>
          <a:bodyPr tIns="0" bIns="0" anchor="b"/>
          <a:lstStyle>
            <a:lvl1pPr algn="l">
              <a:lnSpc>
                <a:spcPts val="3450"/>
              </a:lnSpc>
              <a:defRPr sz="3150" b="1"/>
            </a:lvl1pPr>
          </a:lstStyle>
          <a:p>
            <a:r>
              <a:rPr lang="en-US" smtClean="0"/>
              <a:t>Click to edit Master title style</a:t>
            </a:r>
            <a:endParaRPr/>
          </a:p>
        </p:txBody>
      </p:sp>
      <p:sp>
        <p:nvSpPr>
          <p:cNvPr id="3" name="Content Placeholder 2"/>
          <p:cNvSpPr>
            <a:spLocks noGrp="1"/>
          </p:cNvSpPr>
          <p:nvPr>
            <p:ph idx="1"/>
          </p:nvPr>
        </p:nvSpPr>
        <p:spPr>
          <a:xfrm>
            <a:off x="4667250" y="368489"/>
            <a:ext cx="3566160" cy="5627499"/>
          </a:xfrm>
        </p:spPr>
        <p:txBody>
          <a:bodyPr/>
          <a:lstStyle>
            <a:lvl1pPr>
              <a:defRPr sz="1650"/>
            </a:lvl1pPr>
            <a:lvl2pPr>
              <a:defRPr sz="1500"/>
            </a:lvl2pPr>
            <a:lvl3pPr>
              <a:defRPr sz="1350"/>
            </a:lvl3pPr>
            <a:lvl4pPr>
              <a:defRPr sz="1350"/>
            </a:lvl4pPr>
            <a:lvl5pPr>
              <a:defRPr sz="1350"/>
            </a:lvl5pPr>
            <a:lvl6pPr>
              <a:defRPr sz="1500"/>
            </a:lvl6pPr>
            <a:lvl7pPr marL="1718072" indent="-258366">
              <a:defRPr sz="1500"/>
            </a:lvl7pPr>
            <a:lvl8pPr marL="1718072" indent="-258366">
              <a:defRPr sz="1500"/>
            </a:lvl8pPr>
            <a:lvl9pPr marL="1718072" indent="-258366">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2"/>
            <a:ext cx="3563938" cy="2163171"/>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83345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1"/>
            <a:ext cx="3566160" cy="1162051"/>
          </a:xfrm>
        </p:spPr>
        <p:txBody>
          <a:bodyPr tIns="0" bIns="0" anchor="b"/>
          <a:lstStyle>
            <a:lvl1pPr algn="l">
              <a:lnSpc>
                <a:spcPts val="3450"/>
              </a:lnSpc>
              <a:defRPr sz="3150" b="1"/>
            </a:lvl1pPr>
          </a:lstStyle>
          <a:p>
            <a:r>
              <a:rPr lang="en-US" smtClean="0"/>
              <a:t>Click to edit Master title style</a:t>
            </a:r>
            <a:endParaRPr/>
          </a:p>
        </p:txBody>
      </p:sp>
      <p:sp>
        <p:nvSpPr>
          <p:cNvPr id="4" name="Text Placeholder 3"/>
          <p:cNvSpPr>
            <a:spLocks noGrp="1"/>
          </p:cNvSpPr>
          <p:nvPr>
            <p:ph type="body" sz="half" idx="2"/>
          </p:nvPr>
        </p:nvSpPr>
        <p:spPr>
          <a:xfrm>
            <a:off x="5017544" y="2699984"/>
            <a:ext cx="3566160" cy="2163171"/>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32" y="505649"/>
            <a:ext cx="3850925" cy="5516275"/>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2" name="Picture Placeholder 9"/>
          <p:cNvSpPr>
            <a:spLocks noGrp="1"/>
          </p:cNvSpPr>
          <p:nvPr>
            <p:ph type="pic" sz="quarter" idx="14"/>
          </p:nvPr>
        </p:nvSpPr>
        <p:spPr>
          <a:xfrm rot="21421631">
            <a:off x="808793" y="667561"/>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082746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9"/>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7" name="Picture Placeholder 9"/>
          <p:cNvSpPr>
            <a:spLocks noGrp="1"/>
          </p:cNvSpPr>
          <p:nvPr>
            <p:ph type="pic" sz="quarter" idx="16"/>
          </p:nvPr>
        </p:nvSpPr>
        <p:spPr>
          <a:xfrm rot="21214351">
            <a:off x="491061" y="3682581"/>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8"/>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3" name="Picture Placeholder 9"/>
          <p:cNvSpPr>
            <a:spLocks noGrp="1"/>
          </p:cNvSpPr>
          <p:nvPr>
            <p:ph type="pic" sz="quarter" idx="15"/>
          </p:nvPr>
        </p:nvSpPr>
        <p:spPr>
          <a:xfrm rot="232774">
            <a:off x="347133"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1"/>
            <a:ext cx="3566160" cy="1162051"/>
          </a:xfrm>
        </p:spPr>
        <p:txBody>
          <a:bodyPr tIns="0" bIns="0" anchor="b"/>
          <a:lstStyle>
            <a:lvl1pPr algn="l">
              <a:lnSpc>
                <a:spcPts val="3450"/>
              </a:lnSpc>
              <a:defRPr sz="3150" b="1"/>
            </a:lvl1pPr>
          </a:lstStyle>
          <a:p>
            <a:r>
              <a:rPr lang="en-US" smtClean="0"/>
              <a:t>Click to edit Master title style</a:t>
            </a:r>
            <a:endParaRPr/>
          </a:p>
        </p:txBody>
      </p:sp>
      <p:sp>
        <p:nvSpPr>
          <p:cNvPr id="4" name="Text Placeholder 3"/>
          <p:cNvSpPr>
            <a:spLocks noGrp="1"/>
          </p:cNvSpPr>
          <p:nvPr>
            <p:ph type="body" sz="half" idx="2"/>
          </p:nvPr>
        </p:nvSpPr>
        <p:spPr>
          <a:xfrm>
            <a:off x="5013432" y="2699984"/>
            <a:ext cx="3566160" cy="2163171"/>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00886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9F9C8-84A5-454E-8605-F827A6CFC572}" type="datetimeFigureOut">
              <a:rPr lang="en-US" smtClean="0"/>
              <a:t>5/20/2014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422200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3"/>
            <a:ext cx="7315200" cy="1162051"/>
          </a:xfrm>
        </p:spPr>
        <p:txBody>
          <a:bodyPr tIns="0" bIns="0" anchor="b"/>
          <a:lstStyle>
            <a:lvl1pPr algn="l">
              <a:lnSpc>
                <a:spcPts val="3450"/>
              </a:lnSpc>
              <a:defRPr sz="2700" b="1"/>
            </a:lvl1pPr>
          </a:lstStyle>
          <a:p>
            <a:r>
              <a:rPr lang="en-US" smtClean="0"/>
              <a:t>Click to edit Master title style</a:t>
            </a:r>
            <a:endParaRPr/>
          </a:p>
        </p:txBody>
      </p:sp>
      <p:grpSp>
        <p:nvGrpSpPr>
          <p:cNvPr id="3" name="Group 8"/>
          <p:cNvGrpSpPr/>
          <p:nvPr/>
        </p:nvGrpSpPr>
        <p:grpSpPr>
          <a:xfrm rot="232774">
            <a:off x="2059286"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4" name="Text Placeholder 3"/>
          <p:cNvSpPr>
            <a:spLocks noGrp="1"/>
          </p:cNvSpPr>
          <p:nvPr>
            <p:ph type="body" sz="half" idx="2"/>
          </p:nvPr>
        </p:nvSpPr>
        <p:spPr>
          <a:xfrm>
            <a:off x="914400" y="4928737"/>
            <a:ext cx="7315200" cy="987971"/>
          </a:xfrm>
        </p:spPr>
        <p:txBody>
          <a:bodyPr/>
          <a:lstStyle>
            <a:lvl1pPr marL="0" indent="0">
              <a:spcBef>
                <a:spcPct val="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61"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558819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3"/>
            <a:ext cx="7315200" cy="1162051"/>
          </a:xfrm>
        </p:spPr>
        <p:txBody>
          <a:bodyPr tIns="0" bIns="0" anchor="b"/>
          <a:lstStyle>
            <a:lvl1pPr algn="l">
              <a:lnSpc>
                <a:spcPts val="3450"/>
              </a:lnSpc>
              <a:defRPr sz="27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7" name="Picture Placeholder 9"/>
          <p:cNvSpPr>
            <a:spLocks noGrp="1"/>
          </p:cNvSpPr>
          <p:nvPr>
            <p:ph type="pic" sz="quarter" idx="17"/>
          </p:nvPr>
        </p:nvSpPr>
        <p:spPr>
          <a:xfrm rot="21420000">
            <a:off x="299155" y="305000"/>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83"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350">
                <a:solidFill>
                  <a:prstClr val="white"/>
                </a:solidFill>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7"/>
            <a:ext cx="7315200" cy="990600"/>
          </a:xfrm>
        </p:spPr>
        <p:txBody>
          <a:bodyPr/>
          <a:lstStyle>
            <a:lvl1pPr marL="0" indent="0">
              <a:spcBef>
                <a:spcPct val="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13934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509894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6"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7F41110-3A8C-2A49-8456-CAD6BF56249D}" type="datetimeFigureOut">
              <a:rPr lang="en-US" smtClean="0">
                <a:solidFill>
                  <a:prstClr val="black"/>
                </a:solidFill>
              </a:rPr>
              <a:pPr/>
              <a:t>5/20/2014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2CA4D5D-6E83-DF4A-B996-0EC1BD4E462F}"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6071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9F9C8-84A5-454E-8605-F827A6CFC572}" type="datetimeFigureOut">
              <a:rPr lang="en-US" smtClean="0"/>
              <a:t>5/20/2014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290429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9F9C8-84A5-454E-8605-F827A6CFC572}" type="datetimeFigureOut">
              <a:rPr lang="en-US" smtClean="0"/>
              <a:t>5/20/2014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11377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F9C8-84A5-454E-8605-F827A6CFC572}" type="datetimeFigureOut">
              <a:rPr lang="en-US" smtClean="0"/>
              <a:t>5/20/2014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173622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t>5/20/2014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57439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9F9C8-84A5-454E-8605-F827A6CFC572}" type="datetimeFigureOut">
              <a:rPr lang="en-US" smtClean="0"/>
              <a:t>5/20/2014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8F4C3-33BE-394A-9510-B30F6850A009}" type="slidenum">
              <a:rPr lang="en-US" smtClean="0"/>
              <a:t>‹#›</a:t>
            </a:fld>
            <a:endParaRPr lang="en-US"/>
          </a:p>
        </p:txBody>
      </p:sp>
    </p:spTree>
    <p:extLst>
      <p:ext uri="{BB962C8B-B14F-4D97-AF65-F5344CB8AC3E}">
        <p14:creationId xmlns:p14="http://schemas.microsoft.com/office/powerpoint/2010/main" val="2510274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tif"/><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tif"/><Relationship Id="rId5" Type="http://schemas.openxmlformats.org/officeDocument/2006/relationships/slideLayout" Target="../slideLayouts/slideLayout17.xml"/><Relationship Id="rId10" Type="http://schemas.openxmlformats.org/officeDocument/2006/relationships/image" Target="../media/image2.emf"/><Relationship Id="rId4" Type="http://schemas.openxmlformats.org/officeDocument/2006/relationships/slideLayout" Target="../slideLayouts/slideLayout1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image" Target="../media/image4.tif"/><Relationship Id="rId5" Type="http://schemas.openxmlformats.org/officeDocument/2006/relationships/image" Target="../media/image3.emf"/><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23.xml"/><Relationship Id="rId7" Type="http://schemas.openxmlformats.org/officeDocument/2006/relationships/image" Target="../media/image3.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theme" Target="../theme/theme5.xml"/><Relationship Id="rId9"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3.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F849F9C8-84A5-454E-8605-F827A6CFC572}" type="datetimeFigureOut">
              <a:rPr lang="en-US" smtClean="0"/>
              <a:t>5/20/2014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2338F4C3-33BE-394A-9510-B30F6850A009}" type="slidenum">
              <a:rPr lang="en-US" smtClean="0"/>
              <a:t>‹#›</a:t>
            </a:fld>
            <a:endParaRPr lang="en-US"/>
          </a:p>
        </p:txBody>
      </p:sp>
    </p:spTree>
    <p:extLst>
      <p:ext uri="{BB962C8B-B14F-4D97-AF65-F5344CB8AC3E}">
        <p14:creationId xmlns:p14="http://schemas.microsoft.com/office/powerpoint/2010/main" val="108252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500"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8" name="Picture 7"/>
          <p:cNvPicPr>
            <a:picLocks noChangeAspect="1"/>
          </p:cNvPicPr>
          <p:nvPr userDrawn="1"/>
        </p:nvPicPr>
        <p:blipFill>
          <a:blip r:embed="rId4"/>
          <a:stretch>
            <a:fillRect/>
          </a:stretch>
        </p:blipFill>
        <p:spPr>
          <a:xfrm>
            <a:off x="0" y="5885476"/>
            <a:ext cx="9144000" cy="984885"/>
          </a:xfrm>
          <a:prstGeom prst="rect">
            <a:avLst/>
          </a:prstGeom>
        </p:spPr>
      </p:pic>
      <p:pic>
        <p:nvPicPr>
          <p:cNvPr id="9" name="Picture 8"/>
          <p:cNvPicPr>
            <a:picLocks noChangeAspect="1"/>
          </p:cNvPicPr>
          <p:nvPr userDrawn="1"/>
        </p:nvPicPr>
        <p:blipFill rotWithShape="1">
          <a:blip r:embed="rId5"/>
          <a:srcRect r="-1634" b="82238"/>
          <a:stretch/>
        </p:blipFill>
        <p:spPr>
          <a:xfrm>
            <a:off x="-184185" y="6654853"/>
            <a:ext cx="5532120" cy="173824"/>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5865" y="5916942"/>
            <a:ext cx="644277" cy="911737"/>
          </a:xfrm>
          <a:prstGeom prst="rect">
            <a:avLst/>
          </a:prstGeom>
        </p:spPr>
      </p:pic>
      <p:pic>
        <p:nvPicPr>
          <p:cNvPr id="11" name="Picture 10"/>
          <p:cNvPicPr>
            <a:picLocks noChangeAspect="1"/>
          </p:cNvPicPr>
          <p:nvPr userDrawn="1"/>
        </p:nvPicPr>
        <p:blipFill rotWithShape="1">
          <a:blip r:embed="rId7"/>
          <a:srcRect t="46456" r="7524" b="17297"/>
          <a:stretch/>
        </p:blipFill>
        <p:spPr>
          <a:xfrm>
            <a:off x="1066801" y="6065468"/>
            <a:ext cx="4281134" cy="454784"/>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192839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064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0"/>
          <a:stretch>
            <a:fillRect/>
          </a:stretch>
        </p:blipFill>
        <p:spPr>
          <a:xfrm>
            <a:off x="0" y="5885476"/>
            <a:ext cx="9220200" cy="984885"/>
          </a:xfrm>
          <a:prstGeom prst="rect">
            <a:avLst/>
          </a:prstGeom>
        </p:spPr>
      </p:pic>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5867" y="5916944"/>
            <a:ext cx="644277" cy="911737"/>
          </a:xfrm>
          <a:prstGeom prst="rect">
            <a:avLst/>
          </a:prstGeom>
        </p:spPr>
      </p:pic>
    </p:spTree>
    <p:extLst>
      <p:ext uri="{BB962C8B-B14F-4D97-AF65-F5344CB8AC3E}">
        <p14:creationId xmlns:p14="http://schemas.microsoft.com/office/powerpoint/2010/main" val="6973047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8" name="Picture 7"/>
          <p:cNvPicPr>
            <a:picLocks noChangeAspect="1"/>
          </p:cNvPicPr>
          <p:nvPr userDrawn="1"/>
        </p:nvPicPr>
        <p:blipFill>
          <a:blip r:embed="rId4"/>
          <a:stretch>
            <a:fillRect/>
          </a:stretch>
        </p:blipFill>
        <p:spPr>
          <a:xfrm>
            <a:off x="0" y="5885476"/>
            <a:ext cx="9144000" cy="984885"/>
          </a:xfrm>
          <a:prstGeom prst="rect">
            <a:avLst/>
          </a:prstGeom>
        </p:spPr>
      </p:pic>
      <p:pic>
        <p:nvPicPr>
          <p:cNvPr id="9" name="Picture 8"/>
          <p:cNvPicPr>
            <a:picLocks noChangeAspect="1"/>
          </p:cNvPicPr>
          <p:nvPr userDrawn="1"/>
        </p:nvPicPr>
        <p:blipFill rotWithShape="1">
          <a:blip r:embed="rId5"/>
          <a:srcRect r="-1634" b="82238"/>
          <a:stretch/>
        </p:blipFill>
        <p:spPr>
          <a:xfrm>
            <a:off x="-184185" y="6654853"/>
            <a:ext cx="5532120" cy="173824"/>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5863" y="5916941"/>
            <a:ext cx="644277" cy="911737"/>
          </a:xfrm>
          <a:prstGeom prst="rect">
            <a:avLst/>
          </a:prstGeom>
        </p:spPr>
      </p:pic>
      <p:pic>
        <p:nvPicPr>
          <p:cNvPr id="11" name="Picture 10"/>
          <p:cNvPicPr>
            <a:picLocks noChangeAspect="1"/>
          </p:cNvPicPr>
          <p:nvPr userDrawn="1"/>
        </p:nvPicPr>
        <p:blipFill rotWithShape="1">
          <a:blip r:embed="rId7"/>
          <a:srcRect t="46456" r="7524" b="17297"/>
          <a:stretch/>
        </p:blipFill>
        <p:spPr>
          <a:xfrm>
            <a:off x="1066801" y="6065468"/>
            <a:ext cx="4281134" cy="454784"/>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6417002"/>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pic>
        <p:nvPicPr>
          <p:cNvPr id="8" name="Picture 7"/>
          <p:cNvPicPr>
            <a:picLocks noChangeAspect="1"/>
          </p:cNvPicPr>
          <p:nvPr userDrawn="1"/>
        </p:nvPicPr>
        <p:blipFill>
          <a:blip r:embed="rId6"/>
          <a:stretch>
            <a:fillRect/>
          </a:stretch>
        </p:blipFill>
        <p:spPr>
          <a:xfrm>
            <a:off x="0" y="5885476"/>
            <a:ext cx="9144000" cy="984885"/>
          </a:xfrm>
          <a:prstGeom prst="rect">
            <a:avLst/>
          </a:prstGeom>
        </p:spPr>
      </p:pic>
      <p:pic>
        <p:nvPicPr>
          <p:cNvPr id="9" name="Picture 8"/>
          <p:cNvPicPr>
            <a:picLocks noChangeAspect="1"/>
          </p:cNvPicPr>
          <p:nvPr userDrawn="1"/>
        </p:nvPicPr>
        <p:blipFill rotWithShape="1">
          <a:blip r:embed="rId7"/>
          <a:srcRect r="-1634" b="82238"/>
          <a:stretch/>
        </p:blipFill>
        <p:spPr>
          <a:xfrm>
            <a:off x="-184185" y="6654853"/>
            <a:ext cx="5532120" cy="173824"/>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5861" y="5916940"/>
            <a:ext cx="644277" cy="911737"/>
          </a:xfrm>
          <a:prstGeom prst="rect">
            <a:avLst/>
          </a:prstGeom>
        </p:spPr>
      </p:pic>
      <p:pic>
        <p:nvPicPr>
          <p:cNvPr id="11" name="Picture 10"/>
          <p:cNvPicPr>
            <a:picLocks noChangeAspect="1"/>
          </p:cNvPicPr>
          <p:nvPr userDrawn="1"/>
        </p:nvPicPr>
        <p:blipFill rotWithShape="1">
          <a:blip r:embed="rId9"/>
          <a:srcRect t="46456" r="7524" b="17297"/>
          <a:stretch/>
        </p:blipFill>
        <p:spPr>
          <a:xfrm>
            <a:off x="1066801" y="6065468"/>
            <a:ext cx="4281134" cy="454784"/>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6652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4" y="503237"/>
            <a:ext cx="7313613" cy="868363"/>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4" y="1735139"/>
            <a:ext cx="7313613" cy="405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4"/>
            <a:ext cx="1295400" cy="265089"/>
          </a:xfrm>
          <a:prstGeom prst="rect">
            <a:avLst/>
          </a:prstGeom>
        </p:spPr>
        <p:txBody>
          <a:bodyPr vert="horz" lIns="91440" tIns="45720" rIns="91440" bIns="45720" rtlCol="0" anchor="ctr"/>
          <a:lstStyle>
            <a:lvl1pPr algn="r">
              <a:defRPr sz="825">
                <a:solidFill>
                  <a:schemeClr val="tx1"/>
                </a:solidFill>
                <a:latin typeface="Rockwell" pitchFamily="18" charset="0"/>
              </a:defRPr>
            </a:lvl1pPr>
          </a:lstStyle>
          <a:p>
            <a:pPr defTabSz="457200"/>
            <a:fld id="{77F41110-3A8C-2A49-8456-CAD6BF56249D}" type="datetimeFigureOut">
              <a:rPr lang="en-US" smtClean="0">
                <a:solidFill>
                  <a:prstClr val="black"/>
                </a:solidFill>
              </a:rPr>
              <a:pPr defTabSz="457200"/>
              <a:t>5/20/2014</a:t>
            </a:fld>
            <a:endParaRPr lang="en-US">
              <a:solidFill>
                <a:prstClr val="black"/>
              </a:solidFill>
            </a:endParaRPr>
          </a:p>
        </p:txBody>
      </p:sp>
      <p:sp>
        <p:nvSpPr>
          <p:cNvPr id="5" name="Footer Placeholder 4"/>
          <p:cNvSpPr>
            <a:spLocks noGrp="1"/>
          </p:cNvSpPr>
          <p:nvPr>
            <p:ph type="ftr" sz="quarter" idx="3"/>
          </p:nvPr>
        </p:nvSpPr>
        <p:spPr>
          <a:xfrm>
            <a:off x="3942611" y="6305799"/>
            <a:ext cx="3717967" cy="259279"/>
          </a:xfrm>
          <a:prstGeom prst="rect">
            <a:avLst/>
          </a:prstGeom>
        </p:spPr>
        <p:txBody>
          <a:bodyPr vert="horz" lIns="91440" tIns="45720" rIns="91440" bIns="45720" rtlCol="0" anchor="ctr"/>
          <a:lstStyle>
            <a:lvl1pPr algn="r">
              <a:defRPr sz="825">
                <a:solidFill>
                  <a:schemeClr val="tx1"/>
                </a:solidFill>
                <a:latin typeface="Rockwell" pitchFamily="18" charset="0"/>
              </a:defRPr>
            </a:lvl1pPr>
          </a:lstStyle>
          <a:p>
            <a:pPr defTabSz="457200"/>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6150">
                <a:gradFill>
                  <a:gsLst>
                    <a:gs pos="0">
                      <a:schemeClr val="tx1">
                        <a:alpha val="10000"/>
                      </a:schemeClr>
                    </a:gs>
                    <a:gs pos="100000">
                      <a:schemeClr val="tx1">
                        <a:alpha val="10000"/>
                      </a:schemeClr>
                    </a:gs>
                  </a:gsLst>
                  <a:lin ang="5400000" scaled="0"/>
                </a:gradFill>
                <a:latin typeface="Impact" pitchFamily="34" charset="0"/>
              </a:defRPr>
            </a:lvl1pPr>
          </a:lstStyle>
          <a:p>
            <a:pPr defTabSz="457200"/>
            <a:fld id="{42CA4D5D-6E83-DF4A-B996-0EC1BD4E462F}" type="slidenum">
              <a:rPr lang="en-US" smtClean="0">
                <a:gradFill>
                  <a:gsLst>
                    <a:gs pos="0">
                      <a:prstClr val="black">
                        <a:alpha val="10000"/>
                      </a:prstClr>
                    </a:gs>
                    <a:gs pos="100000">
                      <a:prstClr val="black">
                        <a:alpha val="10000"/>
                      </a:prstClr>
                    </a:gs>
                  </a:gsLst>
                  <a:lin ang="5400000" scaled="0"/>
                </a:gradFill>
              </a:rPr>
              <a:pPr defTabSz="457200"/>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5000512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ctr" defTabSz="685800" rtl="0" eaLnBrk="1" latinLnBrk="0" hangingPunct="1">
        <a:spcBef>
          <a:spcPct val="0"/>
        </a:spcBef>
        <a:buNone/>
        <a:defRPr sz="3450" kern="1200">
          <a:solidFill>
            <a:schemeClr val="tx1"/>
          </a:solidFill>
          <a:latin typeface="+mj-lt"/>
          <a:ea typeface="+mj-ea"/>
          <a:cs typeface="+mj-cs"/>
        </a:defRPr>
      </a:lvl1pPr>
    </p:titleStyle>
    <p:bodyStyle>
      <a:lvl1pPr marL="347663" indent="-347663" algn="l" defTabSz="685800" rtl="0" eaLnBrk="1" latinLnBrk="0" hangingPunct="1">
        <a:spcBef>
          <a:spcPts val="1500"/>
        </a:spcBef>
        <a:buSzPct val="90000"/>
        <a:buFontTx/>
        <a:buBlip>
          <a:blip r:embed="rId22"/>
        </a:buBlip>
        <a:defRPr sz="1800" kern="1200">
          <a:solidFill>
            <a:schemeClr val="tx1"/>
          </a:solidFill>
          <a:latin typeface="+mn-lt"/>
          <a:ea typeface="+mn-ea"/>
          <a:cs typeface="+mn-cs"/>
        </a:defRPr>
      </a:lvl1pPr>
      <a:lvl2pPr marL="685800" indent="-342900" algn="l" defTabSz="685800" rtl="0" eaLnBrk="1" latinLnBrk="0" hangingPunct="1">
        <a:spcBef>
          <a:spcPts val="450"/>
        </a:spcBef>
        <a:buSzPct val="90000"/>
        <a:buFontTx/>
        <a:buBlip>
          <a:blip r:embed="rId23"/>
        </a:buBlip>
        <a:defRPr sz="1650" kern="1200">
          <a:solidFill>
            <a:schemeClr val="tx1"/>
          </a:solidFill>
          <a:latin typeface="+mn-lt"/>
          <a:ea typeface="+mn-ea"/>
          <a:cs typeface="+mn-cs"/>
        </a:defRPr>
      </a:lvl2pPr>
      <a:lvl3pPr marL="941785" indent="-255985" algn="l" defTabSz="685800" rtl="0" eaLnBrk="1" latinLnBrk="0" hangingPunct="1">
        <a:spcBef>
          <a:spcPts val="450"/>
        </a:spcBef>
        <a:buSzPct val="90000"/>
        <a:buFontTx/>
        <a:buBlip>
          <a:blip r:embed="rId24"/>
        </a:buBlip>
        <a:defRPr sz="1500" kern="1200">
          <a:solidFill>
            <a:schemeClr val="tx1"/>
          </a:solidFill>
          <a:latin typeface="+mn-lt"/>
          <a:ea typeface="+mn-ea"/>
          <a:cs typeface="+mn-cs"/>
        </a:defRPr>
      </a:lvl3pPr>
      <a:lvl4pPr marL="1197769" indent="-255985" algn="l" defTabSz="685800" rtl="0" eaLnBrk="1" latinLnBrk="0" hangingPunct="1">
        <a:spcBef>
          <a:spcPts val="450"/>
        </a:spcBef>
        <a:buSzPct val="90000"/>
        <a:buFontTx/>
        <a:buBlip>
          <a:blip r:embed="rId24"/>
        </a:buBlip>
        <a:defRPr sz="1350" kern="1200">
          <a:solidFill>
            <a:schemeClr val="tx1"/>
          </a:solidFill>
          <a:latin typeface="+mn-lt"/>
          <a:ea typeface="+mn-ea"/>
          <a:cs typeface="+mn-cs"/>
        </a:defRPr>
      </a:lvl4pPr>
      <a:lvl5pPr marL="1453754" indent="-255985" algn="l" defTabSz="685800" rtl="0" eaLnBrk="1" latinLnBrk="0" hangingPunct="1">
        <a:spcBef>
          <a:spcPts val="450"/>
        </a:spcBef>
        <a:buSzPct val="90000"/>
        <a:buFontTx/>
        <a:buBlip>
          <a:blip r:embed="rId24"/>
        </a:buBlip>
        <a:defRPr sz="1350" kern="1200">
          <a:solidFill>
            <a:schemeClr val="tx1"/>
          </a:solidFill>
          <a:latin typeface="+mn-lt"/>
          <a:ea typeface="+mn-ea"/>
          <a:cs typeface="+mn-cs"/>
        </a:defRPr>
      </a:lvl5pPr>
      <a:lvl6pPr marL="1718072" indent="-258366" algn="l" defTabSz="685800" rtl="0" eaLnBrk="1" latinLnBrk="0" hangingPunct="1">
        <a:spcBef>
          <a:spcPct val="20000"/>
        </a:spcBef>
        <a:buSzPct val="90000"/>
        <a:buFontTx/>
        <a:buBlip>
          <a:blip r:embed="rId22"/>
        </a:buBlip>
        <a:defRPr lang="en-US" sz="1350" kern="1200" dirty="0" smtClean="0">
          <a:solidFill>
            <a:schemeClr val="tx1"/>
          </a:solidFill>
          <a:latin typeface="+mn-lt"/>
          <a:ea typeface="+mn-ea"/>
          <a:cs typeface="+mn-cs"/>
        </a:defRPr>
      </a:lvl6pPr>
      <a:lvl7pPr marL="1969294" indent="-258366" algn="l" defTabSz="685800" rtl="0" eaLnBrk="1" latinLnBrk="0" hangingPunct="1">
        <a:spcBef>
          <a:spcPct val="20000"/>
        </a:spcBef>
        <a:buSzPct val="90000"/>
        <a:buFontTx/>
        <a:buBlip>
          <a:blip r:embed="rId24"/>
        </a:buBlip>
        <a:defRPr lang="en-US" sz="1350" kern="1200" dirty="0" smtClean="0">
          <a:solidFill>
            <a:schemeClr val="tx1"/>
          </a:solidFill>
          <a:latin typeface="+mn-lt"/>
          <a:ea typeface="+mn-ea"/>
          <a:cs typeface="+mn-cs"/>
        </a:defRPr>
      </a:lvl7pPr>
      <a:lvl8pPr marL="2227660" indent="-258366" algn="l" defTabSz="685800" rtl="0" eaLnBrk="1" latinLnBrk="0" hangingPunct="1">
        <a:spcBef>
          <a:spcPct val="20000"/>
        </a:spcBef>
        <a:buSzPct val="90000"/>
        <a:buFontTx/>
        <a:buBlip>
          <a:blip r:embed="rId22"/>
        </a:buBlip>
        <a:defRPr lang="en-US" sz="1350" kern="1200" dirty="0" smtClean="0">
          <a:solidFill>
            <a:schemeClr val="tx1"/>
          </a:solidFill>
          <a:latin typeface="+mn-lt"/>
          <a:ea typeface="+mn-ea"/>
          <a:cs typeface="+mn-cs"/>
        </a:defRPr>
      </a:lvl8pPr>
      <a:lvl9pPr marL="2484835" indent="-258366" algn="l" defTabSz="685800" rtl="0" eaLnBrk="1" latinLnBrk="0" hangingPunct="1">
        <a:spcBef>
          <a:spcPct val="20000"/>
        </a:spcBef>
        <a:buSzPct val="90000"/>
        <a:buFontTx/>
        <a:buBlip>
          <a:blip r:embed="rId23"/>
        </a:buBlip>
        <a:defRPr lang="en-US" sz="1350" kern="1200" dirty="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jamaevidence.com/edguides"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hyperlink" Target="http://www.acgme.org/acgmeweb/Portals/0/PDFs/2014AEC-Presentations/ses038.pdf" TargetMode="External"/><Relationship Id="rId2" Type="http://schemas.openxmlformats.org/officeDocument/2006/relationships/hyperlink" Target="http://jamaevidence.com/edguides" TargetMode="Externa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nlederma@oakland.edu" TargetMode="Externa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surveymonkey.com/s/ouwb14" TargetMode="External"/><Relationship Id="rId4" Type="http://schemas.openxmlformats.org/officeDocument/2006/relationships/image" Target="../media/image19.jpg"/></Relationships>
</file>

<file path=ppt/slides/_rels/slide6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surveymonkey.com/s/ouwb14" TargetMode="Externa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87196"/>
            <a:ext cx="7772400" cy="1470025"/>
          </a:xfrm>
        </p:spPr>
        <p:txBody>
          <a:bodyPr>
            <a:noAutofit/>
          </a:bodyPr>
          <a:lstStyle/>
          <a:p>
            <a:r>
              <a:rPr lang="en-US" sz="4800" b="1" dirty="0" smtClean="0"/>
              <a:t>Poster Podium Presentations</a:t>
            </a:r>
            <a:endParaRPr lang="en-US" sz="4800" b="1" dirty="0"/>
          </a:p>
        </p:txBody>
      </p:sp>
      <p:sp>
        <p:nvSpPr>
          <p:cNvPr id="5" name="Subtitle 4"/>
          <p:cNvSpPr>
            <a:spLocks noGrp="1"/>
          </p:cNvSpPr>
          <p:nvPr>
            <p:ph type="subTitle" idx="1"/>
          </p:nvPr>
        </p:nvSpPr>
        <p:spPr>
          <a:xfrm>
            <a:off x="939338" y="3227832"/>
            <a:ext cx="6997654" cy="2103120"/>
          </a:xfrm>
        </p:spPr>
        <p:txBody>
          <a:bodyPr>
            <a:normAutofit fontScale="70000" lnSpcReduction="20000"/>
          </a:bodyPr>
          <a:lstStyle/>
          <a:p>
            <a:r>
              <a:rPr lang="en-US" dirty="0" smtClean="0">
                <a:solidFill>
                  <a:schemeClr val="tx1">
                    <a:lumMod val="85000"/>
                    <a:lumOff val="15000"/>
                  </a:schemeClr>
                </a:solidFill>
              </a:rPr>
              <a:t>Presented May 20, 2014</a:t>
            </a:r>
          </a:p>
          <a:p>
            <a:endParaRPr lang="en-US" dirty="0" smtClean="0">
              <a:solidFill>
                <a:schemeClr val="tx1">
                  <a:lumMod val="85000"/>
                  <a:lumOff val="15000"/>
                </a:schemeClr>
              </a:solidFill>
            </a:endParaRPr>
          </a:p>
          <a:p>
            <a:r>
              <a:rPr lang="en-US" smtClean="0">
                <a:solidFill>
                  <a:schemeClr val="tx1">
                    <a:lumMod val="85000"/>
                    <a:lumOff val="15000"/>
                  </a:schemeClr>
                </a:solidFill>
              </a:rPr>
              <a:t>Justine Nasr, </a:t>
            </a:r>
            <a:endParaRPr lang="en-US" dirty="0" smtClean="0">
              <a:solidFill>
                <a:schemeClr val="tx1">
                  <a:lumMod val="85000"/>
                  <a:lumOff val="15000"/>
                </a:schemeClr>
              </a:solidFill>
            </a:endParaRPr>
          </a:p>
          <a:p>
            <a:r>
              <a:rPr lang="en-US" dirty="0" smtClean="0">
                <a:solidFill>
                  <a:schemeClr val="tx1">
                    <a:lumMod val="85000"/>
                    <a:lumOff val="15000"/>
                  </a:schemeClr>
                </a:solidFill>
              </a:rPr>
              <a:t>Nicole Lederman, OUWB School of Medicine Class of 2015</a:t>
            </a:r>
          </a:p>
          <a:p>
            <a:r>
              <a:rPr lang="en-US" dirty="0" smtClean="0">
                <a:solidFill>
                  <a:schemeClr val="tx1">
                    <a:lumMod val="85000"/>
                    <a:lumOff val="15000"/>
                  </a:schemeClr>
                </a:solidFill>
              </a:rPr>
              <a:t>Jason Wasserman, Assistant Professor of Biomedical Sciences</a:t>
            </a:r>
            <a:endParaRPr lang="en-US" dirty="0">
              <a:solidFill>
                <a:schemeClr val="tx1">
                  <a:lumMod val="85000"/>
                  <a:lumOff val="15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787193"/>
          </a:xfrm>
          <a:prstGeom prst="rect">
            <a:avLst/>
          </a:prstGeom>
        </p:spPr>
      </p:pic>
    </p:spTree>
    <p:extLst>
      <p:ext uri="{BB962C8B-B14F-4D97-AF65-F5344CB8AC3E}">
        <p14:creationId xmlns:p14="http://schemas.microsoft.com/office/powerpoint/2010/main" val="270195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Background</a:t>
            </a:r>
          </a:p>
          <a:p>
            <a:r>
              <a:rPr lang="en-US" dirty="0" smtClean="0"/>
              <a:t>Senior Morning Report (SMR) Outline</a:t>
            </a:r>
          </a:p>
          <a:p>
            <a:pPr lvl="1"/>
            <a:r>
              <a:rPr lang="en-US" dirty="0" smtClean="0"/>
              <a:t>Example</a:t>
            </a:r>
          </a:p>
          <a:p>
            <a:r>
              <a:rPr lang="en-US" dirty="0" smtClean="0"/>
              <a:t>Critical Appraisal </a:t>
            </a:r>
          </a:p>
          <a:p>
            <a:r>
              <a:rPr lang="en-US" dirty="0" smtClean="0"/>
              <a:t>Feedback</a:t>
            </a:r>
          </a:p>
        </p:txBody>
      </p:sp>
    </p:spTree>
    <p:extLst>
      <p:ext uri="{BB962C8B-B14F-4D97-AF65-F5344CB8AC3E}">
        <p14:creationId xmlns:p14="http://schemas.microsoft.com/office/powerpoint/2010/main" val="3477760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Goals of SMR</a:t>
            </a:r>
            <a:endParaRPr lang="en-US" dirty="0"/>
          </a:p>
        </p:txBody>
      </p:sp>
      <p:sp>
        <p:nvSpPr>
          <p:cNvPr id="3" name="Content Placeholder 2"/>
          <p:cNvSpPr>
            <a:spLocks noGrp="1"/>
          </p:cNvSpPr>
          <p:nvPr>
            <p:ph idx="1"/>
          </p:nvPr>
        </p:nvSpPr>
        <p:spPr/>
        <p:txBody>
          <a:bodyPr>
            <a:normAutofit/>
          </a:bodyPr>
          <a:lstStyle/>
          <a:p>
            <a:r>
              <a:rPr lang="en-US" dirty="0" smtClean="0"/>
              <a:t>To improve the residents’ ability to:</a:t>
            </a:r>
          </a:p>
          <a:p>
            <a:pPr lvl="1"/>
            <a:r>
              <a:rPr lang="en-US" dirty="0" smtClean="0"/>
              <a:t>Form pertinent clinical questions</a:t>
            </a:r>
          </a:p>
          <a:p>
            <a:pPr lvl="1"/>
            <a:r>
              <a:rPr lang="en-US" dirty="0"/>
              <a:t>Access medical </a:t>
            </a:r>
            <a:r>
              <a:rPr lang="en-US" dirty="0" smtClean="0"/>
              <a:t>literature</a:t>
            </a:r>
          </a:p>
          <a:p>
            <a:pPr lvl="1"/>
            <a:r>
              <a:rPr lang="en-US" dirty="0" smtClean="0"/>
              <a:t>Critically appraise literature</a:t>
            </a:r>
          </a:p>
          <a:p>
            <a:pPr lvl="1"/>
            <a:r>
              <a:rPr lang="en-US" dirty="0" smtClean="0"/>
              <a:t>Understand various statistical methods</a:t>
            </a:r>
          </a:p>
          <a:p>
            <a:r>
              <a:rPr lang="en-US" dirty="0" smtClean="0"/>
              <a:t>To make implementing EBM more comfortable and less daunting.</a:t>
            </a:r>
            <a:endParaRPr lang="en-US" dirty="0"/>
          </a:p>
        </p:txBody>
      </p:sp>
    </p:spTree>
    <p:extLst>
      <p:ext uri="{BB962C8B-B14F-4D97-AF65-F5344CB8AC3E}">
        <p14:creationId xmlns:p14="http://schemas.microsoft.com/office/powerpoint/2010/main" val="2023298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Milestones </a:t>
            </a:r>
            <a:endParaRPr lang="en-US" sz="40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11666" t="20000" r="12998" b="12961"/>
          <a:stretch/>
        </p:blipFill>
        <p:spPr>
          <a:xfrm>
            <a:off x="1295400" y="1193800"/>
            <a:ext cx="6776098" cy="4522504"/>
          </a:xfrm>
          <a:prstGeom prst="rect">
            <a:avLst/>
          </a:prstGeom>
        </p:spPr>
      </p:pic>
      <p:pic>
        <p:nvPicPr>
          <p:cNvPr id="5" name="Picture 4"/>
          <p:cNvPicPr>
            <a:picLocks noChangeAspect="1"/>
          </p:cNvPicPr>
          <p:nvPr/>
        </p:nvPicPr>
        <p:blipFill rotWithShape="1">
          <a:blip r:embed="rId2"/>
          <a:srcRect l="38398" t="51682" r="14618" b="18077"/>
          <a:stretch/>
        </p:blipFill>
        <p:spPr>
          <a:xfrm>
            <a:off x="907186" y="1803401"/>
            <a:ext cx="7786917" cy="3759201"/>
          </a:xfrm>
          <a:prstGeom prst="rect">
            <a:avLst/>
          </a:prstGeom>
        </p:spPr>
      </p:pic>
    </p:spTree>
    <p:extLst>
      <p:ext uri="{BB962C8B-B14F-4D97-AF65-F5344CB8AC3E}">
        <p14:creationId xmlns:p14="http://schemas.microsoft.com/office/powerpoint/2010/main" val="38821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Morning Report</a:t>
            </a:r>
            <a:endParaRPr lang="en-US" dirty="0"/>
          </a:p>
        </p:txBody>
      </p:sp>
      <p:sp>
        <p:nvSpPr>
          <p:cNvPr id="3" name="Content Placeholder 2"/>
          <p:cNvSpPr>
            <a:spLocks noGrp="1"/>
          </p:cNvSpPr>
          <p:nvPr>
            <p:ph idx="1"/>
          </p:nvPr>
        </p:nvSpPr>
        <p:spPr/>
        <p:txBody>
          <a:bodyPr>
            <a:normAutofit lnSpcReduction="10000"/>
          </a:bodyPr>
          <a:lstStyle/>
          <a:p>
            <a:r>
              <a:rPr lang="en-US" dirty="0" smtClean="0"/>
              <a:t>Once a month for floor seniors</a:t>
            </a:r>
          </a:p>
          <a:p>
            <a:pPr lvl="1"/>
            <a:r>
              <a:rPr lang="en-US" dirty="0" smtClean="0"/>
              <a:t>Outline provided for guidance. </a:t>
            </a:r>
          </a:p>
          <a:p>
            <a:pPr lvl="1"/>
            <a:r>
              <a:rPr lang="en-US" dirty="0" smtClean="0"/>
              <a:t>Appraisal worksheets from </a:t>
            </a:r>
            <a:r>
              <a:rPr lang="en-US" dirty="0" err="1" smtClean="0"/>
              <a:t>JAMAEvidence</a:t>
            </a:r>
            <a:endParaRPr lang="en-US" dirty="0" smtClean="0"/>
          </a:p>
          <a:p>
            <a:r>
              <a:rPr lang="en-US" dirty="0" smtClean="0"/>
              <a:t>Clinical questions developed based on a patient seen by the resident. </a:t>
            </a:r>
          </a:p>
          <a:p>
            <a:r>
              <a:rPr lang="en-US" dirty="0" smtClean="0"/>
              <a:t>EBM dedicated faculty available</a:t>
            </a:r>
          </a:p>
          <a:p>
            <a:r>
              <a:rPr lang="en-US" dirty="0" smtClean="0"/>
              <a:t>A variety of baseline EBM skills are represented</a:t>
            </a:r>
            <a:endParaRPr lang="en-US" dirty="0"/>
          </a:p>
        </p:txBody>
      </p:sp>
    </p:spTree>
    <p:extLst>
      <p:ext uri="{BB962C8B-B14F-4D97-AF65-F5344CB8AC3E}">
        <p14:creationId xmlns:p14="http://schemas.microsoft.com/office/powerpoint/2010/main" val="3916436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SMR Outline</a:t>
            </a:r>
            <a:endParaRPr lang="en-US" dirty="0"/>
          </a:p>
        </p:txBody>
      </p:sp>
      <p:sp>
        <p:nvSpPr>
          <p:cNvPr id="3" name="Content Placeholder 2"/>
          <p:cNvSpPr>
            <a:spLocks noGrp="1"/>
          </p:cNvSpPr>
          <p:nvPr>
            <p:ph idx="1"/>
          </p:nvPr>
        </p:nvSpPr>
        <p:spPr>
          <a:xfrm>
            <a:off x="449943" y="1460501"/>
            <a:ext cx="8229600" cy="4064000"/>
          </a:xfrm>
        </p:spPr>
        <p:txBody>
          <a:bodyPr>
            <a:noAutofit/>
          </a:bodyPr>
          <a:lstStyle/>
          <a:p>
            <a:pPr lvl="0"/>
            <a:r>
              <a:rPr lang="en-US" sz="2100" dirty="0" smtClean="0"/>
              <a:t>Case Presentation</a:t>
            </a:r>
          </a:p>
          <a:p>
            <a:pPr lvl="0"/>
            <a:r>
              <a:rPr lang="en-US" sz="2100" dirty="0" smtClean="0"/>
              <a:t>Presenting </a:t>
            </a:r>
            <a:r>
              <a:rPr lang="en-US" sz="2100" dirty="0"/>
              <a:t>the Question</a:t>
            </a:r>
          </a:p>
          <a:p>
            <a:pPr lvl="1"/>
            <a:r>
              <a:rPr lang="en-US" sz="2100" dirty="0"/>
              <a:t>Should be written in </a:t>
            </a:r>
            <a:r>
              <a:rPr lang="en-US" sz="2100" b="1" dirty="0"/>
              <a:t>PICO</a:t>
            </a:r>
            <a:r>
              <a:rPr lang="en-US" sz="2100" dirty="0"/>
              <a:t> format </a:t>
            </a:r>
          </a:p>
          <a:p>
            <a:pPr lvl="2"/>
            <a:r>
              <a:rPr lang="en-US" sz="1700" b="1" dirty="0" smtClean="0"/>
              <a:t>P</a:t>
            </a:r>
            <a:r>
              <a:rPr lang="en-US" sz="1700" dirty="0" smtClean="0"/>
              <a:t>atient </a:t>
            </a:r>
            <a:r>
              <a:rPr lang="en-US" sz="1700" dirty="0"/>
              <a:t>population of interest</a:t>
            </a:r>
          </a:p>
          <a:p>
            <a:pPr lvl="2"/>
            <a:r>
              <a:rPr lang="en-US" sz="2100" b="1" dirty="0"/>
              <a:t>I</a:t>
            </a:r>
            <a:r>
              <a:rPr lang="en-US" sz="2100" dirty="0"/>
              <a:t>ntervention being investigated</a:t>
            </a:r>
          </a:p>
          <a:p>
            <a:pPr lvl="2"/>
            <a:r>
              <a:rPr lang="en-US" sz="2100" b="1" dirty="0"/>
              <a:t>C</a:t>
            </a:r>
            <a:r>
              <a:rPr lang="en-US" sz="2100" dirty="0"/>
              <a:t>omparison to population, test, or intervention that is standard</a:t>
            </a:r>
          </a:p>
          <a:p>
            <a:pPr lvl="2"/>
            <a:r>
              <a:rPr lang="en-US" sz="2100" b="1" dirty="0"/>
              <a:t>O</a:t>
            </a:r>
            <a:r>
              <a:rPr lang="en-US" sz="2100" dirty="0"/>
              <a:t>utcome</a:t>
            </a:r>
          </a:p>
          <a:p>
            <a:pPr lvl="0"/>
            <a:r>
              <a:rPr lang="en-US" sz="2100" dirty="0"/>
              <a:t>Finding your </a:t>
            </a:r>
            <a:r>
              <a:rPr lang="en-US" sz="2100" dirty="0" smtClean="0"/>
              <a:t>answer</a:t>
            </a:r>
            <a:endParaRPr lang="en-US" sz="2100" dirty="0"/>
          </a:p>
        </p:txBody>
      </p:sp>
    </p:spTree>
    <p:extLst>
      <p:ext uri="{BB962C8B-B14F-4D97-AF65-F5344CB8AC3E}">
        <p14:creationId xmlns:p14="http://schemas.microsoft.com/office/powerpoint/2010/main" val="1355939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Herpes Zoster Vaccine and Recurrent Herpes Zoster</a:t>
            </a:r>
            <a:endParaRPr lang="en-US" dirty="0"/>
          </a:p>
        </p:txBody>
      </p:sp>
      <p:sp>
        <p:nvSpPr>
          <p:cNvPr id="3" name="Subtitle 2"/>
          <p:cNvSpPr>
            <a:spLocks noGrp="1"/>
          </p:cNvSpPr>
          <p:nvPr>
            <p:ph type="subTitle" idx="1"/>
          </p:nvPr>
        </p:nvSpPr>
        <p:spPr/>
        <p:txBody>
          <a:bodyPr>
            <a:noAutofit/>
          </a:bodyPr>
          <a:lstStyle/>
          <a:p>
            <a:r>
              <a:rPr lang="en-US" sz="1100" dirty="0" smtClean="0"/>
              <a:t>Justine Nasr</a:t>
            </a:r>
          </a:p>
          <a:p>
            <a:r>
              <a:rPr lang="en-US" sz="1100" dirty="0" smtClean="0"/>
              <a:t>Internal Medicine</a:t>
            </a:r>
          </a:p>
          <a:p>
            <a:r>
              <a:rPr lang="en-US" sz="1100" dirty="0" smtClean="0"/>
              <a:t>Senior Morning Report</a:t>
            </a:r>
          </a:p>
          <a:p>
            <a:r>
              <a:rPr lang="en-US" sz="1100" dirty="0" smtClean="0"/>
              <a:t>July 2013</a:t>
            </a:r>
          </a:p>
        </p:txBody>
      </p:sp>
    </p:spTree>
    <p:extLst>
      <p:ext uri="{BB962C8B-B14F-4D97-AF65-F5344CB8AC3E}">
        <p14:creationId xmlns:p14="http://schemas.microsoft.com/office/powerpoint/2010/main" val="490862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p:txBody>
          <a:bodyPr>
            <a:noAutofit/>
          </a:bodyPr>
          <a:lstStyle/>
          <a:p>
            <a:r>
              <a:rPr lang="en-US" sz="2000" dirty="0" smtClean="0"/>
              <a:t>A 60 year old male presents with chief complaint of neck swelling and rash that started two days prior to presentation after getting a hair cut in Tennessee. </a:t>
            </a:r>
          </a:p>
          <a:p>
            <a:r>
              <a:rPr lang="en-US" sz="2000" dirty="0" smtClean="0"/>
              <a:t>He denies fever, chills, malaise. The rash is mildly pruritic, but not painful at the time of presentation. </a:t>
            </a:r>
          </a:p>
          <a:p>
            <a:r>
              <a:rPr lang="en-US" sz="2000" dirty="0" err="1"/>
              <a:t>PMHx</a:t>
            </a:r>
            <a:r>
              <a:rPr lang="en-US" sz="2000" dirty="0"/>
              <a:t>: Ulcerative Colitis s/p colectomy with ileostomy. </a:t>
            </a:r>
          </a:p>
          <a:p>
            <a:r>
              <a:rPr lang="en-US" sz="2000" dirty="0"/>
              <a:t>Family </a:t>
            </a:r>
            <a:r>
              <a:rPr lang="en-US" sz="2000" dirty="0" err="1"/>
              <a:t>Hx</a:t>
            </a:r>
            <a:r>
              <a:rPr lang="en-US" sz="2000" dirty="0"/>
              <a:t>: HTN in his mother</a:t>
            </a:r>
          </a:p>
          <a:p>
            <a:r>
              <a:rPr lang="en-US" sz="2000" dirty="0"/>
              <a:t>Social </a:t>
            </a:r>
            <a:r>
              <a:rPr lang="en-US" sz="2000" dirty="0" err="1"/>
              <a:t>Hx</a:t>
            </a:r>
            <a:r>
              <a:rPr lang="en-US" sz="2000" dirty="0"/>
              <a:t>: never smoker, 1-2 glasses of wine/week. Denies illicit drug use.</a:t>
            </a:r>
          </a:p>
          <a:p>
            <a:endParaRPr lang="en-US" sz="2000" dirty="0"/>
          </a:p>
        </p:txBody>
      </p:sp>
    </p:spTree>
    <p:extLst>
      <p:ext uri="{BB962C8B-B14F-4D97-AF65-F5344CB8AC3E}">
        <p14:creationId xmlns:p14="http://schemas.microsoft.com/office/powerpoint/2010/main" val="502407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p:txBody>
          <a:bodyPr>
            <a:normAutofit/>
          </a:bodyPr>
          <a:lstStyle/>
          <a:p>
            <a:r>
              <a:rPr lang="en-US" dirty="0" smtClean="0"/>
              <a:t>Physical Exam: </a:t>
            </a:r>
          </a:p>
          <a:p>
            <a:pPr marL="342900" lvl="1" indent="0">
              <a:buNone/>
            </a:pPr>
            <a:r>
              <a:rPr lang="en-US" dirty="0" smtClean="0"/>
              <a:t>Vital Signs: BP 171/55 HR 86 RR 14 SPO2 96% on RA</a:t>
            </a:r>
          </a:p>
          <a:p>
            <a:pPr marL="342900" lvl="1" indent="0">
              <a:buNone/>
            </a:pPr>
            <a:r>
              <a:rPr lang="en-US" dirty="0" smtClean="0"/>
              <a:t>HEENT: neck is edematous with left neck edema &gt;right, it is non pitting. </a:t>
            </a:r>
            <a:r>
              <a:rPr lang="en-US" dirty="0" err="1" smtClean="0"/>
              <a:t>Eschar</a:t>
            </a:r>
            <a:r>
              <a:rPr lang="en-US" dirty="0" smtClean="0"/>
              <a:t> and erythematous macules, papules and crusting ulcerations on posterior neck lateral shoulder, sternum in multiple stages. </a:t>
            </a:r>
          </a:p>
          <a:p>
            <a:pPr marL="342900" lvl="1" indent="0">
              <a:buNone/>
            </a:pPr>
            <a:r>
              <a:rPr lang="en-US" dirty="0" smtClean="0"/>
              <a:t>CVS: regular in rate and rhythm</a:t>
            </a:r>
          </a:p>
          <a:p>
            <a:pPr marL="342900" lvl="1" indent="0">
              <a:buNone/>
            </a:pPr>
            <a:r>
              <a:rPr lang="en-US" dirty="0" smtClean="0"/>
              <a:t>Lungs: Clear</a:t>
            </a:r>
          </a:p>
          <a:p>
            <a:pPr marL="342900" lvl="1" indent="0">
              <a:buNone/>
            </a:pPr>
            <a:r>
              <a:rPr lang="en-US" dirty="0" smtClean="0"/>
              <a:t>Skin: above findings as well as keloid noted on posterior occiput. </a:t>
            </a:r>
          </a:p>
          <a:p>
            <a:pPr marL="342900" lvl="1" indent="0">
              <a:buNone/>
            </a:pPr>
            <a:endParaRPr lang="en-US" dirty="0" smtClean="0"/>
          </a:p>
          <a:p>
            <a:pPr lvl="1"/>
            <a:endParaRPr lang="en-US" dirty="0"/>
          </a:p>
        </p:txBody>
      </p:sp>
      <p:pic>
        <p:nvPicPr>
          <p:cNvPr id="4" name="Content Placeholder 3" descr="photo.JPG"/>
          <p:cNvPicPr>
            <a:picLocks noChangeAspect="1"/>
          </p:cNvPicPr>
          <p:nvPr/>
        </p:nvPicPr>
        <p:blipFill rotWithShape="1">
          <a:blip r:embed="rId3">
            <a:extLst>
              <a:ext uri="{28A0092B-C50C-407E-A947-70E740481C1C}">
                <a14:useLocalDpi xmlns:a14="http://schemas.microsoft.com/office/drawing/2010/main" val="0"/>
              </a:ext>
            </a:extLst>
          </a:blip>
          <a:srcRect t="13027" b="13027"/>
          <a:stretch/>
        </p:blipFill>
        <p:spPr>
          <a:xfrm>
            <a:off x="1048661" y="1905003"/>
            <a:ext cx="7313613" cy="4056063"/>
          </a:xfrm>
          <a:prstGeom prst="rect">
            <a:avLst/>
          </a:prstGeom>
          <a:noFill/>
          <a:ln>
            <a:noFill/>
          </a:ln>
        </p:spPr>
      </p:pic>
    </p:spTree>
    <p:extLst>
      <p:ext uri="{BB962C8B-B14F-4D97-AF65-F5344CB8AC3E}">
        <p14:creationId xmlns:p14="http://schemas.microsoft.com/office/powerpoint/2010/main" val="392601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Query (PICO)</a:t>
            </a:r>
            <a:endParaRPr lang="en-US" dirty="0"/>
          </a:p>
        </p:txBody>
      </p:sp>
      <p:sp>
        <p:nvSpPr>
          <p:cNvPr id="3" name="Content Placeholder 2"/>
          <p:cNvSpPr>
            <a:spLocks noGrp="1"/>
          </p:cNvSpPr>
          <p:nvPr>
            <p:ph idx="1"/>
          </p:nvPr>
        </p:nvSpPr>
        <p:spPr/>
        <p:txBody>
          <a:bodyPr>
            <a:noAutofit/>
          </a:bodyPr>
          <a:lstStyle/>
          <a:p>
            <a:r>
              <a:rPr lang="en-US" sz="2400" dirty="0" smtClean="0"/>
              <a:t>In a 60 </a:t>
            </a:r>
            <a:r>
              <a:rPr lang="en-US" sz="2400" dirty="0" err="1" smtClean="0"/>
              <a:t>yo</a:t>
            </a:r>
            <a:r>
              <a:rPr lang="en-US" sz="2400" dirty="0" smtClean="0"/>
              <a:t> male with history of herpes zoster (</a:t>
            </a:r>
            <a:r>
              <a:rPr lang="en-US" sz="2400" b="1" dirty="0" smtClean="0"/>
              <a:t>population</a:t>
            </a:r>
            <a:r>
              <a:rPr lang="en-US" sz="2400" dirty="0" smtClean="0"/>
              <a:t>) does herpes zoster vaccination (</a:t>
            </a:r>
            <a:r>
              <a:rPr lang="en-US" sz="2400" b="1" dirty="0" smtClean="0"/>
              <a:t>intervention</a:t>
            </a:r>
            <a:r>
              <a:rPr lang="en-US" sz="2400" dirty="0" smtClean="0"/>
              <a:t>) decrease the recurrence rate of herpes zoster (</a:t>
            </a:r>
            <a:r>
              <a:rPr lang="en-US" sz="2400" b="1" dirty="0" smtClean="0"/>
              <a:t>outcome</a:t>
            </a:r>
            <a:r>
              <a:rPr lang="en-US" sz="2400" dirty="0" smtClean="0"/>
              <a:t>) when compared to those who are not vaccinated (</a:t>
            </a:r>
            <a:r>
              <a:rPr lang="en-US" sz="2400" b="1" dirty="0" smtClean="0"/>
              <a:t>comparison</a:t>
            </a:r>
            <a:r>
              <a:rPr lang="en-US" sz="2400" dirty="0" smtClean="0"/>
              <a:t> </a:t>
            </a:r>
            <a:r>
              <a:rPr lang="en-US" sz="2400" b="1" dirty="0" smtClean="0"/>
              <a:t>group</a:t>
            </a:r>
            <a:r>
              <a:rPr lang="en-US" sz="2400" dirty="0" smtClean="0"/>
              <a:t>)?</a:t>
            </a:r>
          </a:p>
          <a:p>
            <a:pPr lvl="1"/>
            <a:r>
              <a:rPr lang="en-US" sz="2000" b="1" dirty="0" smtClean="0"/>
              <a:t>P-</a:t>
            </a:r>
            <a:r>
              <a:rPr lang="en-US" sz="2000" dirty="0" smtClean="0"/>
              <a:t> </a:t>
            </a:r>
            <a:r>
              <a:rPr lang="en-US" sz="2000" dirty="0" err="1" smtClean="0"/>
              <a:t>immunocompetent</a:t>
            </a:r>
            <a:r>
              <a:rPr lang="en-US" sz="2000" dirty="0" smtClean="0"/>
              <a:t> adults with shingles</a:t>
            </a:r>
          </a:p>
          <a:p>
            <a:pPr lvl="1"/>
            <a:r>
              <a:rPr lang="en-US" sz="2000" b="1" dirty="0" smtClean="0"/>
              <a:t>I-</a:t>
            </a:r>
            <a:r>
              <a:rPr lang="en-US" sz="2000" dirty="0" smtClean="0"/>
              <a:t> herpes zoster vaccine</a:t>
            </a:r>
          </a:p>
          <a:p>
            <a:pPr lvl="1"/>
            <a:r>
              <a:rPr lang="en-US" sz="2000" b="1" dirty="0" smtClean="0"/>
              <a:t>C-</a:t>
            </a:r>
            <a:r>
              <a:rPr lang="en-US" sz="2000" dirty="0" smtClean="0"/>
              <a:t> unvaccinated </a:t>
            </a:r>
            <a:r>
              <a:rPr lang="en-US" sz="2000" dirty="0" err="1" smtClean="0"/>
              <a:t>immunocompetent</a:t>
            </a:r>
            <a:r>
              <a:rPr lang="en-US" sz="2000" dirty="0" smtClean="0"/>
              <a:t> adults</a:t>
            </a:r>
          </a:p>
          <a:p>
            <a:pPr lvl="1"/>
            <a:r>
              <a:rPr lang="en-US" sz="2000" b="1" dirty="0" smtClean="0"/>
              <a:t>O-</a:t>
            </a:r>
            <a:r>
              <a:rPr lang="en-US" sz="2000" dirty="0" smtClean="0"/>
              <a:t> decrease recurrence rate</a:t>
            </a:r>
            <a:endParaRPr lang="en-US" sz="2000" dirty="0"/>
          </a:p>
        </p:txBody>
      </p:sp>
    </p:spTree>
    <p:extLst>
      <p:ext uri="{BB962C8B-B14F-4D97-AF65-F5344CB8AC3E}">
        <p14:creationId xmlns:p14="http://schemas.microsoft.com/office/powerpoint/2010/main" val="3400632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Search</a:t>
            </a:r>
            <a:endParaRPr lang="en-US" dirty="0"/>
          </a:p>
        </p:txBody>
      </p:sp>
      <p:sp>
        <p:nvSpPr>
          <p:cNvPr id="3" name="Content Placeholder 2"/>
          <p:cNvSpPr>
            <a:spLocks noGrp="1"/>
          </p:cNvSpPr>
          <p:nvPr>
            <p:ph idx="1"/>
          </p:nvPr>
        </p:nvSpPr>
        <p:spPr/>
        <p:txBody>
          <a:bodyPr/>
          <a:lstStyle/>
          <a:p>
            <a:r>
              <a:rPr lang="en-US" dirty="0" smtClean="0"/>
              <a:t>“herpes zoster vaccine and recurrent herpes zoster” </a:t>
            </a:r>
          </a:p>
          <a:p>
            <a:r>
              <a:rPr lang="en-US" dirty="0" smtClean="0"/>
              <a:t>31 articles on </a:t>
            </a:r>
            <a:r>
              <a:rPr lang="en-US" dirty="0" err="1" smtClean="0"/>
              <a:t>Pubmed</a:t>
            </a:r>
            <a:endParaRPr lang="en-US" dirty="0" smtClean="0"/>
          </a:p>
          <a:p>
            <a:r>
              <a:rPr lang="en-US" dirty="0" smtClean="0"/>
              <a:t>1 article that fit my search criteria</a:t>
            </a:r>
          </a:p>
          <a:p>
            <a:endParaRPr lang="en-US" dirty="0" smtClean="0"/>
          </a:p>
          <a:p>
            <a:endParaRPr lang="en-US" dirty="0"/>
          </a:p>
          <a:p>
            <a:r>
              <a:rPr lang="en-US" dirty="0" smtClean="0"/>
              <a:t>Recommendations also reviewed on CDC website and </a:t>
            </a:r>
            <a:r>
              <a:rPr lang="en-US" dirty="0" err="1" smtClean="0"/>
              <a:t>Dynamed</a:t>
            </a:r>
            <a:endParaRPr lang="en-US" dirty="0" smtClean="0"/>
          </a:p>
        </p:txBody>
      </p:sp>
    </p:spTree>
    <p:extLst>
      <p:ext uri="{BB962C8B-B14F-4D97-AF65-F5344CB8AC3E}">
        <p14:creationId xmlns:p14="http://schemas.microsoft.com/office/powerpoint/2010/main" val="2924440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7" name="Title 6"/>
          <p:cNvSpPr>
            <a:spLocks noGrp="1"/>
          </p:cNvSpPr>
          <p:nvPr>
            <p:ph type="title"/>
          </p:nvPr>
        </p:nvSpPr>
        <p:spPr>
          <a:xfrm>
            <a:off x="457200" y="521527"/>
            <a:ext cx="8229600" cy="1143000"/>
          </a:xfrm>
        </p:spPr>
        <p:txBody>
          <a:bodyPr/>
          <a:lstStyle/>
          <a:p>
            <a:r>
              <a:rPr lang="en-US" dirty="0" smtClean="0"/>
              <a:t>CME Information</a:t>
            </a:r>
            <a:endParaRPr lang="en-US" dirty="0"/>
          </a:p>
        </p:txBody>
      </p:sp>
      <p:sp>
        <p:nvSpPr>
          <p:cNvPr id="8" name="Content Placeholder 7"/>
          <p:cNvSpPr>
            <a:spLocks noGrp="1"/>
          </p:cNvSpPr>
          <p:nvPr>
            <p:ph idx="1"/>
          </p:nvPr>
        </p:nvSpPr>
        <p:spPr>
          <a:xfrm>
            <a:off x="457200" y="1581915"/>
            <a:ext cx="8229600" cy="4608575"/>
          </a:xfrm>
        </p:spPr>
        <p:txBody>
          <a:bodyPr>
            <a:normAutofit fontScale="25000" lnSpcReduction="20000"/>
          </a:bodyPr>
          <a:lstStyle/>
          <a:p>
            <a:pPr marL="0" indent="0">
              <a:lnSpc>
                <a:spcPct val="120000"/>
              </a:lnSpc>
              <a:spcBef>
                <a:spcPts val="0"/>
              </a:spcBef>
              <a:buNone/>
            </a:pPr>
            <a:r>
              <a:rPr lang="en-US" sz="6400" b="1" dirty="0" smtClean="0"/>
              <a:t>Objectives: </a:t>
            </a:r>
            <a:r>
              <a:rPr lang="en-US" sz="6400" i="1" dirty="0" smtClean="0"/>
              <a:t>At </a:t>
            </a:r>
            <a:r>
              <a:rPr lang="en-US" sz="6400" i="1" dirty="0"/>
              <a:t>the conclusion of this activity, learners should be able to:</a:t>
            </a:r>
            <a:endParaRPr lang="en-US" sz="6400" dirty="0"/>
          </a:p>
          <a:p>
            <a:pPr marL="0" indent="-228600">
              <a:lnSpc>
                <a:spcPct val="120000"/>
              </a:lnSpc>
              <a:spcBef>
                <a:spcPts val="0"/>
              </a:spcBef>
            </a:pPr>
            <a:r>
              <a:rPr lang="en-US" sz="6400" dirty="0" smtClean="0"/>
              <a:t>Identify innovative curricula in medical education</a:t>
            </a:r>
          </a:p>
          <a:p>
            <a:pPr marL="0" indent="-228600">
              <a:lnSpc>
                <a:spcPct val="120000"/>
              </a:lnSpc>
              <a:spcBef>
                <a:spcPts val="0"/>
              </a:spcBef>
            </a:pPr>
            <a:r>
              <a:rPr lang="en-US" sz="6400" dirty="0" smtClean="0"/>
              <a:t>Develop skills to become effective Medical Educators</a:t>
            </a:r>
          </a:p>
          <a:p>
            <a:pPr marL="0" indent="-228600">
              <a:lnSpc>
                <a:spcPct val="120000"/>
              </a:lnSpc>
              <a:spcBef>
                <a:spcPts val="0"/>
              </a:spcBef>
            </a:pPr>
            <a:r>
              <a:rPr lang="en-US" sz="6400" dirty="0" smtClean="0"/>
              <a:t>Discuss resources for leadership development</a:t>
            </a:r>
          </a:p>
          <a:p>
            <a:pPr marL="0" indent="-228600">
              <a:lnSpc>
                <a:spcPct val="120000"/>
              </a:lnSpc>
              <a:spcBef>
                <a:spcPts val="0"/>
              </a:spcBef>
            </a:pPr>
            <a:r>
              <a:rPr lang="en-US" sz="6400" dirty="0" smtClean="0"/>
              <a:t>Identify methods to allow for self directed learning opportunities</a:t>
            </a:r>
            <a:endParaRPr lang="en-US" sz="6400" dirty="0"/>
          </a:p>
          <a:p>
            <a:pPr marL="0" indent="0">
              <a:lnSpc>
                <a:spcPct val="120000"/>
              </a:lnSpc>
              <a:spcBef>
                <a:spcPts val="0"/>
              </a:spcBef>
              <a:buNone/>
            </a:pPr>
            <a:r>
              <a:rPr lang="en-US" sz="6400" dirty="0"/>
              <a:t> </a:t>
            </a:r>
          </a:p>
          <a:p>
            <a:pPr marL="0" indent="0">
              <a:lnSpc>
                <a:spcPct val="120000"/>
              </a:lnSpc>
              <a:spcBef>
                <a:spcPts val="0"/>
              </a:spcBef>
              <a:buNone/>
            </a:pPr>
            <a:r>
              <a:rPr lang="en-US" sz="6400" b="1" dirty="0"/>
              <a:t>CME Accreditation and Credit Designation</a:t>
            </a:r>
          </a:p>
          <a:p>
            <a:pPr marL="0" indent="0">
              <a:lnSpc>
                <a:spcPct val="120000"/>
              </a:lnSpc>
              <a:spcBef>
                <a:spcPts val="0"/>
              </a:spcBef>
              <a:buNone/>
            </a:pPr>
            <a:r>
              <a:rPr lang="en-US" sz="6400" dirty="0"/>
              <a:t>William Beaumont Hospital is accredited by the Accreditation Council for Continuing Medical Education (ACCME) to provide continuing medical education for physicians.</a:t>
            </a:r>
          </a:p>
          <a:p>
            <a:pPr marL="0" indent="0">
              <a:lnSpc>
                <a:spcPct val="120000"/>
              </a:lnSpc>
              <a:spcBef>
                <a:spcPts val="0"/>
              </a:spcBef>
              <a:buNone/>
            </a:pPr>
            <a:endParaRPr lang="en-US" sz="6400" dirty="0"/>
          </a:p>
          <a:p>
            <a:pPr marL="0" indent="0">
              <a:lnSpc>
                <a:spcPct val="120000"/>
              </a:lnSpc>
              <a:spcBef>
                <a:spcPts val="0"/>
              </a:spcBef>
              <a:buNone/>
            </a:pPr>
            <a:r>
              <a:rPr lang="en-US" sz="6400" dirty="0"/>
              <a:t>William Beaumont Hospital designates this live activity for a maximum of </a:t>
            </a:r>
            <a:r>
              <a:rPr lang="en-US" sz="6400" dirty="0" smtClean="0"/>
              <a:t>1.5 </a:t>
            </a:r>
            <a:r>
              <a:rPr lang="en-US" sz="6400" i="1" dirty="0" smtClean="0"/>
              <a:t>AMA </a:t>
            </a:r>
            <a:r>
              <a:rPr lang="en-US" sz="6400" i="1" dirty="0"/>
              <a:t>PRA Category 1 Credit</a:t>
            </a:r>
            <a:r>
              <a:rPr lang="en-US" sz="6400" dirty="0"/>
              <a:t>(s</a:t>
            </a:r>
            <a:r>
              <a:rPr lang="en-US" sz="6400" i="1" dirty="0"/>
              <a:t>)</a:t>
            </a:r>
            <a:r>
              <a:rPr lang="en-US" sz="6400" dirty="0"/>
              <a:t>™.  Physicians should claim only the credit commensurate with the extent of their participation in the activity. </a:t>
            </a:r>
          </a:p>
          <a:p>
            <a:pPr marL="0" indent="0">
              <a:lnSpc>
                <a:spcPct val="120000"/>
              </a:lnSpc>
              <a:spcBef>
                <a:spcPts val="0"/>
              </a:spcBef>
              <a:buNone/>
            </a:pPr>
            <a:r>
              <a:rPr lang="en-US" sz="6400" dirty="0"/>
              <a:t> </a:t>
            </a:r>
          </a:p>
          <a:p>
            <a:pPr marL="0" indent="0">
              <a:lnSpc>
                <a:spcPct val="120000"/>
              </a:lnSpc>
              <a:spcBef>
                <a:spcPts val="0"/>
              </a:spcBef>
              <a:buNone/>
            </a:pPr>
            <a:r>
              <a:rPr lang="en-US" sz="6400" b="1" dirty="0" smtClean="0"/>
              <a:t>		</a:t>
            </a:r>
            <a:r>
              <a:rPr lang="en-US" sz="6400" b="1" dirty="0"/>
              <a:t> </a:t>
            </a:r>
            <a:r>
              <a:rPr lang="en-US" sz="6400" i="1" dirty="0" smtClean="0">
                <a:solidFill>
                  <a:schemeClr val="tx1">
                    <a:lumMod val="85000"/>
                    <a:lumOff val="15000"/>
                  </a:schemeClr>
                </a:solidFill>
              </a:rPr>
              <a:t>This </a:t>
            </a:r>
            <a:r>
              <a:rPr lang="en-US" sz="6400" i="1" dirty="0">
                <a:solidFill>
                  <a:schemeClr val="tx1">
                    <a:lumMod val="85000"/>
                    <a:lumOff val="15000"/>
                  </a:schemeClr>
                </a:solidFill>
              </a:rPr>
              <a:t>activity is eligible for meaningful participation (MP) credits</a:t>
            </a:r>
            <a:r>
              <a:rPr lang="en-US" sz="5400" i="1" dirty="0">
                <a:solidFill>
                  <a:schemeClr val="tx1">
                    <a:lumMod val="85000"/>
                    <a:lumOff val="15000"/>
                  </a:schemeClr>
                </a:solidFill>
              </a:rPr>
              <a:t>.</a:t>
            </a:r>
            <a:endParaRPr lang="en-US" sz="5400" dirty="0">
              <a:solidFill>
                <a:schemeClr val="tx1">
                  <a:lumMod val="85000"/>
                  <a:lumOff val="15000"/>
                </a:schemeClr>
              </a:solidFill>
            </a:endParaRPr>
          </a:p>
          <a:p>
            <a:pPr marL="0" indent="0">
              <a:lnSpc>
                <a:spcPct val="120000"/>
              </a:lnSpc>
              <a:spcBef>
                <a:spcPts val="0"/>
              </a:spcBef>
              <a:buNone/>
            </a:pPr>
            <a:endParaRPr lang="en-US" sz="4900" dirty="0"/>
          </a:p>
          <a:p>
            <a:pPr marL="0" indent="0" algn="ctr">
              <a:lnSpc>
                <a:spcPct val="120000"/>
              </a:lnSpc>
              <a:spcBef>
                <a:spcPts val="0"/>
              </a:spcBef>
              <a:buNone/>
            </a:pPr>
            <a:endParaRPr lang="en-US" sz="8000" b="1" dirty="0" smtClean="0"/>
          </a:p>
          <a:p>
            <a:pPr marL="0" indent="0" algn="ctr">
              <a:lnSpc>
                <a:spcPct val="120000"/>
              </a:lnSpc>
              <a:spcBef>
                <a:spcPts val="0"/>
              </a:spcBef>
              <a:buNone/>
            </a:pPr>
            <a:r>
              <a:rPr lang="en-US" sz="9600" b="1" dirty="0" smtClean="0"/>
              <a:t>View the CME handout for instructions on claiming credits.</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84" y="4839349"/>
            <a:ext cx="647619" cy="647619"/>
          </a:xfrm>
          <a:prstGeom prst="rect">
            <a:avLst/>
          </a:prstGeom>
        </p:spPr>
      </p:pic>
    </p:spTree>
    <p:extLst>
      <p:ext uri="{BB962C8B-B14F-4D97-AF65-F5344CB8AC3E}">
        <p14:creationId xmlns:p14="http://schemas.microsoft.com/office/powerpoint/2010/main" val="1166312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SMR Outline</a:t>
            </a:r>
            <a:endParaRPr lang="en-US" dirty="0"/>
          </a:p>
        </p:txBody>
      </p:sp>
      <p:sp>
        <p:nvSpPr>
          <p:cNvPr id="3" name="Content Placeholder 2"/>
          <p:cNvSpPr>
            <a:spLocks noGrp="1"/>
          </p:cNvSpPr>
          <p:nvPr>
            <p:ph idx="1"/>
          </p:nvPr>
        </p:nvSpPr>
        <p:spPr>
          <a:xfrm>
            <a:off x="377371" y="1470176"/>
            <a:ext cx="8610600" cy="3962400"/>
          </a:xfrm>
        </p:spPr>
        <p:txBody>
          <a:bodyPr>
            <a:noAutofit/>
          </a:bodyPr>
          <a:lstStyle/>
          <a:p>
            <a:r>
              <a:rPr lang="en-US" dirty="0" smtClean="0"/>
              <a:t>Article Characteristics</a:t>
            </a:r>
          </a:p>
          <a:p>
            <a:pPr lvl="1"/>
            <a:r>
              <a:rPr lang="en-US" dirty="0" smtClean="0"/>
              <a:t>Journal </a:t>
            </a:r>
            <a:r>
              <a:rPr lang="en-US" dirty="0"/>
              <a:t>Impact </a:t>
            </a:r>
            <a:r>
              <a:rPr lang="en-US" dirty="0" smtClean="0"/>
              <a:t>Factor </a:t>
            </a:r>
          </a:p>
          <a:p>
            <a:pPr lvl="1"/>
            <a:r>
              <a:rPr lang="en-US" dirty="0" smtClean="0"/>
              <a:t>Study </a:t>
            </a:r>
            <a:r>
              <a:rPr lang="en-US" dirty="0"/>
              <a:t>Design </a:t>
            </a:r>
            <a:endParaRPr lang="en-US" dirty="0" smtClean="0"/>
          </a:p>
          <a:p>
            <a:pPr lvl="1"/>
            <a:r>
              <a:rPr lang="en-US" dirty="0" smtClean="0"/>
              <a:t>Study Duration and location</a:t>
            </a:r>
          </a:p>
          <a:p>
            <a:r>
              <a:rPr lang="en-US" dirty="0" smtClean="0"/>
              <a:t>Background</a:t>
            </a:r>
          </a:p>
          <a:p>
            <a:pPr lvl="1"/>
            <a:r>
              <a:rPr lang="en-US" dirty="0" smtClean="0"/>
              <a:t>why the study was performed</a:t>
            </a:r>
          </a:p>
          <a:p>
            <a:pPr marL="0" indent="0">
              <a:buNone/>
            </a:pPr>
            <a:endParaRPr lang="en-US" sz="4000" dirty="0"/>
          </a:p>
          <a:p>
            <a:endParaRPr lang="en-US" sz="1600" dirty="0" smtClean="0"/>
          </a:p>
          <a:p>
            <a:endParaRPr lang="en-US" sz="3600" dirty="0"/>
          </a:p>
          <a:p>
            <a:pPr lvl="1"/>
            <a:endParaRPr lang="en-US" sz="4800" dirty="0" smtClean="0"/>
          </a:p>
          <a:p>
            <a:pPr lvl="1"/>
            <a:endParaRPr lang="en-US" sz="4800" dirty="0"/>
          </a:p>
        </p:txBody>
      </p:sp>
    </p:spTree>
    <p:extLst>
      <p:ext uri="{BB962C8B-B14F-4D97-AF65-F5344CB8AC3E}">
        <p14:creationId xmlns:p14="http://schemas.microsoft.com/office/powerpoint/2010/main" val="389552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SMR Outline</a:t>
            </a:r>
            <a:endParaRPr lang="en-US" dirty="0"/>
          </a:p>
        </p:txBody>
      </p:sp>
      <p:sp>
        <p:nvSpPr>
          <p:cNvPr id="3" name="Content Placeholder 2"/>
          <p:cNvSpPr>
            <a:spLocks noGrp="1"/>
          </p:cNvSpPr>
          <p:nvPr>
            <p:ph idx="1"/>
          </p:nvPr>
        </p:nvSpPr>
        <p:spPr>
          <a:xfrm>
            <a:off x="457200" y="1437924"/>
            <a:ext cx="8229600" cy="3962400"/>
          </a:xfrm>
        </p:spPr>
        <p:txBody>
          <a:bodyPr>
            <a:noAutofit/>
          </a:bodyPr>
          <a:lstStyle/>
          <a:p>
            <a:r>
              <a:rPr lang="en-US" sz="2200" dirty="0"/>
              <a:t>Methods</a:t>
            </a:r>
          </a:p>
          <a:p>
            <a:pPr lvl="1"/>
            <a:r>
              <a:rPr lang="en-US" sz="2200" dirty="0"/>
              <a:t>Inclusion and exclusion criteria</a:t>
            </a:r>
          </a:p>
          <a:p>
            <a:pPr lvl="1"/>
            <a:r>
              <a:rPr lang="en-US" sz="2200" dirty="0"/>
              <a:t>Clearly define primary endpoint</a:t>
            </a:r>
          </a:p>
          <a:p>
            <a:pPr lvl="1"/>
            <a:r>
              <a:rPr lang="en-US" sz="2200" dirty="0"/>
              <a:t>Strategy to control bias </a:t>
            </a:r>
            <a:endParaRPr lang="en-US" sz="2200" dirty="0" smtClean="0"/>
          </a:p>
          <a:p>
            <a:pPr lvl="1"/>
            <a:r>
              <a:rPr lang="en-US" sz="2200" dirty="0" smtClean="0"/>
              <a:t>Explain statistics</a:t>
            </a:r>
          </a:p>
          <a:p>
            <a:r>
              <a:rPr lang="en-US" sz="2200" dirty="0" smtClean="0"/>
              <a:t>Results</a:t>
            </a:r>
            <a:endParaRPr lang="en-US" sz="2200" dirty="0"/>
          </a:p>
          <a:p>
            <a:pPr lvl="1"/>
            <a:r>
              <a:rPr lang="en-US" sz="2200" dirty="0"/>
              <a:t>Include important disparities in baseline characteristics</a:t>
            </a:r>
          </a:p>
          <a:p>
            <a:pPr lvl="1"/>
            <a:r>
              <a:rPr lang="en-US" sz="2200" dirty="0"/>
              <a:t>Include numeric reporting important </a:t>
            </a:r>
            <a:r>
              <a:rPr lang="en-US" sz="2200" dirty="0" smtClean="0"/>
              <a:t>results and graphs</a:t>
            </a:r>
            <a:endParaRPr lang="en-US" sz="2200" dirty="0"/>
          </a:p>
        </p:txBody>
      </p:sp>
    </p:spTree>
    <p:extLst>
      <p:ext uri="{BB962C8B-B14F-4D97-AF65-F5344CB8AC3E}">
        <p14:creationId xmlns:p14="http://schemas.microsoft.com/office/powerpoint/2010/main" val="1239043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pic>
        <p:nvPicPr>
          <p:cNvPr id="6" name="Content Placeholder 5" descr="Screen Shot 2013-07-14 at 4.46.40 PM.png"/>
          <p:cNvPicPr>
            <a:picLocks noGrp="1" noChangeAspect="1"/>
          </p:cNvPicPr>
          <p:nvPr>
            <p:ph idx="1"/>
          </p:nvPr>
        </p:nvPicPr>
        <p:blipFill>
          <a:blip r:embed="rId2">
            <a:extLst>
              <a:ext uri="{28A0092B-C50C-407E-A947-70E740481C1C}">
                <a14:useLocalDpi xmlns:a14="http://schemas.microsoft.com/office/drawing/2010/main" val="0"/>
              </a:ext>
            </a:extLst>
          </a:blip>
          <a:srcRect t="10417" b="10417"/>
          <a:stretch>
            <a:fillRect/>
          </a:stretch>
        </p:blipFill>
        <p:spPr>
          <a:xfrm>
            <a:off x="489681" y="498325"/>
            <a:ext cx="7891919" cy="5787003"/>
          </a:xfrm>
        </p:spPr>
      </p:pic>
    </p:spTree>
    <p:extLst>
      <p:ext uri="{BB962C8B-B14F-4D97-AF65-F5344CB8AC3E}">
        <p14:creationId xmlns:p14="http://schemas.microsoft.com/office/powerpoint/2010/main" val="3731809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Review</a:t>
            </a:r>
            <a:endParaRPr lang="en-US" dirty="0"/>
          </a:p>
        </p:txBody>
      </p:sp>
      <p:sp>
        <p:nvSpPr>
          <p:cNvPr id="3" name="Content Placeholder 2"/>
          <p:cNvSpPr>
            <a:spLocks noGrp="1"/>
          </p:cNvSpPr>
          <p:nvPr>
            <p:ph idx="1"/>
          </p:nvPr>
        </p:nvSpPr>
        <p:spPr/>
        <p:txBody>
          <a:bodyPr>
            <a:normAutofit/>
          </a:bodyPr>
          <a:lstStyle/>
          <a:p>
            <a:r>
              <a:rPr lang="en-US" sz="2400" dirty="0" smtClean="0"/>
              <a:t>Published in The Journal of Infectious Disease (IF 6.4)</a:t>
            </a:r>
          </a:p>
          <a:p>
            <a:r>
              <a:rPr lang="en-US" sz="2400" dirty="0" smtClean="0"/>
              <a:t>Prospective from January 1st 2007 to December 31st 2010. </a:t>
            </a:r>
          </a:p>
          <a:p>
            <a:r>
              <a:rPr lang="en-US" sz="2400" dirty="0" smtClean="0"/>
              <a:t>Cohort</a:t>
            </a:r>
          </a:p>
          <a:p>
            <a:r>
              <a:rPr lang="en-US" sz="2400" dirty="0" smtClean="0"/>
              <a:t>Kaiser Permanente Southern California</a:t>
            </a:r>
          </a:p>
          <a:p>
            <a:endParaRPr lang="en-US" sz="2400" dirty="0"/>
          </a:p>
        </p:txBody>
      </p:sp>
    </p:spTree>
    <p:extLst>
      <p:ext uri="{BB962C8B-B14F-4D97-AF65-F5344CB8AC3E}">
        <p14:creationId xmlns:p14="http://schemas.microsoft.com/office/powerpoint/2010/main" val="961184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3-07-14 at 7.20.4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973" t="8598" r="6243" b="16961"/>
          <a:stretch/>
        </p:blipFill>
        <p:spPr>
          <a:xfrm>
            <a:off x="1593139" y="274641"/>
            <a:ext cx="5892848" cy="6493779"/>
          </a:xfrm>
        </p:spPr>
      </p:pic>
      <p:sp>
        <p:nvSpPr>
          <p:cNvPr id="3" name="TextBox 2"/>
          <p:cNvSpPr txBox="1"/>
          <p:nvPr/>
        </p:nvSpPr>
        <p:spPr>
          <a:xfrm>
            <a:off x="2209805" y="6419604"/>
            <a:ext cx="5758787" cy="261610"/>
          </a:xfrm>
          <a:prstGeom prst="rect">
            <a:avLst/>
          </a:prstGeom>
          <a:noFill/>
        </p:spPr>
        <p:txBody>
          <a:bodyPr wrap="square" rtlCol="0">
            <a:spAutoFit/>
          </a:bodyPr>
          <a:lstStyle/>
          <a:p>
            <a:pPr defTabSz="457200"/>
            <a:r>
              <a:rPr lang="en-US" sz="1100" dirty="0" smtClean="0">
                <a:solidFill>
                  <a:prstClr val="black"/>
                </a:solidFill>
              </a:rPr>
              <a:t>Image from: http</a:t>
            </a:r>
            <a:r>
              <a:rPr lang="en-US" sz="1100" dirty="0">
                <a:solidFill>
                  <a:prstClr val="black"/>
                </a:solidFill>
              </a:rPr>
              <a:t>://www3.mdanderson.org/library/evidence-based/index.html</a:t>
            </a:r>
          </a:p>
        </p:txBody>
      </p:sp>
    </p:spTree>
    <p:extLst>
      <p:ext uri="{BB962C8B-B14F-4D97-AF65-F5344CB8AC3E}">
        <p14:creationId xmlns:p14="http://schemas.microsoft.com/office/powerpoint/2010/main" val="3679276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SMR Outline</a:t>
            </a:r>
            <a:endParaRPr lang="en-US" dirty="0"/>
          </a:p>
        </p:txBody>
      </p:sp>
      <p:sp>
        <p:nvSpPr>
          <p:cNvPr id="3" name="Content Placeholder 2"/>
          <p:cNvSpPr>
            <a:spLocks noGrp="1"/>
          </p:cNvSpPr>
          <p:nvPr>
            <p:ph idx="1"/>
          </p:nvPr>
        </p:nvSpPr>
        <p:spPr>
          <a:xfrm>
            <a:off x="453501" y="1600200"/>
            <a:ext cx="8229600" cy="4064000"/>
          </a:xfrm>
        </p:spPr>
        <p:txBody>
          <a:bodyPr>
            <a:noAutofit/>
          </a:bodyPr>
          <a:lstStyle/>
          <a:p>
            <a:pPr lvl="0"/>
            <a:r>
              <a:rPr lang="en-US" sz="2400" dirty="0"/>
              <a:t>Discussion from the authors</a:t>
            </a:r>
          </a:p>
          <a:p>
            <a:pPr lvl="0"/>
            <a:r>
              <a:rPr lang="en-US" sz="2400" dirty="0" smtClean="0"/>
              <a:t>Clinical application to the patient</a:t>
            </a:r>
          </a:p>
          <a:p>
            <a:pPr lvl="0"/>
            <a:r>
              <a:rPr lang="en-US" sz="2400" dirty="0" smtClean="0"/>
              <a:t>Appraising </a:t>
            </a:r>
            <a:r>
              <a:rPr lang="en-US" sz="2400" dirty="0"/>
              <a:t>the article</a:t>
            </a:r>
          </a:p>
          <a:p>
            <a:pPr lvl="1"/>
            <a:r>
              <a:rPr lang="en-US" sz="2400" dirty="0"/>
              <a:t>Choose the appraisal sheet that best suits your article and answer appraisal questions. </a:t>
            </a:r>
            <a:endParaRPr lang="en-US" dirty="0"/>
          </a:p>
          <a:p>
            <a:endParaRPr lang="en-US" sz="2400" dirty="0"/>
          </a:p>
        </p:txBody>
      </p:sp>
    </p:spTree>
    <p:extLst>
      <p:ext uri="{BB962C8B-B14F-4D97-AF65-F5344CB8AC3E}">
        <p14:creationId xmlns:p14="http://schemas.microsoft.com/office/powerpoint/2010/main" val="3506706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914406" y="1811341"/>
            <a:ext cx="7313613" cy="4056063"/>
          </a:xfrm>
        </p:spPr>
        <p:txBody>
          <a:bodyPr>
            <a:normAutofit/>
          </a:bodyPr>
          <a:lstStyle/>
          <a:p>
            <a:r>
              <a:rPr lang="en-US" sz="2400" dirty="0" smtClean="0"/>
              <a:t>It is uncommon to have HZ recurrence in </a:t>
            </a:r>
            <a:r>
              <a:rPr lang="en-US" sz="2400" dirty="0" err="1" smtClean="0"/>
              <a:t>immunocompetent</a:t>
            </a:r>
            <a:r>
              <a:rPr lang="en-US" sz="2400" dirty="0" smtClean="0"/>
              <a:t> population, making the study inadequate. </a:t>
            </a:r>
          </a:p>
          <a:p>
            <a:r>
              <a:rPr lang="en-US" sz="2400" dirty="0" smtClean="0"/>
              <a:t>Difficult to “confirm” cases as HZ is not usually diagnosed with laboratory tests. </a:t>
            </a:r>
          </a:p>
          <a:p>
            <a:r>
              <a:rPr lang="en-US" sz="2400" dirty="0" smtClean="0"/>
              <a:t>Short term follow up-4 years. </a:t>
            </a:r>
          </a:p>
          <a:p>
            <a:r>
              <a:rPr lang="en-US" sz="2400" dirty="0" smtClean="0"/>
              <a:t>Not RCT</a:t>
            </a:r>
            <a:endParaRPr lang="en-US" sz="2400" dirty="0"/>
          </a:p>
        </p:txBody>
      </p:sp>
    </p:spTree>
    <p:extLst>
      <p:ext uri="{BB962C8B-B14F-4D97-AF65-F5344CB8AC3E}">
        <p14:creationId xmlns:p14="http://schemas.microsoft.com/office/powerpoint/2010/main" val="1195909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Appraisal Worksheets</a:t>
            </a:r>
            <a:endParaRPr lang="en-US" dirty="0"/>
          </a:p>
        </p:txBody>
      </p:sp>
      <p:pic>
        <p:nvPicPr>
          <p:cNvPr id="4" name="Content Placeholder 3"/>
          <p:cNvPicPr>
            <a:picLocks noGrp="1" noChangeAspect="1"/>
          </p:cNvPicPr>
          <p:nvPr>
            <p:ph idx="1"/>
          </p:nvPr>
        </p:nvPicPr>
        <p:blipFill rotWithShape="1">
          <a:blip r:embed="rId4"/>
          <a:srcRect l="28930" t="9588" r="30686" b="25950"/>
          <a:stretch/>
        </p:blipFill>
        <p:spPr>
          <a:xfrm>
            <a:off x="2667000" y="1397004"/>
            <a:ext cx="3657600" cy="4378761"/>
          </a:xfrm>
          <a:prstGeom prst="rect">
            <a:avLst/>
          </a:prstGeom>
        </p:spPr>
      </p:pic>
    </p:spTree>
    <p:extLst>
      <p:ext uri="{BB962C8B-B14F-4D97-AF65-F5344CB8AC3E}">
        <p14:creationId xmlns:p14="http://schemas.microsoft.com/office/powerpoint/2010/main" val="4025006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lstStyle/>
          <a:p>
            <a:r>
              <a:rPr lang="en-US" dirty="0" smtClean="0"/>
              <a:t>Real time by peers and mentors</a:t>
            </a:r>
          </a:p>
          <a:p>
            <a:r>
              <a:rPr lang="en-US" dirty="0" smtClean="0"/>
              <a:t>Official feedback based on above milestones placed in residents’ file. </a:t>
            </a:r>
          </a:p>
          <a:p>
            <a:endParaRPr lang="en-US" dirty="0"/>
          </a:p>
        </p:txBody>
      </p:sp>
    </p:spTree>
    <p:extLst>
      <p:ext uri="{BB962C8B-B14F-4D97-AF65-F5344CB8AC3E}">
        <p14:creationId xmlns:p14="http://schemas.microsoft.com/office/powerpoint/2010/main" val="3608923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Background</a:t>
            </a:r>
          </a:p>
          <a:p>
            <a:r>
              <a:rPr lang="en-US" dirty="0" smtClean="0"/>
              <a:t>Senior Morning Report (SMR) Outline</a:t>
            </a:r>
          </a:p>
          <a:p>
            <a:pPr lvl="1"/>
            <a:r>
              <a:rPr lang="en-US" dirty="0" smtClean="0"/>
              <a:t>Example</a:t>
            </a:r>
          </a:p>
          <a:p>
            <a:r>
              <a:rPr lang="en-US" dirty="0" smtClean="0"/>
              <a:t>Critical Appraisal </a:t>
            </a:r>
          </a:p>
          <a:p>
            <a:r>
              <a:rPr lang="en-US" dirty="0" smtClean="0"/>
              <a:t>Feedback</a:t>
            </a:r>
          </a:p>
        </p:txBody>
      </p:sp>
    </p:spTree>
    <p:extLst>
      <p:ext uri="{BB962C8B-B14F-4D97-AF65-F5344CB8AC3E}">
        <p14:creationId xmlns:p14="http://schemas.microsoft.com/office/powerpoint/2010/main" val="3966386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7" name="Title 6"/>
          <p:cNvSpPr>
            <a:spLocks noGrp="1"/>
          </p:cNvSpPr>
          <p:nvPr>
            <p:ph type="title"/>
          </p:nvPr>
        </p:nvSpPr>
        <p:spPr>
          <a:xfrm>
            <a:off x="457200" y="521527"/>
            <a:ext cx="8229600" cy="1143000"/>
          </a:xfrm>
        </p:spPr>
        <p:txBody>
          <a:bodyPr/>
          <a:lstStyle/>
          <a:p>
            <a:r>
              <a:rPr lang="en-US" b="1" dirty="0"/>
              <a:t>Medical Education Week Posters</a:t>
            </a:r>
            <a:endParaRPr lang="en-US" dirty="0"/>
          </a:p>
        </p:txBody>
      </p:sp>
      <p:sp>
        <p:nvSpPr>
          <p:cNvPr id="8" name="Content Placeholder 7"/>
          <p:cNvSpPr>
            <a:spLocks noGrp="1"/>
          </p:cNvSpPr>
          <p:nvPr>
            <p:ph idx="1"/>
          </p:nvPr>
        </p:nvSpPr>
        <p:spPr>
          <a:xfrm>
            <a:off x="457200" y="1581915"/>
            <a:ext cx="8229600" cy="4608575"/>
          </a:xfrm>
        </p:spPr>
        <p:txBody>
          <a:bodyPr>
            <a:normAutofit lnSpcReduction="10000"/>
          </a:bodyPr>
          <a:lstStyle/>
          <a:p>
            <a:pPr marL="0" indent="0" algn="ctr">
              <a:lnSpc>
                <a:spcPct val="120000"/>
              </a:lnSpc>
              <a:spcBef>
                <a:spcPts val="0"/>
              </a:spcBef>
              <a:buNone/>
            </a:pPr>
            <a:r>
              <a:rPr lang="en-US" sz="2500" b="1" dirty="0" smtClean="0"/>
              <a:t>Available for viewing May 19-23 at:</a:t>
            </a:r>
          </a:p>
          <a:p>
            <a:pPr>
              <a:spcBef>
                <a:spcPts val="600"/>
              </a:spcBef>
              <a:spcAft>
                <a:spcPts val="1200"/>
              </a:spcAft>
            </a:pPr>
            <a:r>
              <a:rPr lang="en-US" sz="2500" dirty="0" smtClean="0"/>
              <a:t>Beaumont Royal Oak – Administration Building &amp; Suite 100</a:t>
            </a:r>
          </a:p>
          <a:p>
            <a:pPr>
              <a:spcBef>
                <a:spcPts val="600"/>
              </a:spcBef>
              <a:spcAft>
                <a:spcPts val="1200"/>
              </a:spcAft>
            </a:pPr>
            <a:r>
              <a:rPr lang="en-US" sz="2500" dirty="0" smtClean="0"/>
              <a:t>Beaumont Troy – Atrium*</a:t>
            </a:r>
          </a:p>
          <a:p>
            <a:pPr>
              <a:spcBef>
                <a:spcPts val="600"/>
              </a:spcBef>
              <a:spcAft>
                <a:spcPts val="1200"/>
              </a:spcAft>
            </a:pPr>
            <a:r>
              <a:rPr lang="en-US" sz="2500" dirty="0" smtClean="0"/>
              <a:t>Beaumont Grosse Pointe – Healing Garden Corridor</a:t>
            </a:r>
          </a:p>
          <a:p>
            <a:pPr>
              <a:spcBef>
                <a:spcPts val="600"/>
              </a:spcBef>
              <a:spcAft>
                <a:spcPts val="1800"/>
              </a:spcAft>
            </a:pPr>
            <a:r>
              <a:rPr lang="en-US" sz="2500" dirty="0" smtClean="0"/>
              <a:t>OUWB O’Dowd Hall</a:t>
            </a:r>
          </a:p>
          <a:p>
            <a:pPr marL="0" indent="0">
              <a:lnSpc>
                <a:spcPct val="110000"/>
              </a:lnSpc>
              <a:spcBef>
                <a:spcPts val="600"/>
              </a:spcBef>
              <a:buNone/>
            </a:pPr>
            <a:r>
              <a:rPr lang="en-US" sz="2500" b="1" dirty="0" smtClean="0"/>
              <a:t>					Abstracts available:</a:t>
            </a:r>
          </a:p>
          <a:p>
            <a:pPr marL="0" indent="0">
              <a:lnSpc>
                <a:spcPct val="110000"/>
              </a:lnSpc>
              <a:spcBef>
                <a:spcPts val="600"/>
              </a:spcBef>
              <a:buNone/>
            </a:pPr>
            <a:r>
              <a:rPr lang="en-US" sz="2500" b="1" dirty="0"/>
              <a:t>	</a:t>
            </a:r>
            <a:r>
              <a:rPr lang="en-US" sz="2500" b="1" dirty="0" smtClean="0"/>
              <a:t>				</a:t>
            </a:r>
            <a:r>
              <a:rPr lang="en-US" sz="1900" b="1" dirty="0" smtClean="0"/>
              <a:t>www.oakland.edu/medicine/mededweek2014/posters</a:t>
            </a:r>
          </a:p>
          <a:p>
            <a:pPr marL="0" indent="0" algn="ctr">
              <a:lnSpc>
                <a:spcPct val="120000"/>
              </a:lnSpc>
              <a:spcBef>
                <a:spcPts val="0"/>
              </a:spcBef>
              <a:buNone/>
            </a:pPr>
            <a:endParaRPr lang="en-US" sz="2500" b="1" dirty="0"/>
          </a:p>
          <a:p>
            <a:pPr marL="0" indent="0" algn="r">
              <a:lnSpc>
                <a:spcPct val="120000"/>
              </a:lnSpc>
              <a:spcBef>
                <a:spcPts val="0"/>
              </a:spcBef>
              <a:buNone/>
            </a:pPr>
            <a:r>
              <a:rPr lang="en-US" sz="1600" i="1" dirty="0" smtClean="0"/>
              <a:t>*Due to Magnet Site visit, posters only available May 19 &amp; 20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451606"/>
            <a:ext cx="1318260" cy="1318260"/>
          </a:xfrm>
          <a:prstGeom prst="rect">
            <a:avLst/>
          </a:prstGeom>
        </p:spPr>
      </p:pic>
    </p:spTree>
    <p:extLst>
      <p:ext uri="{BB962C8B-B14F-4D97-AF65-F5344CB8AC3E}">
        <p14:creationId xmlns:p14="http://schemas.microsoft.com/office/powerpoint/2010/main" val="2493495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JAMAevidence</a:t>
            </a:r>
            <a:r>
              <a:rPr lang="en-US" dirty="0" smtClean="0"/>
              <a:t> Education Guides. Available at</a:t>
            </a:r>
            <a:r>
              <a:rPr lang="en-US" dirty="0"/>
              <a:t>: </a:t>
            </a:r>
            <a:r>
              <a:rPr lang="en-US" dirty="0">
                <a:hlinkClick r:id="rId2"/>
              </a:rPr>
              <a:t>http://</a:t>
            </a:r>
            <a:r>
              <a:rPr lang="en-US" dirty="0" smtClean="0">
                <a:hlinkClick r:id="rId2"/>
              </a:rPr>
              <a:t>jamaevidence.com/edguides</a:t>
            </a:r>
            <a:r>
              <a:rPr lang="en-US" dirty="0" smtClean="0"/>
              <a:t>. Accessed May 9, 2014.</a:t>
            </a:r>
          </a:p>
          <a:p>
            <a:r>
              <a:rPr lang="en-US" dirty="0" err="1" smtClean="0"/>
              <a:t>Guyatt</a:t>
            </a:r>
            <a:r>
              <a:rPr lang="en-US" dirty="0" smtClean="0"/>
              <a:t> G, </a:t>
            </a:r>
            <a:r>
              <a:rPr lang="en-US" dirty="0" err="1" smtClean="0"/>
              <a:t>Rennie</a:t>
            </a:r>
            <a:r>
              <a:rPr lang="en-US" dirty="0"/>
              <a:t> </a:t>
            </a:r>
            <a:r>
              <a:rPr lang="en-US" dirty="0" smtClean="0"/>
              <a:t>D, Meade MO, Cook DJ, eds. </a:t>
            </a:r>
            <a:r>
              <a:rPr lang="en-US" i="1" dirty="0" smtClean="0"/>
              <a:t>Users’ Guides to the Medical Literature.</a:t>
            </a:r>
            <a:r>
              <a:rPr lang="en-US" dirty="0" smtClean="0"/>
              <a:t> 2</a:t>
            </a:r>
            <a:r>
              <a:rPr lang="en-US" baseline="30000" dirty="0" smtClean="0"/>
              <a:t>nd</a:t>
            </a:r>
            <a:r>
              <a:rPr lang="en-US" dirty="0" smtClean="0"/>
              <a:t> ed. McGraw-Hill Medical; 2002</a:t>
            </a:r>
          </a:p>
          <a:p>
            <a:r>
              <a:rPr lang="en-US" dirty="0" err="1" smtClean="0"/>
              <a:t>Lobst</a:t>
            </a:r>
            <a:r>
              <a:rPr lang="en-US" dirty="0" smtClean="0"/>
              <a:t> W, et al. Internal </a:t>
            </a:r>
            <a:r>
              <a:rPr lang="en-US" dirty="0"/>
              <a:t>Medicine Milestone Project </a:t>
            </a:r>
            <a:r>
              <a:rPr lang="en-US" dirty="0" smtClean="0"/>
              <a:t>A </a:t>
            </a:r>
            <a:r>
              <a:rPr lang="en-US" dirty="0"/>
              <a:t>Joint Initiative of </a:t>
            </a:r>
            <a:r>
              <a:rPr lang="en-US" dirty="0" smtClean="0"/>
              <a:t>The </a:t>
            </a:r>
            <a:r>
              <a:rPr lang="en-US" dirty="0"/>
              <a:t>Accreditation Council for Graduate Medical Education </a:t>
            </a:r>
            <a:r>
              <a:rPr lang="en-US" dirty="0" smtClean="0"/>
              <a:t>and The </a:t>
            </a:r>
            <a:r>
              <a:rPr lang="en-US" dirty="0"/>
              <a:t>American Board of Internal Medicine </a:t>
            </a:r>
            <a:r>
              <a:rPr lang="en-US" dirty="0" smtClean="0"/>
              <a:t>Chair. Accessed May 9, 2014. </a:t>
            </a:r>
          </a:p>
          <a:p>
            <a:r>
              <a:rPr lang="en-US" dirty="0" err="1" smtClean="0"/>
              <a:t>Dahm</a:t>
            </a:r>
            <a:r>
              <a:rPr lang="en-US" dirty="0" smtClean="0"/>
              <a:t> P, Scales CD. Teaching and Assessing </a:t>
            </a:r>
            <a:r>
              <a:rPr lang="en-US" dirty="0" err="1" smtClean="0"/>
              <a:t>Evdience</a:t>
            </a:r>
            <a:r>
              <a:rPr lang="en-US" dirty="0" smtClean="0"/>
              <a:t> Based Medicine in the Age of Milestones. ACGME. Available at </a:t>
            </a:r>
            <a:r>
              <a:rPr lang="en-US" dirty="0">
                <a:hlinkClick r:id="rId3"/>
              </a:rPr>
              <a:t>http://</a:t>
            </a:r>
            <a:r>
              <a:rPr lang="en-US" dirty="0" smtClean="0">
                <a:hlinkClick r:id="rId3"/>
              </a:rPr>
              <a:t>www.acgme.org/acgmeweb/Portals/0/PDFs/2014AEC-Presentations/ses038.pdf</a:t>
            </a:r>
            <a:r>
              <a:rPr lang="en-US" dirty="0" smtClean="0"/>
              <a:t>. Accessed May 9, 2014. </a:t>
            </a:r>
            <a:endParaRPr lang="en-US" dirty="0"/>
          </a:p>
          <a:p>
            <a:endParaRPr lang="en-US" dirty="0"/>
          </a:p>
          <a:p>
            <a:endParaRPr lang="en-US" dirty="0"/>
          </a:p>
        </p:txBody>
      </p:sp>
    </p:spTree>
    <p:extLst>
      <p:ext uri="{BB962C8B-B14F-4D97-AF65-F5344CB8AC3E}">
        <p14:creationId xmlns:p14="http://schemas.microsoft.com/office/powerpoint/2010/main" val="2314941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dirty="0"/>
          </a:p>
        </p:txBody>
      </p:sp>
      <p:sp>
        <p:nvSpPr>
          <p:cNvPr id="4" name="Content Placeholder 3"/>
          <p:cNvSpPr>
            <a:spLocks noGrp="1"/>
          </p:cNvSpPr>
          <p:nvPr>
            <p:ph idx="1"/>
          </p:nvPr>
        </p:nvSpPr>
        <p:spPr/>
        <p:txBody>
          <a:bodyPr/>
          <a:lstStyle/>
          <a:p>
            <a:endParaRPr lang="en-US" dirty="0"/>
          </a:p>
        </p:txBody>
      </p:sp>
      <p:sp>
        <p:nvSpPr>
          <p:cNvPr id="5" name="Rectangle 4"/>
          <p:cNvSpPr/>
          <p:nvPr/>
        </p:nvSpPr>
        <p:spPr>
          <a:xfrm>
            <a:off x="2590800" y="575453"/>
            <a:ext cx="3810000" cy="4508927"/>
          </a:xfrm>
          <a:prstGeom prst="rect">
            <a:avLst/>
          </a:prstGeom>
          <a:noFill/>
        </p:spPr>
        <p:txBody>
          <a:bodyPr wrap="square" lIns="91440" tIns="45720" rIns="91440" bIns="45720">
            <a:spAutoFit/>
          </a:bodyPr>
          <a:lstStyle/>
          <a:p>
            <a:pPr algn="ctr" defTabSz="457200"/>
            <a:r>
              <a:rPr lang="en-US" sz="28700" b="1" dirty="0" smtClean="0">
                <a:ln w="22225">
                  <a:solidFill>
                    <a:srgbClr val="C0504D"/>
                  </a:solidFill>
                  <a:prstDash val="solid"/>
                </a:ln>
                <a:solidFill>
                  <a:srgbClr val="C0504D">
                    <a:lumMod val="40000"/>
                    <a:lumOff val="60000"/>
                  </a:srgbClr>
                </a:solidFill>
              </a:rPr>
              <a:t>?</a:t>
            </a:r>
            <a:endParaRPr lang="en-US" sz="28700" b="1" dirty="0">
              <a:ln w="22225">
                <a:solidFill>
                  <a:srgbClr val="C0504D"/>
                </a:solidFill>
                <a:prstDash val="solid"/>
              </a:ln>
              <a:solidFill>
                <a:srgbClr val="C0504D">
                  <a:lumMod val="40000"/>
                  <a:lumOff val="60000"/>
                </a:srgbClr>
              </a:solidFill>
            </a:endParaRPr>
          </a:p>
        </p:txBody>
      </p:sp>
    </p:spTree>
    <p:extLst>
      <p:ext uri="{BB962C8B-B14F-4D97-AF65-F5344CB8AC3E}">
        <p14:creationId xmlns:p14="http://schemas.microsoft.com/office/powerpoint/2010/main" val="1846586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1669" y="922211"/>
            <a:ext cx="184731" cy="369332"/>
          </a:xfrm>
          <a:prstGeom prst="rect">
            <a:avLst/>
          </a:prstGeom>
          <a:noFill/>
        </p:spPr>
        <p:txBody>
          <a:bodyPr wrap="none" rtlCol="0">
            <a:spAutoFit/>
          </a:bodyPr>
          <a:lstStyle/>
          <a:p>
            <a:pPr defTabSz="457200"/>
            <a:endParaRPr lang="en-US" dirty="0">
              <a:solidFill>
                <a:prstClr val="black"/>
              </a:solidFill>
            </a:endParaRPr>
          </a:p>
        </p:txBody>
      </p:sp>
      <p:sp>
        <p:nvSpPr>
          <p:cNvPr id="4" name="TextBox 3"/>
          <p:cNvSpPr txBox="1"/>
          <p:nvPr/>
        </p:nvSpPr>
        <p:spPr>
          <a:xfrm>
            <a:off x="838207" y="860655"/>
            <a:ext cx="7300187" cy="1754326"/>
          </a:xfrm>
          <a:prstGeom prst="rect">
            <a:avLst/>
          </a:prstGeom>
          <a:noFill/>
        </p:spPr>
        <p:txBody>
          <a:bodyPr wrap="square" rtlCol="0">
            <a:spAutoFit/>
          </a:bodyPr>
          <a:lstStyle/>
          <a:p>
            <a:pPr algn="ctr" defTabSz="457200"/>
            <a:r>
              <a:rPr lang="en-US" sz="3600" dirty="0" smtClean="0">
                <a:solidFill>
                  <a:prstClr val="black"/>
                </a:solidFill>
              </a:rPr>
              <a:t>A Needs Assessment for Integrating Compassion into </a:t>
            </a:r>
          </a:p>
          <a:p>
            <a:pPr algn="ctr" defTabSz="457200"/>
            <a:r>
              <a:rPr lang="en-US" sz="3600" dirty="0" smtClean="0">
                <a:solidFill>
                  <a:prstClr val="black"/>
                </a:solidFill>
              </a:rPr>
              <a:t>A Medical School Curriculum </a:t>
            </a:r>
            <a:endParaRPr lang="en-US" sz="3600" dirty="0">
              <a:solidFill>
                <a:prstClr val="black"/>
              </a:solidFill>
            </a:endParaRPr>
          </a:p>
        </p:txBody>
      </p:sp>
      <p:sp>
        <p:nvSpPr>
          <p:cNvPr id="3" name="TextBox 2"/>
          <p:cNvSpPr txBox="1"/>
          <p:nvPr/>
        </p:nvSpPr>
        <p:spPr>
          <a:xfrm>
            <a:off x="3276606" y="3733401"/>
            <a:ext cx="2647135" cy="523220"/>
          </a:xfrm>
          <a:prstGeom prst="rect">
            <a:avLst/>
          </a:prstGeom>
          <a:noFill/>
        </p:spPr>
        <p:txBody>
          <a:bodyPr wrap="none" rtlCol="0">
            <a:spAutoFit/>
          </a:bodyPr>
          <a:lstStyle/>
          <a:p>
            <a:pPr defTabSz="457200"/>
            <a:r>
              <a:rPr lang="en-US" sz="2800" dirty="0" smtClean="0">
                <a:solidFill>
                  <a:prstClr val="black"/>
                </a:solidFill>
              </a:rPr>
              <a:t>Nicole Lederman</a:t>
            </a:r>
            <a:endParaRPr lang="en-US" sz="2800" dirty="0">
              <a:solidFill>
                <a:prstClr val="black"/>
              </a:solidFill>
            </a:endParaRPr>
          </a:p>
        </p:txBody>
      </p:sp>
      <p:pic>
        <p:nvPicPr>
          <p:cNvPr id="7" name="Picture 6"/>
          <p:cNvPicPr>
            <a:picLocks noChangeAspect="1"/>
          </p:cNvPicPr>
          <p:nvPr/>
        </p:nvPicPr>
        <p:blipFill>
          <a:blip r:embed="rId3"/>
          <a:stretch>
            <a:fillRect/>
          </a:stretch>
        </p:blipFill>
        <p:spPr>
          <a:xfrm>
            <a:off x="1066800" y="3530600"/>
            <a:ext cx="1143000" cy="1519608"/>
          </a:xfrm>
          <a:prstGeom prst="rect">
            <a:avLst/>
          </a:prstGeom>
        </p:spPr>
      </p:pic>
    </p:spTree>
    <p:extLst>
      <p:ext uri="{BB962C8B-B14F-4D97-AF65-F5344CB8AC3E}">
        <p14:creationId xmlns:p14="http://schemas.microsoft.com/office/powerpoint/2010/main" val="3921423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a:xfrm>
            <a:off x="457200" y="1803400"/>
            <a:ext cx="8229600" cy="4064000"/>
          </a:xfrm>
        </p:spPr>
        <p:txBody>
          <a:bodyPr/>
          <a:lstStyle/>
          <a:p>
            <a:r>
              <a:rPr lang="en-US" dirty="0" err="1" smtClean="0"/>
              <a:t>Nelia</a:t>
            </a:r>
            <a:r>
              <a:rPr lang="en-US" dirty="0" smtClean="0"/>
              <a:t> </a:t>
            </a:r>
            <a:r>
              <a:rPr lang="en-US" dirty="0" err="1" smtClean="0"/>
              <a:t>Afonso</a:t>
            </a:r>
            <a:r>
              <a:rPr lang="en-US" dirty="0" smtClean="0"/>
              <a:t>, M.D.</a:t>
            </a:r>
          </a:p>
          <a:p>
            <a:r>
              <a:rPr lang="en-US" dirty="0" smtClean="0"/>
              <a:t>Tracy </a:t>
            </a:r>
            <a:r>
              <a:rPr lang="en-US" dirty="0" err="1" smtClean="0"/>
              <a:t>Wunderlich</a:t>
            </a:r>
            <a:r>
              <a:rPr lang="en-US" dirty="0" smtClean="0"/>
              <a:t> </a:t>
            </a:r>
            <a:endParaRPr lang="en-US" dirty="0"/>
          </a:p>
        </p:txBody>
      </p:sp>
    </p:spTree>
    <p:extLst>
      <p:ext uri="{BB962C8B-B14F-4D97-AF65-F5344CB8AC3E}">
        <p14:creationId xmlns:p14="http://schemas.microsoft.com/office/powerpoint/2010/main" val="1766790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61"/>
            <a:ext cx="8229600" cy="1143000"/>
          </a:xfrm>
        </p:spPr>
        <p:txBody>
          <a:bodyPr/>
          <a:lstStyle/>
          <a:p>
            <a:r>
              <a:rPr lang="en-US" dirty="0" smtClean="0"/>
              <a:t>Background </a:t>
            </a:r>
            <a:endParaRPr lang="en-US" dirty="0"/>
          </a:p>
        </p:txBody>
      </p:sp>
      <p:sp>
        <p:nvSpPr>
          <p:cNvPr id="3" name="Content Placeholder 2"/>
          <p:cNvSpPr>
            <a:spLocks noGrp="1"/>
          </p:cNvSpPr>
          <p:nvPr>
            <p:ph idx="1"/>
          </p:nvPr>
        </p:nvSpPr>
        <p:spPr>
          <a:xfrm>
            <a:off x="64068" y="1216261"/>
            <a:ext cx="5346132" cy="5080000"/>
          </a:xfrm>
        </p:spPr>
        <p:txBody>
          <a:bodyPr>
            <a:normAutofit fontScale="85000" lnSpcReduction="20000"/>
          </a:bodyPr>
          <a:lstStyle/>
          <a:p>
            <a:r>
              <a:rPr lang="en-US" dirty="0" smtClean="0"/>
              <a:t>Medical schools are starting to focus on the development of the compassionate physician</a:t>
            </a:r>
          </a:p>
          <a:p>
            <a:r>
              <a:rPr lang="en-US" dirty="0" smtClean="0"/>
              <a:t>Core competencies of medical training </a:t>
            </a:r>
          </a:p>
          <a:p>
            <a:r>
              <a:rPr lang="en-US" dirty="0"/>
              <a:t>Humanism: altruism, integrity, respect for others, and compassion; physician’s attitudes and actions that demonstrate interest in and respect for the patient and that address the patient’s concerns and values </a:t>
            </a:r>
          </a:p>
          <a:p>
            <a:r>
              <a:rPr lang="en-US" b="1" dirty="0" smtClean="0"/>
              <a:t>How do you teach a medical student to be kind? </a:t>
            </a:r>
          </a:p>
        </p:txBody>
      </p:sp>
      <p:pic>
        <p:nvPicPr>
          <p:cNvPr id="4" name="Picture 3"/>
          <p:cNvPicPr>
            <a:picLocks noChangeAspect="1"/>
          </p:cNvPicPr>
          <p:nvPr/>
        </p:nvPicPr>
        <p:blipFill>
          <a:blip r:embed="rId3"/>
          <a:stretch>
            <a:fillRect/>
          </a:stretch>
        </p:blipFill>
        <p:spPr>
          <a:xfrm>
            <a:off x="5585045" y="2209806"/>
            <a:ext cx="3101757" cy="3002615"/>
          </a:xfrm>
          <a:prstGeom prst="rect">
            <a:avLst/>
          </a:prstGeom>
        </p:spPr>
      </p:pic>
    </p:spTree>
    <p:extLst>
      <p:ext uri="{BB962C8B-B14F-4D97-AF65-F5344CB8AC3E}">
        <p14:creationId xmlns:p14="http://schemas.microsoft.com/office/powerpoint/2010/main" val="1616300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a:t>
            </a:r>
            <a:endParaRPr lang="en-US" dirty="0"/>
          </a:p>
        </p:txBody>
      </p:sp>
      <p:sp>
        <p:nvSpPr>
          <p:cNvPr id="3" name="Content Placeholder 2"/>
          <p:cNvSpPr>
            <a:spLocks noGrp="1"/>
          </p:cNvSpPr>
          <p:nvPr>
            <p:ph idx="1"/>
          </p:nvPr>
        </p:nvSpPr>
        <p:spPr>
          <a:xfrm>
            <a:off x="457200" y="1418167"/>
            <a:ext cx="8229600" cy="4064000"/>
          </a:xfrm>
        </p:spPr>
        <p:txBody>
          <a:bodyPr>
            <a:normAutofit/>
          </a:bodyPr>
          <a:lstStyle/>
          <a:p>
            <a:r>
              <a:rPr lang="en-US" dirty="0" smtClean="0"/>
              <a:t>Understand the need to include training on compassion in medical school </a:t>
            </a:r>
          </a:p>
          <a:p>
            <a:r>
              <a:rPr lang="en-US" dirty="0" smtClean="0"/>
              <a:t>Explore perceptions of compassion through the use of focus groups</a:t>
            </a:r>
          </a:p>
          <a:p>
            <a:r>
              <a:rPr lang="en-US" dirty="0" smtClean="0"/>
              <a:t>Findings could inform the creation of an educational </a:t>
            </a:r>
            <a:r>
              <a:rPr lang="en-US" dirty="0"/>
              <a:t>tool </a:t>
            </a:r>
          </a:p>
          <a:p>
            <a:pPr marL="0" indent="0">
              <a:buNone/>
            </a:pPr>
            <a:endParaRPr lang="en-US" dirty="0"/>
          </a:p>
        </p:txBody>
      </p:sp>
    </p:spTree>
    <p:extLst>
      <p:ext uri="{BB962C8B-B14F-4D97-AF65-F5344CB8AC3E}">
        <p14:creationId xmlns:p14="http://schemas.microsoft.com/office/powerpoint/2010/main" val="3538739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39" y="76200"/>
            <a:ext cx="8229600" cy="1143000"/>
          </a:xfrm>
        </p:spPr>
        <p:txBody>
          <a:bodyPr/>
          <a:lstStyle/>
          <a:p>
            <a:r>
              <a:rPr lang="en-US" dirty="0" smtClean="0"/>
              <a:t>Methods</a:t>
            </a:r>
            <a:endParaRPr lang="en-US" dirty="0"/>
          </a:p>
        </p:txBody>
      </p:sp>
      <p:sp>
        <p:nvSpPr>
          <p:cNvPr id="3" name="Content Placeholder 2"/>
          <p:cNvSpPr>
            <a:spLocks noGrp="1"/>
          </p:cNvSpPr>
          <p:nvPr>
            <p:ph idx="1"/>
          </p:nvPr>
        </p:nvSpPr>
        <p:spPr>
          <a:xfrm>
            <a:off x="457200" y="1418167"/>
            <a:ext cx="8229600" cy="4064000"/>
          </a:xfrm>
        </p:spPr>
        <p:txBody>
          <a:bodyPr>
            <a:normAutofit/>
          </a:bodyPr>
          <a:lstStyle/>
          <a:p>
            <a:r>
              <a:rPr lang="en-US" dirty="0" smtClean="0"/>
              <a:t>2 Focus groups</a:t>
            </a:r>
          </a:p>
          <a:p>
            <a:pPr lvl="1"/>
            <a:r>
              <a:rPr lang="en-US" dirty="0" smtClean="0"/>
              <a:t>Standardized Patients </a:t>
            </a:r>
          </a:p>
          <a:p>
            <a:pPr lvl="1"/>
            <a:r>
              <a:rPr lang="en-US" dirty="0" smtClean="0"/>
              <a:t>Medical Students </a:t>
            </a:r>
          </a:p>
          <a:p>
            <a:r>
              <a:rPr lang="en-US" dirty="0" smtClean="0"/>
              <a:t>4 Physician interviews </a:t>
            </a:r>
          </a:p>
          <a:p>
            <a:r>
              <a:rPr lang="en-US" dirty="0" smtClean="0"/>
              <a:t>4 Questions</a:t>
            </a:r>
          </a:p>
          <a:p>
            <a:r>
              <a:rPr lang="en-US" dirty="0" smtClean="0"/>
              <a:t>Thematic Analysis </a:t>
            </a:r>
            <a:endParaRPr lang="en-US" dirty="0"/>
          </a:p>
        </p:txBody>
      </p:sp>
      <p:pic>
        <p:nvPicPr>
          <p:cNvPr id="4" name="Picture 3"/>
          <p:cNvPicPr>
            <a:picLocks noChangeAspect="1"/>
          </p:cNvPicPr>
          <p:nvPr/>
        </p:nvPicPr>
        <p:blipFill>
          <a:blip r:embed="rId3"/>
          <a:stretch>
            <a:fillRect/>
          </a:stretch>
        </p:blipFill>
        <p:spPr>
          <a:xfrm>
            <a:off x="5181609" y="1418168"/>
            <a:ext cx="2714117" cy="4207933"/>
          </a:xfrm>
          <a:prstGeom prst="rect">
            <a:avLst/>
          </a:prstGeom>
        </p:spPr>
      </p:pic>
    </p:spTree>
    <p:extLst>
      <p:ext uri="{BB962C8B-B14F-4D97-AF65-F5344CB8AC3E}">
        <p14:creationId xmlns:p14="http://schemas.microsoft.com/office/powerpoint/2010/main" val="1955842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smtClean="0"/>
              <a:t>Describe a compassionate physician. </a:t>
            </a:r>
          </a:p>
          <a:p>
            <a:r>
              <a:rPr lang="en-US" dirty="0" smtClean="0"/>
              <a:t>Should compassion be part of a medical school curriculum? </a:t>
            </a:r>
          </a:p>
          <a:p>
            <a:r>
              <a:rPr lang="en-US" dirty="0" smtClean="0"/>
              <a:t>Can compassion be taught and/or measured?</a:t>
            </a:r>
          </a:p>
          <a:p>
            <a:r>
              <a:rPr lang="en-US" dirty="0" smtClean="0"/>
              <a:t>Provide an example… </a:t>
            </a:r>
            <a:endParaRPr lang="en-US" dirty="0"/>
          </a:p>
        </p:txBody>
      </p:sp>
    </p:spTree>
    <p:extLst>
      <p:ext uri="{BB962C8B-B14F-4D97-AF65-F5344CB8AC3E}">
        <p14:creationId xmlns:p14="http://schemas.microsoft.com/office/powerpoint/2010/main" val="830039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5079385"/>
            <a:ext cx="3657600" cy="567267"/>
          </a:xfrm>
        </p:spPr>
        <p:txBody>
          <a:bodyPr/>
          <a:lstStyle/>
          <a:p>
            <a:r>
              <a:rPr lang="en-US" dirty="0" smtClean="0"/>
              <a:t>Compassion = Empathy + Action </a:t>
            </a:r>
            <a:endParaRPr lang="en-US" dirty="0"/>
          </a:p>
        </p:txBody>
      </p:sp>
      <p:sp>
        <p:nvSpPr>
          <p:cNvPr id="4" name="Text Placeholder 3"/>
          <p:cNvSpPr>
            <a:spLocks noGrp="1"/>
          </p:cNvSpPr>
          <p:nvPr>
            <p:ph type="body" sz="half" idx="2"/>
          </p:nvPr>
        </p:nvSpPr>
        <p:spPr>
          <a:xfrm>
            <a:off x="193471" y="1498606"/>
            <a:ext cx="2254344" cy="3072607"/>
          </a:xfrm>
        </p:spPr>
        <p:txBody>
          <a:bodyPr>
            <a:noAutofit/>
          </a:bodyPr>
          <a:lstStyle/>
          <a:p>
            <a:r>
              <a:rPr lang="en-US" sz="1800" b="1" dirty="0" smtClean="0"/>
              <a:t>Effective communication: ensure that the patient is </a:t>
            </a:r>
            <a:r>
              <a:rPr lang="en-US" sz="1800" dirty="0" smtClean="0"/>
              <a:t>as informed and comfortable as possible</a:t>
            </a:r>
          </a:p>
          <a:p>
            <a:r>
              <a:rPr lang="en-US" sz="1800" dirty="0" smtClean="0"/>
              <a:t>-Validates, offers reassurance and explanations </a:t>
            </a:r>
            <a:endParaRPr lang="en-US" sz="1800" dirty="0"/>
          </a:p>
        </p:txBody>
      </p:sp>
      <p:pic>
        <p:nvPicPr>
          <p:cNvPr id="5" name="Picture 4"/>
          <p:cNvPicPr>
            <a:picLocks noChangeAspect="1"/>
          </p:cNvPicPr>
          <p:nvPr/>
        </p:nvPicPr>
        <p:blipFill>
          <a:blip r:embed="rId2"/>
          <a:stretch>
            <a:fillRect/>
          </a:stretch>
        </p:blipFill>
        <p:spPr>
          <a:xfrm>
            <a:off x="2463265" y="1193800"/>
            <a:ext cx="4267200" cy="3783805"/>
          </a:xfrm>
          <a:prstGeom prst="rect">
            <a:avLst/>
          </a:prstGeom>
        </p:spPr>
      </p:pic>
      <p:sp>
        <p:nvSpPr>
          <p:cNvPr id="6" name="TextBox 5"/>
          <p:cNvSpPr txBox="1"/>
          <p:nvPr/>
        </p:nvSpPr>
        <p:spPr>
          <a:xfrm>
            <a:off x="6896100" y="1721516"/>
            <a:ext cx="2095500" cy="2308324"/>
          </a:xfrm>
          <a:prstGeom prst="rect">
            <a:avLst/>
          </a:prstGeom>
          <a:noFill/>
        </p:spPr>
        <p:txBody>
          <a:bodyPr wrap="square" rtlCol="0">
            <a:spAutoFit/>
          </a:bodyPr>
          <a:lstStyle/>
          <a:p>
            <a:pPr defTabSz="457200"/>
            <a:r>
              <a:rPr lang="en-US" b="1" dirty="0">
                <a:solidFill>
                  <a:prstClr val="black"/>
                </a:solidFill>
              </a:rPr>
              <a:t>Balance</a:t>
            </a:r>
            <a:r>
              <a:rPr lang="en-US" dirty="0">
                <a:solidFill>
                  <a:prstClr val="black"/>
                </a:solidFill>
              </a:rPr>
              <a:t> between physician goals and patient’s goals </a:t>
            </a:r>
            <a:endParaRPr lang="en-US" dirty="0" smtClean="0">
              <a:solidFill>
                <a:prstClr val="black"/>
              </a:solidFill>
            </a:endParaRPr>
          </a:p>
          <a:p>
            <a:pPr defTabSz="457200"/>
            <a:endParaRPr lang="en-US" dirty="0">
              <a:solidFill>
                <a:prstClr val="black"/>
              </a:solidFill>
            </a:endParaRPr>
          </a:p>
          <a:p>
            <a:pPr defTabSz="457200"/>
            <a:r>
              <a:rPr lang="en-US" dirty="0" smtClean="0">
                <a:solidFill>
                  <a:prstClr val="black"/>
                </a:solidFill>
              </a:rPr>
              <a:t>In that moment, </a:t>
            </a:r>
            <a:r>
              <a:rPr lang="en-US" b="1" dirty="0" smtClean="0">
                <a:solidFill>
                  <a:prstClr val="black"/>
                </a:solidFill>
              </a:rPr>
              <a:t>the patient is the most important. </a:t>
            </a:r>
            <a:endParaRPr lang="en-US" b="1" dirty="0">
              <a:solidFill>
                <a:prstClr val="black"/>
              </a:solidFill>
            </a:endParaRPr>
          </a:p>
          <a:p>
            <a:pPr defTabSz="457200"/>
            <a:endParaRPr lang="en-US" dirty="0">
              <a:solidFill>
                <a:prstClr val="black"/>
              </a:solidFill>
            </a:endParaRPr>
          </a:p>
        </p:txBody>
      </p:sp>
      <p:sp>
        <p:nvSpPr>
          <p:cNvPr id="7" name="Rectangle 6"/>
          <p:cNvSpPr/>
          <p:nvPr/>
        </p:nvSpPr>
        <p:spPr>
          <a:xfrm>
            <a:off x="228609" y="128831"/>
            <a:ext cx="8610599" cy="1200329"/>
          </a:xfrm>
          <a:prstGeom prst="rect">
            <a:avLst/>
          </a:prstGeom>
        </p:spPr>
        <p:txBody>
          <a:bodyPr wrap="square">
            <a:spAutoFit/>
          </a:bodyPr>
          <a:lstStyle/>
          <a:p>
            <a:pPr defTabSz="457200"/>
            <a:r>
              <a:rPr lang="en-US" sz="3600" dirty="0">
                <a:solidFill>
                  <a:prstClr val="black"/>
                </a:solidFill>
              </a:rPr>
              <a:t>Results- Describe a compassionate physician. </a:t>
            </a:r>
            <a:br>
              <a:rPr lang="en-US" sz="3600" dirty="0">
                <a:solidFill>
                  <a:prstClr val="black"/>
                </a:solidFill>
              </a:rPr>
            </a:br>
            <a:endParaRPr lang="en-US" sz="3600" dirty="0">
              <a:solidFill>
                <a:prstClr val="black"/>
              </a:solidFill>
            </a:endParaRPr>
          </a:p>
        </p:txBody>
      </p:sp>
    </p:spTree>
    <p:extLst>
      <p:ext uri="{BB962C8B-B14F-4D97-AF65-F5344CB8AC3E}">
        <p14:creationId xmlns:p14="http://schemas.microsoft.com/office/powerpoint/2010/main" val="90425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200"/>
            <a:ext cx="8229600" cy="1143000"/>
          </a:xfrm>
        </p:spPr>
        <p:txBody>
          <a:bodyPr>
            <a:normAutofit fontScale="90000"/>
          </a:bodyPr>
          <a:lstStyle/>
          <a:p>
            <a:r>
              <a:rPr lang="en-US" dirty="0" smtClean="0"/>
              <a:t>Results</a:t>
            </a:r>
            <a:r>
              <a:rPr lang="en-US" dirty="0"/>
              <a:t>- </a:t>
            </a:r>
            <a:r>
              <a:rPr lang="en-US" dirty="0" smtClean="0"/>
              <a:t>Should compassion be </a:t>
            </a:r>
            <a:r>
              <a:rPr lang="en-US" dirty="0"/>
              <a:t>part of a medical school curriculum? </a:t>
            </a:r>
            <a:br>
              <a:rPr lang="en-US" dirty="0"/>
            </a:br>
            <a:endParaRPr lang="en-US" dirty="0"/>
          </a:p>
        </p:txBody>
      </p:sp>
      <p:sp>
        <p:nvSpPr>
          <p:cNvPr id="3" name="Content Placeholder 2"/>
          <p:cNvSpPr>
            <a:spLocks noGrp="1"/>
          </p:cNvSpPr>
          <p:nvPr>
            <p:ph idx="1"/>
          </p:nvPr>
        </p:nvSpPr>
        <p:spPr>
          <a:xfrm>
            <a:off x="228600" y="1727200"/>
            <a:ext cx="6705600" cy="4064000"/>
          </a:xfrm>
        </p:spPr>
        <p:txBody>
          <a:bodyPr>
            <a:normAutofit/>
          </a:bodyPr>
          <a:lstStyle/>
          <a:p>
            <a:r>
              <a:rPr lang="en-US" dirty="0" smtClean="0"/>
              <a:t>The constant in medicine, in any service</a:t>
            </a:r>
          </a:p>
          <a:p>
            <a:r>
              <a:rPr lang="en-US" dirty="0"/>
              <a:t>Shifting a </a:t>
            </a:r>
            <a:r>
              <a:rPr lang="en-US" dirty="0" smtClean="0"/>
              <a:t>culture</a:t>
            </a:r>
          </a:p>
          <a:p>
            <a:r>
              <a:rPr lang="en-US" dirty="0" smtClean="0"/>
              <a:t>Medicine is not exclusively diagnosis and curing illness, not just data analysis- an art just as much as a science </a:t>
            </a:r>
          </a:p>
        </p:txBody>
      </p:sp>
      <p:pic>
        <p:nvPicPr>
          <p:cNvPr id="4" name="Picture 3"/>
          <p:cNvPicPr>
            <a:picLocks noChangeAspect="1"/>
          </p:cNvPicPr>
          <p:nvPr/>
        </p:nvPicPr>
        <p:blipFill>
          <a:blip r:embed="rId3"/>
          <a:stretch>
            <a:fillRect/>
          </a:stretch>
        </p:blipFill>
        <p:spPr>
          <a:xfrm>
            <a:off x="6934200" y="1905000"/>
            <a:ext cx="2107794" cy="3530600"/>
          </a:xfrm>
          <a:prstGeom prst="rect">
            <a:avLst/>
          </a:prstGeom>
        </p:spPr>
      </p:pic>
    </p:spTree>
    <p:extLst>
      <p:ext uri="{BB962C8B-B14F-4D97-AF65-F5344CB8AC3E}">
        <p14:creationId xmlns:p14="http://schemas.microsoft.com/office/powerpoint/2010/main" val="160000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7" name="Title 6"/>
          <p:cNvSpPr>
            <a:spLocks noGrp="1"/>
          </p:cNvSpPr>
          <p:nvPr>
            <p:ph type="title"/>
          </p:nvPr>
        </p:nvSpPr>
        <p:spPr>
          <a:xfrm>
            <a:off x="457200" y="576391"/>
            <a:ext cx="8229600" cy="1143000"/>
          </a:xfrm>
        </p:spPr>
        <p:txBody>
          <a:bodyPr>
            <a:normAutofit fontScale="90000"/>
          </a:bodyPr>
          <a:lstStyle/>
          <a:p>
            <a:r>
              <a:rPr lang="en-US" b="1" dirty="0" smtClean="0"/>
              <a:t>Consultation Session: </a:t>
            </a:r>
            <a:br>
              <a:rPr lang="en-US" b="1" dirty="0" smtClean="0"/>
            </a:br>
            <a:r>
              <a:rPr lang="en-US" b="1" dirty="0" smtClean="0"/>
              <a:t>Preparing Dossier Promotion Packets</a:t>
            </a:r>
            <a:endParaRPr lang="en-US" dirty="0"/>
          </a:p>
        </p:txBody>
      </p:sp>
      <p:sp>
        <p:nvSpPr>
          <p:cNvPr id="8" name="Content Placeholder 7"/>
          <p:cNvSpPr>
            <a:spLocks noGrp="1"/>
          </p:cNvSpPr>
          <p:nvPr>
            <p:ph idx="1"/>
          </p:nvPr>
        </p:nvSpPr>
        <p:spPr>
          <a:xfrm>
            <a:off x="457200" y="2039112"/>
            <a:ext cx="8229600" cy="4151376"/>
          </a:xfrm>
        </p:spPr>
        <p:txBody>
          <a:bodyPr>
            <a:normAutofit/>
          </a:bodyPr>
          <a:lstStyle/>
          <a:p>
            <a:pPr marL="0" indent="0">
              <a:buNone/>
            </a:pPr>
            <a:r>
              <a:rPr lang="en-US" sz="2200" dirty="0" smtClean="0"/>
              <a:t>Deirdre </a:t>
            </a:r>
            <a:r>
              <a:rPr lang="en-US" sz="2200" dirty="0"/>
              <a:t>Pitts, Director of Faculty Affairs and Professional Development, will be available to answer questions about the process of preparing a dossier promotion packet. </a:t>
            </a:r>
          </a:p>
          <a:p>
            <a:pPr marL="0" indent="0" algn="ctr">
              <a:spcBef>
                <a:spcPts val="1800"/>
              </a:spcBef>
              <a:spcAft>
                <a:spcPts val="1800"/>
              </a:spcAft>
              <a:buNone/>
            </a:pPr>
            <a:r>
              <a:rPr lang="en-US" sz="2200" b="1" dirty="0" smtClean="0"/>
              <a:t>Hours </a:t>
            </a:r>
            <a:r>
              <a:rPr lang="en-US" sz="2200" b="1" dirty="0"/>
              <a:t>and locations</a:t>
            </a:r>
            <a:r>
              <a:rPr lang="en-US" sz="2200" b="1" dirty="0" smtClean="0"/>
              <a:t>:</a:t>
            </a:r>
            <a:endParaRPr lang="en-US" sz="2200" b="1" dirty="0"/>
          </a:p>
          <a:p>
            <a:pPr marL="0" indent="0" algn="ctr">
              <a:buNone/>
            </a:pPr>
            <a:r>
              <a:rPr lang="en-US" sz="2200" b="1" dirty="0"/>
              <a:t>Monday, May 19 and Tuesday, May 20, </a:t>
            </a:r>
            <a:r>
              <a:rPr lang="en-US" sz="2200" b="1" dirty="0" smtClean="0"/>
              <a:t>2014  </a:t>
            </a:r>
            <a:r>
              <a:rPr lang="en-US" sz="2200" b="1" dirty="0" smtClean="0">
                <a:sym typeface="Symbol"/>
              </a:rPr>
              <a:t>  </a:t>
            </a:r>
            <a:r>
              <a:rPr lang="en-US" sz="2200" b="1" dirty="0" smtClean="0"/>
              <a:t>9 </a:t>
            </a:r>
            <a:r>
              <a:rPr lang="en-US" sz="2200" b="1" dirty="0"/>
              <a:t>a.m. – 3 p.m.</a:t>
            </a:r>
          </a:p>
          <a:p>
            <a:pPr marL="0" indent="0" algn="ctr">
              <a:buNone/>
            </a:pPr>
            <a:r>
              <a:rPr lang="en-US" sz="2200" dirty="0" smtClean="0"/>
              <a:t>Administration Building West </a:t>
            </a:r>
            <a:r>
              <a:rPr lang="en-US" sz="2200" b="1" dirty="0" smtClean="0">
                <a:sym typeface="Symbol"/>
              </a:rPr>
              <a:t>  </a:t>
            </a:r>
            <a:r>
              <a:rPr lang="en-US" sz="2200" dirty="0" smtClean="0"/>
              <a:t>Conference </a:t>
            </a:r>
            <a:r>
              <a:rPr lang="en-US" sz="2200" dirty="0"/>
              <a:t>Room B</a:t>
            </a:r>
            <a:endParaRPr lang="en-US" sz="1800" dirty="0"/>
          </a:p>
          <a:p>
            <a:pPr marL="0" indent="0" algn="ctr">
              <a:buNone/>
            </a:pPr>
            <a:r>
              <a:rPr lang="en-US" sz="1800" dirty="0"/>
              <a:t> </a:t>
            </a:r>
          </a:p>
          <a:p>
            <a:pPr marL="0" indent="0" algn="ctr">
              <a:buNone/>
            </a:pPr>
            <a:r>
              <a:rPr lang="en-US" sz="2200" b="1" dirty="0"/>
              <a:t>Wednesday, May 21, </a:t>
            </a:r>
            <a:r>
              <a:rPr lang="en-US" sz="2200" b="1" dirty="0" smtClean="0"/>
              <a:t>2014 </a:t>
            </a:r>
            <a:r>
              <a:rPr lang="en-US" sz="2200" b="1" dirty="0" smtClean="0">
                <a:sym typeface="Symbol"/>
              </a:rPr>
              <a:t>  </a:t>
            </a:r>
            <a:r>
              <a:rPr lang="en-US" sz="2200" b="1" dirty="0" smtClean="0"/>
              <a:t>9 </a:t>
            </a:r>
            <a:r>
              <a:rPr lang="en-US" sz="2200" b="1" dirty="0"/>
              <a:t>a.m. – 3 p.m.</a:t>
            </a:r>
          </a:p>
          <a:p>
            <a:pPr marL="0" indent="0" algn="ctr">
              <a:buNone/>
            </a:pPr>
            <a:r>
              <a:rPr lang="en-US" sz="2200" dirty="0"/>
              <a:t>Administration Building </a:t>
            </a:r>
            <a:r>
              <a:rPr lang="en-US" sz="2200" dirty="0" smtClean="0"/>
              <a:t>East </a:t>
            </a:r>
            <a:r>
              <a:rPr lang="en-US" sz="2200" b="1" dirty="0" smtClean="0">
                <a:sym typeface="Symbol"/>
              </a:rPr>
              <a:t>  </a:t>
            </a:r>
            <a:r>
              <a:rPr lang="en-US" sz="2200" dirty="0" smtClean="0"/>
              <a:t>CEME office</a:t>
            </a:r>
            <a:r>
              <a:rPr lang="en-US" sz="2200" dirty="0"/>
              <a:t> </a:t>
            </a:r>
          </a:p>
        </p:txBody>
      </p:sp>
    </p:spTree>
    <p:extLst>
      <p:ext uri="{BB962C8B-B14F-4D97-AF65-F5344CB8AC3E}">
        <p14:creationId xmlns:p14="http://schemas.microsoft.com/office/powerpoint/2010/main" val="25041522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2600"/>
            <a:ext cx="7543800" cy="5283200"/>
          </a:xfrm>
        </p:spPr>
        <p:txBody>
          <a:bodyPr>
            <a:normAutofit/>
          </a:bodyPr>
          <a:lstStyle/>
          <a:p>
            <a:r>
              <a:rPr lang="en-US" dirty="0"/>
              <a:t>“It is important for medical students to learn traits such as compassion and leadership- some have it inherently and the inborn confidence to deliver a message effectively and some don’t have it yet and need </a:t>
            </a:r>
            <a:r>
              <a:rPr lang="en-US" dirty="0" smtClean="0"/>
              <a:t>feedback.” </a:t>
            </a:r>
          </a:p>
          <a:p>
            <a:pPr lvl="0"/>
            <a:r>
              <a:rPr lang="en-US" dirty="0" smtClean="0"/>
              <a:t>“Compassion </a:t>
            </a:r>
            <a:r>
              <a:rPr lang="en-US" dirty="0"/>
              <a:t>is very important and an absolute necessary quality for all physicians to have</a:t>
            </a:r>
            <a:r>
              <a:rPr lang="en-US" dirty="0" smtClean="0"/>
              <a:t>.”</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6294627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7"/>
            <a:ext cx="8229600" cy="1143000"/>
          </a:xfrm>
        </p:spPr>
        <p:txBody>
          <a:bodyPr>
            <a:normAutofit fontScale="90000"/>
          </a:bodyPr>
          <a:lstStyle/>
          <a:p>
            <a:r>
              <a:rPr lang="en-US" dirty="0" smtClean="0"/>
              <a:t>Results- Can you teach compassion? </a:t>
            </a:r>
            <a:endParaRPr lang="en-US" dirty="0"/>
          </a:p>
        </p:txBody>
      </p:sp>
      <p:sp>
        <p:nvSpPr>
          <p:cNvPr id="3" name="Content Placeholder 2"/>
          <p:cNvSpPr>
            <a:spLocks noGrp="1"/>
          </p:cNvSpPr>
          <p:nvPr>
            <p:ph idx="1"/>
          </p:nvPr>
        </p:nvSpPr>
        <p:spPr>
          <a:xfrm>
            <a:off x="424870" y="1188449"/>
            <a:ext cx="6934200" cy="4299843"/>
          </a:xfrm>
        </p:spPr>
        <p:txBody>
          <a:bodyPr>
            <a:normAutofit/>
          </a:bodyPr>
          <a:lstStyle/>
          <a:p>
            <a:r>
              <a:rPr lang="en-US" dirty="0" smtClean="0"/>
              <a:t>“The Patient </a:t>
            </a:r>
            <a:r>
              <a:rPr lang="en-US" dirty="0"/>
              <a:t>E</a:t>
            </a:r>
            <a:r>
              <a:rPr lang="en-US" dirty="0" smtClean="0"/>
              <a:t>xperience”</a:t>
            </a:r>
          </a:p>
          <a:p>
            <a:r>
              <a:rPr lang="en-US" dirty="0" smtClean="0"/>
              <a:t>Standardized Patients </a:t>
            </a:r>
          </a:p>
          <a:p>
            <a:r>
              <a:rPr lang="en-US" dirty="0" smtClean="0"/>
              <a:t>Teach behaviors and gestures </a:t>
            </a:r>
          </a:p>
          <a:p>
            <a:r>
              <a:rPr lang="en-US" dirty="0" smtClean="0"/>
              <a:t>Role Modeling </a:t>
            </a:r>
          </a:p>
          <a:p>
            <a:r>
              <a:rPr lang="en-US" dirty="0" smtClean="0"/>
              <a:t>Self Reflection and Self Care </a:t>
            </a:r>
          </a:p>
          <a:p>
            <a:r>
              <a:rPr lang="en-US" dirty="0" smtClean="0"/>
              <a:t>Leadership Training</a:t>
            </a:r>
            <a:endParaRPr lang="en-US" dirty="0"/>
          </a:p>
        </p:txBody>
      </p:sp>
      <p:pic>
        <p:nvPicPr>
          <p:cNvPr id="4" name="Picture 3" descr="Old-Dog-New-Tric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397000"/>
            <a:ext cx="2895600" cy="3870477"/>
          </a:xfrm>
          <a:prstGeom prst="rect">
            <a:avLst/>
          </a:prstGeom>
        </p:spPr>
      </p:pic>
    </p:spTree>
    <p:extLst>
      <p:ext uri="{BB962C8B-B14F-4D97-AF65-F5344CB8AC3E}">
        <p14:creationId xmlns:p14="http://schemas.microsoft.com/office/powerpoint/2010/main" val="16968666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121"/>
            <a:ext cx="8229600" cy="1143000"/>
          </a:xfrm>
        </p:spPr>
        <p:txBody>
          <a:bodyPr>
            <a:normAutofit fontScale="90000"/>
          </a:bodyPr>
          <a:lstStyle/>
          <a:p>
            <a:r>
              <a:rPr lang="en-US" dirty="0"/>
              <a:t>“The Patient Experience”</a:t>
            </a:r>
            <a:br>
              <a:rPr lang="en-US" dirty="0"/>
            </a:br>
            <a:endParaRPr lang="en-US" dirty="0"/>
          </a:p>
        </p:txBody>
      </p:sp>
      <p:sp>
        <p:nvSpPr>
          <p:cNvPr id="3" name="Content Placeholder 2"/>
          <p:cNvSpPr>
            <a:spLocks noGrp="1"/>
          </p:cNvSpPr>
          <p:nvPr>
            <p:ph idx="1"/>
          </p:nvPr>
        </p:nvSpPr>
        <p:spPr>
          <a:xfrm>
            <a:off x="152400" y="1397000"/>
            <a:ext cx="6019800" cy="4368800"/>
          </a:xfrm>
        </p:spPr>
        <p:txBody>
          <a:bodyPr>
            <a:normAutofit/>
          </a:bodyPr>
          <a:lstStyle/>
          <a:p>
            <a:pPr marL="342900" lvl="1" indent="-342900">
              <a:buFont typeface="Arial"/>
              <a:buChar char="•"/>
            </a:pPr>
            <a:r>
              <a:rPr lang="en-US" dirty="0" smtClean="0"/>
              <a:t>“We </a:t>
            </a:r>
            <a:r>
              <a:rPr lang="en-US" dirty="0"/>
              <a:t>got to use the respirators. You could try to breathe on one if you wanted and see how uncomfortable that </a:t>
            </a:r>
            <a:r>
              <a:rPr lang="en-US" dirty="0" smtClean="0"/>
              <a:t>was for the patient. It </a:t>
            </a:r>
            <a:r>
              <a:rPr lang="en-US" dirty="0"/>
              <a:t>made you really appreciate how you can try to make those settings perfect so that you could best breathe for the patient and that was a way to feel compassion with what they were going through</a:t>
            </a:r>
            <a:r>
              <a:rPr lang="en-US" dirty="0" smtClean="0"/>
              <a:t>.”</a:t>
            </a:r>
          </a:p>
          <a:p>
            <a:pPr marL="0" lvl="1" indent="0">
              <a:buNone/>
            </a:pP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6477000" y="1636660"/>
            <a:ext cx="2505364" cy="3149600"/>
          </a:xfrm>
          <a:prstGeom prst="rect">
            <a:avLst/>
          </a:prstGeom>
        </p:spPr>
      </p:pic>
    </p:spTree>
    <p:extLst>
      <p:ext uri="{BB962C8B-B14F-4D97-AF65-F5344CB8AC3E}">
        <p14:creationId xmlns:p14="http://schemas.microsoft.com/office/powerpoint/2010/main" val="11908210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1"/>
            <a:ext cx="8229600" cy="1143000"/>
          </a:xfrm>
        </p:spPr>
        <p:txBody>
          <a:bodyPr>
            <a:normAutofit fontScale="90000"/>
          </a:bodyPr>
          <a:lstStyle/>
          <a:p>
            <a:r>
              <a:rPr lang="en-US" dirty="0" smtClean="0"/>
              <a:t>Standardized </a:t>
            </a:r>
            <a:r>
              <a:rPr lang="en-US" dirty="0"/>
              <a:t>Patients </a:t>
            </a:r>
            <a:br>
              <a:rPr lang="en-US" dirty="0"/>
            </a:br>
            <a:endParaRPr lang="en-US" dirty="0"/>
          </a:p>
        </p:txBody>
      </p:sp>
      <p:sp>
        <p:nvSpPr>
          <p:cNvPr id="3" name="Content Placeholder 2"/>
          <p:cNvSpPr>
            <a:spLocks noGrp="1"/>
          </p:cNvSpPr>
          <p:nvPr>
            <p:ph idx="1"/>
          </p:nvPr>
        </p:nvSpPr>
        <p:spPr>
          <a:xfrm>
            <a:off x="304804" y="1689223"/>
            <a:ext cx="4030119" cy="3835400"/>
          </a:xfrm>
        </p:spPr>
        <p:txBody>
          <a:bodyPr>
            <a:normAutofit fontScale="70000" lnSpcReduction="20000"/>
          </a:bodyPr>
          <a:lstStyle/>
          <a:p>
            <a:r>
              <a:rPr lang="en-US" dirty="0" smtClean="0"/>
              <a:t>Difficult to teach compassion in a large setting </a:t>
            </a:r>
          </a:p>
          <a:p>
            <a:r>
              <a:rPr lang="en-US" dirty="0" smtClean="0"/>
              <a:t>Simulated patient encounters provide immediate feedback to students after every session </a:t>
            </a:r>
          </a:p>
          <a:p>
            <a:r>
              <a:rPr lang="en-US" dirty="0" smtClean="0"/>
              <a:t>A lot of people don’t know what they don’t know. </a:t>
            </a:r>
          </a:p>
          <a:p>
            <a:r>
              <a:rPr lang="en-US" dirty="0" smtClean="0"/>
              <a:t>Questionable </a:t>
            </a:r>
            <a:r>
              <a:rPr lang="en-US" dirty="0"/>
              <a:t>human variability- would testing be uniform? </a:t>
            </a:r>
          </a:p>
          <a:p>
            <a:endParaRPr lang="en-US" dirty="0"/>
          </a:p>
        </p:txBody>
      </p:sp>
      <p:pic>
        <p:nvPicPr>
          <p:cNvPr id="4" name="Picture 3"/>
          <p:cNvPicPr>
            <a:picLocks noChangeAspect="1"/>
          </p:cNvPicPr>
          <p:nvPr/>
        </p:nvPicPr>
        <p:blipFill rotWithShape="1">
          <a:blip r:embed="rId2"/>
          <a:srcRect l="3073" r="48402" b="5919"/>
          <a:stretch/>
        </p:blipFill>
        <p:spPr>
          <a:xfrm>
            <a:off x="4495809" y="1636059"/>
            <a:ext cx="4412489" cy="3186220"/>
          </a:xfrm>
          <a:prstGeom prst="rect">
            <a:avLst/>
          </a:prstGeom>
        </p:spPr>
      </p:pic>
    </p:spTree>
    <p:extLst>
      <p:ext uri="{BB962C8B-B14F-4D97-AF65-F5344CB8AC3E}">
        <p14:creationId xmlns:p14="http://schemas.microsoft.com/office/powerpoint/2010/main" val="430507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79400"/>
            <a:ext cx="8534400" cy="5181600"/>
          </a:xfrm>
        </p:spPr>
        <p:txBody>
          <a:bodyPr>
            <a:normAutofit fontScale="92500" lnSpcReduction="10000"/>
          </a:bodyPr>
          <a:lstStyle/>
          <a:p>
            <a:pPr lvl="0"/>
            <a:r>
              <a:rPr lang="en-US" dirty="0" smtClean="0"/>
              <a:t>“We </a:t>
            </a:r>
            <a:r>
              <a:rPr lang="en-US" dirty="0"/>
              <a:t>don’t bring the video camera into real time situations, but we have actors come in. They can watch a video and say: </a:t>
            </a:r>
            <a:r>
              <a:rPr lang="en-US" dirty="0" smtClean="0"/>
              <a:t>‘I </a:t>
            </a:r>
            <a:r>
              <a:rPr lang="en-US" dirty="0"/>
              <a:t>had no idea that I spoke to nurses in that </a:t>
            </a:r>
            <a:r>
              <a:rPr lang="en-US" dirty="0" smtClean="0"/>
              <a:t>way’ </a:t>
            </a:r>
            <a:r>
              <a:rPr lang="en-US" dirty="0"/>
              <a:t>or </a:t>
            </a:r>
            <a:r>
              <a:rPr lang="en-US" dirty="0" smtClean="0"/>
              <a:t>‘I </a:t>
            </a:r>
            <a:r>
              <a:rPr lang="en-US" dirty="0"/>
              <a:t>had no idea that I talked to a patient’s family that </a:t>
            </a:r>
            <a:r>
              <a:rPr lang="en-US" dirty="0" smtClean="0"/>
              <a:t>way’. </a:t>
            </a:r>
            <a:r>
              <a:rPr lang="en-US" dirty="0"/>
              <a:t>These are things that they don’t perceive in themselves</a:t>
            </a:r>
            <a:r>
              <a:rPr lang="en-US" dirty="0" smtClean="0"/>
              <a:t>.” </a:t>
            </a:r>
            <a:endParaRPr lang="en-US" dirty="0"/>
          </a:p>
          <a:p>
            <a:r>
              <a:rPr lang="en-US" dirty="0" smtClean="0"/>
              <a:t> “I felt this way when you were tapping your foot like that. Do you want your patients to feel this way or another way?” </a:t>
            </a:r>
          </a:p>
          <a:p>
            <a:pPr lvl="0"/>
            <a:r>
              <a:rPr lang="en-US" dirty="0" smtClean="0"/>
              <a:t>“</a:t>
            </a:r>
            <a:r>
              <a:rPr lang="en-US" dirty="0"/>
              <a:t>You need analysis of each individual students’ ability to </a:t>
            </a:r>
            <a:r>
              <a:rPr lang="en-US" dirty="0" smtClean="0"/>
              <a:t>communicate.”</a:t>
            </a:r>
            <a:endParaRPr lang="en-US" dirty="0"/>
          </a:p>
          <a:p>
            <a:endParaRPr lang="en-US" dirty="0" smtClean="0"/>
          </a:p>
          <a:p>
            <a:endParaRPr lang="en-US" dirty="0"/>
          </a:p>
        </p:txBody>
      </p:sp>
    </p:spTree>
    <p:extLst>
      <p:ext uri="{BB962C8B-B14F-4D97-AF65-F5344CB8AC3E}">
        <p14:creationId xmlns:p14="http://schemas.microsoft.com/office/powerpoint/2010/main" val="3954139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1143000"/>
          </a:xfrm>
        </p:spPr>
        <p:txBody>
          <a:bodyPr>
            <a:normAutofit/>
          </a:bodyPr>
          <a:lstStyle/>
          <a:p>
            <a:r>
              <a:rPr lang="en-US" dirty="0" smtClean="0"/>
              <a:t>The “Checklist” of Behaviors</a:t>
            </a:r>
            <a:endParaRPr lang="en-US" dirty="0"/>
          </a:p>
        </p:txBody>
      </p:sp>
      <p:sp>
        <p:nvSpPr>
          <p:cNvPr id="3" name="Content Placeholder 2"/>
          <p:cNvSpPr>
            <a:spLocks noGrp="1"/>
          </p:cNvSpPr>
          <p:nvPr>
            <p:ph idx="1"/>
          </p:nvPr>
        </p:nvSpPr>
        <p:spPr>
          <a:xfrm>
            <a:off x="228600" y="1363830"/>
            <a:ext cx="5486400" cy="4605175"/>
          </a:xfrm>
        </p:spPr>
        <p:txBody>
          <a:bodyPr>
            <a:normAutofit fontScale="62500" lnSpcReduction="20000"/>
          </a:bodyPr>
          <a:lstStyle/>
          <a:p>
            <a:r>
              <a:rPr lang="en-US" dirty="0" smtClean="0"/>
              <a:t>Feeling vs. acting </a:t>
            </a:r>
          </a:p>
          <a:p>
            <a:r>
              <a:rPr lang="en-US" dirty="0" smtClean="0"/>
              <a:t>Recognize actions of a compassionate person and turn it into something measurable </a:t>
            </a:r>
          </a:p>
          <a:p>
            <a:r>
              <a:rPr lang="en-US" dirty="0" smtClean="0"/>
              <a:t>Teach behaviors and communication skills</a:t>
            </a:r>
          </a:p>
          <a:p>
            <a:pPr lvl="1"/>
            <a:r>
              <a:rPr lang="en-US" dirty="0" smtClean="0"/>
              <a:t>Entering room, soft knock and pause </a:t>
            </a:r>
          </a:p>
          <a:p>
            <a:pPr lvl="1"/>
            <a:r>
              <a:rPr lang="en-US" dirty="0" smtClean="0"/>
              <a:t>Language, tone of voice, proper introductions</a:t>
            </a:r>
          </a:p>
          <a:p>
            <a:pPr lvl="1"/>
            <a:r>
              <a:rPr lang="en-US" dirty="0" smtClean="0"/>
              <a:t>Eye contact, sitting at level of patient, avoid crossing arms, tapping feet  </a:t>
            </a:r>
          </a:p>
          <a:p>
            <a:pPr lvl="1"/>
            <a:r>
              <a:rPr lang="en-US" dirty="0" smtClean="0"/>
              <a:t>Role reversal (empathy) </a:t>
            </a:r>
          </a:p>
          <a:p>
            <a:pPr lvl="1"/>
            <a:r>
              <a:rPr lang="en-US" dirty="0" smtClean="0"/>
              <a:t>Ensuring continuity of care</a:t>
            </a:r>
          </a:p>
          <a:p>
            <a:pPr lvl="1"/>
            <a:r>
              <a:rPr lang="en-US" dirty="0" smtClean="0"/>
              <a:t>Personal facts </a:t>
            </a:r>
          </a:p>
          <a:p>
            <a:pPr lvl="1"/>
            <a:r>
              <a:rPr lang="en-US" dirty="0" smtClean="0"/>
              <a:t>Summarizes, validates, anticipates next steps </a:t>
            </a:r>
          </a:p>
          <a:p>
            <a:pPr lvl="1"/>
            <a:r>
              <a:rPr lang="en-US" dirty="0" smtClean="0"/>
              <a:t>Silence for processing, time for speaking without interruption </a:t>
            </a:r>
          </a:p>
          <a:p>
            <a:pPr lvl="1"/>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5694825" y="1905000"/>
            <a:ext cx="3048000" cy="3048000"/>
          </a:xfrm>
          <a:prstGeom prst="rect">
            <a:avLst/>
          </a:prstGeom>
        </p:spPr>
      </p:pic>
    </p:spTree>
    <p:extLst>
      <p:ext uri="{BB962C8B-B14F-4D97-AF65-F5344CB8AC3E}">
        <p14:creationId xmlns:p14="http://schemas.microsoft.com/office/powerpoint/2010/main" val="1083960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229600" cy="4064000"/>
          </a:xfrm>
        </p:spPr>
        <p:txBody>
          <a:bodyPr>
            <a:normAutofit/>
          </a:bodyPr>
          <a:lstStyle/>
          <a:p>
            <a:pPr lvl="0"/>
            <a:r>
              <a:rPr lang="en-US" dirty="0" smtClean="0"/>
              <a:t>Even </a:t>
            </a:r>
            <a:r>
              <a:rPr lang="en-US" dirty="0"/>
              <a:t>if people don’t necessarily feel what we would call “genuine” compassion, we can teach </a:t>
            </a:r>
            <a:r>
              <a:rPr lang="en-US" dirty="0" smtClean="0"/>
              <a:t>actions to </a:t>
            </a:r>
            <a:r>
              <a:rPr lang="en-US" dirty="0"/>
              <a:t>make them feel comforted. Because at the end of the day the output is, how does the patient feel</a:t>
            </a:r>
            <a:r>
              <a:rPr lang="en-US" dirty="0" smtClean="0"/>
              <a:t>? Actions are what comes across to the patient. </a:t>
            </a:r>
            <a:r>
              <a:rPr lang="en-US" dirty="0"/>
              <a:t>Focus on the patient’s anxiety. How do I relieve their stress and anxiety? </a:t>
            </a:r>
          </a:p>
          <a:p>
            <a:endParaRPr lang="en-US" dirty="0"/>
          </a:p>
        </p:txBody>
      </p:sp>
    </p:spTree>
    <p:extLst>
      <p:ext uri="{BB962C8B-B14F-4D97-AF65-F5344CB8AC3E}">
        <p14:creationId xmlns:p14="http://schemas.microsoft.com/office/powerpoint/2010/main" val="2233534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Modeling </a:t>
            </a:r>
            <a:endParaRPr lang="en-US" dirty="0"/>
          </a:p>
        </p:txBody>
      </p:sp>
      <p:sp>
        <p:nvSpPr>
          <p:cNvPr id="3" name="Content Placeholder 2"/>
          <p:cNvSpPr>
            <a:spLocks noGrp="1"/>
          </p:cNvSpPr>
          <p:nvPr>
            <p:ph idx="1"/>
          </p:nvPr>
        </p:nvSpPr>
        <p:spPr/>
        <p:txBody>
          <a:bodyPr/>
          <a:lstStyle/>
          <a:p>
            <a:r>
              <a:rPr lang="en-US" dirty="0" smtClean="0"/>
              <a:t>Baseline level of compassion </a:t>
            </a:r>
          </a:p>
          <a:p>
            <a:r>
              <a:rPr lang="en-US" dirty="0" smtClean="0"/>
              <a:t>Learn skills through observation of faculty members and put struggling residents on teams with certain faculty members </a:t>
            </a:r>
          </a:p>
          <a:p>
            <a:endParaRPr lang="en-US" dirty="0" smtClean="0"/>
          </a:p>
        </p:txBody>
      </p:sp>
    </p:spTree>
    <p:extLst>
      <p:ext uri="{BB962C8B-B14F-4D97-AF65-F5344CB8AC3E}">
        <p14:creationId xmlns:p14="http://schemas.microsoft.com/office/powerpoint/2010/main" val="21765921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5283200"/>
          </a:xfrm>
        </p:spPr>
        <p:txBody>
          <a:bodyPr>
            <a:normAutofit/>
          </a:bodyPr>
          <a:lstStyle/>
          <a:p>
            <a:pPr lvl="0"/>
            <a:r>
              <a:rPr lang="en-US" dirty="0" smtClean="0"/>
              <a:t>“In </a:t>
            </a:r>
            <a:r>
              <a:rPr lang="en-US" dirty="0"/>
              <a:t>the first 3 years of medical school between role modeling and education through OSCE’s and interacting with standardized patients, that when a student is exposed to a faculty member that isn’t portraying those qualities, they will learn from experiences and say that that is the complete opposite from what I was taught and that’s a quality that I don’t want to adopt. These first years are very important for instilling these qualities</a:t>
            </a:r>
            <a:r>
              <a:rPr lang="en-US" dirty="0" smtClean="0"/>
              <a:t>.”</a:t>
            </a:r>
            <a:endParaRPr lang="en-US" dirty="0"/>
          </a:p>
          <a:p>
            <a:endParaRPr lang="en-US" dirty="0"/>
          </a:p>
        </p:txBody>
      </p:sp>
    </p:spTree>
    <p:extLst>
      <p:ext uri="{BB962C8B-B14F-4D97-AF65-F5344CB8AC3E}">
        <p14:creationId xmlns:p14="http://schemas.microsoft.com/office/powerpoint/2010/main" val="11007457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75"/>
            <a:ext cx="8229600" cy="1143000"/>
          </a:xfrm>
        </p:spPr>
        <p:txBody>
          <a:bodyPr/>
          <a:lstStyle/>
          <a:p>
            <a:r>
              <a:rPr lang="en-US" dirty="0" smtClean="0"/>
              <a:t>Self Reflection</a:t>
            </a:r>
            <a:endParaRPr lang="en-US" dirty="0"/>
          </a:p>
        </p:txBody>
      </p:sp>
      <p:sp>
        <p:nvSpPr>
          <p:cNvPr id="3" name="Content Placeholder 2"/>
          <p:cNvSpPr>
            <a:spLocks noGrp="1"/>
          </p:cNvSpPr>
          <p:nvPr>
            <p:ph idx="1"/>
          </p:nvPr>
        </p:nvSpPr>
        <p:spPr>
          <a:xfrm>
            <a:off x="0" y="1176276"/>
            <a:ext cx="6629400" cy="4487925"/>
          </a:xfrm>
        </p:spPr>
        <p:txBody>
          <a:bodyPr>
            <a:normAutofit lnSpcReduction="10000"/>
          </a:bodyPr>
          <a:lstStyle/>
          <a:p>
            <a:r>
              <a:rPr lang="en-US" dirty="0" smtClean="0"/>
              <a:t>Go into your own experiences</a:t>
            </a:r>
          </a:p>
          <a:p>
            <a:r>
              <a:rPr lang="en-US" dirty="0"/>
              <a:t>Treat yourself well </a:t>
            </a:r>
            <a:endParaRPr lang="en-US" dirty="0" smtClean="0"/>
          </a:p>
          <a:p>
            <a:r>
              <a:rPr lang="en-US" dirty="0" smtClean="0"/>
              <a:t>Self awareness to focus on changing behaviors</a:t>
            </a:r>
          </a:p>
          <a:p>
            <a:r>
              <a:rPr lang="en-US" dirty="0" smtClean="0"/>
              <a:t>Understand yourself and take advantage of inborn talent. </a:t>
            </a:r>
          </a:p>
          <a:p>
            <a:pPr lvl="1"/>
            <a:r>
              <a:rPr lang="en-US" dirty="0" smtClean="0"/>
              <a:t>Re-read personal statement and understand why you went into medicine </a:t>
            </a:r>
            <a:endParaRPr lang="en-US" dirty="0"/>
          </a:p>
        </p:txBody>
      </p:sp>
      <p:pic>
        <p:nvPicPr>
          <p:cNvPr id="4" name="Picture 3"/>
          <p:cNvPicPr>
            <a:picLocks noChangeAspect="1"/>
          </p:cNvPicPr>
          <p:nvPr/>
        </p:nvPicPr>
        <p:blipFill>
          <a:blip r:embed="rId3"/>
          <a:stretch>
            <a:fillRect/>
          </a:stretch>
        </p:blipFill>
        <p:spPr>
          <a:xfrm>
            <a:off x="5910177" y="1397000"/>
            <a:ext cx="3252661" cy="3835400"/>
          </a:xfrm>
          <a:prstGeom prst="rect">
            <a:avLst/>
          </a:prstGeom>
        </p:spPr>
      </p:pic>
    </p:spTree>
    <p:extLst>
      <p:ext uri="{BB962C8B-B14F-4D97-AF65-F5344CB8AC3E}">
        <p14:creationId xmlns:p14="http://schemas.microsoft.com/office/powerpoint/2010/main" val="1638878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4" name="Rectangle 3"/>
          <p:cNvSpPr/>
          <p:nvPr/>
        </p:nvSpPr>
        <p:spPr>
          <a:xfrm>
            <a:off x="329464" y="5011069"/>
            <a:ext cx="8330184" cy="1061829"/>
          </a:xfrm>
          <a:prstGeom prst="rect">
            <a:avLst/>
          </a:prstGeom>
        </p:spPr>
        <p:txBody>
          <a:bodyPr wrap="square">
            <a:spAutoFit/>
          </a:bodyPr>
          <a:lstStyle/>
          <a:p>
            <a:r>
              <a:rPr lang="en-US" b="1" dirty="0" smtClean="0"/>
              <a:t>Disclosure</a:t>
            </a:r>
          </a:p>
          <a:p>
            <a:r>
              <a:rPr lang="en-US" sz="1500" dirty="0" smtClean="0"/>
              <a:t>Justine Nasr, Nicole Lederman, Jason Wasserman, Dr. Ernest Krug and all other individuals </a:t>
            </a:r>
            <a:r>
              <a:rPr lang="en-US" sz="1500" dirty="0"/>
              <a:t>involved with this activity as </a:t>
            </a:r>
            <a:r>
              <a:rPr lang="en-US" sz="1500" dirty="0" smtClean="0"/>
              <a:t>planners </a:t>
            </a:r>
            <a:r>
              <a:rPr lang="en-US" sz="1500" dirty="0"/>
              <a:t>or content </a:t>
            </a:r>
            <a:r>
              <a:rPr lang="en-US" sz="1500" dirty="0" smtClean="0"/>
              <a:t>reviewers </a:t>
            </a:r>
            <a:r>
              <a:rPr lang="en-US" sz="1500" dirty="0"/>
              <a:t>have </a:t>
            </a:r>
            <a:r>
              <a:rPr lang="en-US" sz="1500" dirty="0" smtClean="0"/>
              <a:t>no </a:t>
            </a:r>
            <a:r>
              <a:rPr lang="en-US" sz="1500" dirty="0"/>
              <a:t>relationship(s) with industry to disclose relative to the content of this CME activity</a:t>
            </a:r>
            <a:r>
              <a:rPr lang="en-US" sz="1500" dirty="0" smtClean="0"/>
              <a:t>.</a:t>
            </a:r>
            <a:endParaRPr lang="en-US" sz="1500" dirty="0"/>
          </a:p>
        </p:txBody>
      </p:sp>
      <p:sp>
        <p:nvSpPr>
          <p:cNvPr id="23" name="Rectangle 22"/>
          <p:cNvSpPr/>
          <p:nvPr/>
        </p:nvSpPr>
        <p:spPr>
          <a:xfrm>
            <a:off x="12119" y="1654233"/>
            <a:ext cx="9144000" cy="3142211"/>
          </a:xfrm>
          <a:prstGeom prst="rect">
            <a:avLst/>
          </a:prstGeom>
          <a:gradFill flip="none" rotWithShape="1">
            <a:gsLst>
              <a:gs pos="100000">
                <a:srgbClr val="89001E">
                  <a:tint val="66000"/>
                  <a:satMod val="160000"/>
                </a:srgbClr>
              </a:gs>
              <a:gs pos="50000">
                <a:srgbClr val="89001E">
                  <a:tint val="44500"/>
                  <a:satMod val="160000"/>
                </a:srgbClr>
              </a:gs>
              <a:gs pos="100000">
                <a:srgbClr val="89001E">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4422" y="1690009"/>
            <a:ext cx="8641882" cy="3354765"/>
          </a:xfrm>
          <a:prstGeom prst="rect">
            <a:avLst/>
          </a:prstGeom>
          <a:noFill/>
        </p:spPr>
        <p:txBody>
          <a:bodyPr wrap="square" rtlCol="0">
            <a:spAutoFit/>
          </a:bodyPr>
          <a:lstStyle/>
          <a:p>
            <a:r>
              <a:rPr lang="en-US" sz="1600" b="1" dirty="0"/>
              <a:t>Justine Nasr </a:t>
            </a:r>
            <a:endParaRPr lang="en-US" sz="1600" b="1" dirty="0" smtClean="0"/>
          </a:p>
          <a:p>
            <a:r>
              <a:rPr lang="en-US" sz="1600" dirty="0" smtClean="0"/>
              <a:t>Justine </a:t>
            </a:r>
            <a:r>
              <a:rPr lang="en-US" sz="1600" dirty="0"/>
              <a:t>grew up in Troy, MI prior attending Wayne State University for college. She then attended the University of Michigan of Medical School where she went on to match at Beaumont Hospital Royal Oak for Internal Medicine Residency where she is now a 2</a:t>
            </a:r>
            <a:r>
              <a:rPr lang="en-US" sz="1600" baseline="30000" dirty="0"/>
              <a:t>nd</a:t>
            </a:r>
            <a:r>
              <a:rPr lang="en-US" sz="1600" dirty="0"/>
              <a:t> year resident</a:t>
            </a:r>
            <a:r>
              <a:rPr lang="en-US" sz="1200" dirty="0"/>
              <a:t>. </a:t>
            </a:r>
            <a:endParaRPr lang="en-US" sz="1200" dirty="0" smtClean="0"/>
          </a:p>
          <a:p>
            <a:endParaRPr lang="en-US" sz="1200" dirty="0"/>
          </a:p>
          <a:p>
            <a:r>
              <a:rPr lang="en-US" sz="1600" b="1" dirty="0" smtClean="0"/>
              <a:t>Nicole Lederman</a:t>
            </a:r>
          </a:p>
          <a:p>
            <a:r>
              <a:rPr lang="en-US" sz="1600" dirty="0" smtClean="0"/>
              <a:t>Nicole </a:t>
            </a:r>
            <a:r>
              <a:rPr lang="en-US" sz="1600" dirty="0"/>
              <a:t>is a rising M4 student at OUWB. She graduated from the University of Michigan, where she received bachelors degrees in biology and music, and went on to complete a term of service with the Community </a:t>
            </a:r>
            <a:r>
              <a:rPr lang="en-US" sz="1600" dirty="0" err="1"/>
              <a:t>HealthCorps</a:t>
            </a:r>
            <a:r>
              <a:rPr lang="en-US" sz="1600" dirty="0"/>
              <a:t> prior to attending medical school. Nicole is considering pursuing a combined residency in family medicine and psychiatry, with the goal of integrating mental health into the primary care setting. Her interests in the doctor patient relationship and the study of compassion stemmed from her experiences clowning for patients in nursing homes and hospitals.</a:t>
            </a:r>
          </a:p>
          <a:p>
            <a:endParaRPr lang="en-US" sz="1200" dirty="0"/>
          </a:p>
          <a:p>
            <a:endParaRPr lang="en-US" sz="1200" dirty="0"/>
          </a:p>
        </p:txBody>
      </p:sp>
      <p:sp>
        <p:nvSpPr>
          <p:cNvPr id="24" name="TextBox 23"/>
          <p:cNvSpPr txBox="1"/>
          <p:nvPr/>
        </p:nvSpPr>
        <p:spPr>
          <a:xfrm>
            <a:off x="294304" y="741045"/>
            <a:ext cx="3309367" cy="553998"/>
          </a:xfrm>
          <a:prstGeom prst="rect">
            <a:avLst/>
          </a:prstGeom>
          <a:noFill/>
        </p:spPr>
        <p:txBody>
          <a:bodyPr wrap="none" rtlCol="0">
            <a:spAutoFit/>
          </a:bodyPr>
          <a:lstStyle/>
          <a:p>
            <a:r>
              <a:rPr lang="en-US" sz="3000" b="1" dirty="0" smtClean="0"/>
              <a:t>Faculty Information</a:t>
            </a:r>
            <a:endParaRPr lang="en-US" sz="3000" b="1" dirty="0"/>
          </a:p>
        </p:txBody>
      </p:sp>
    </p:spTree>
    <p:extLst>
      <p:ext uri="{BB962C8B-B14F-4D97-AF65-F5344CB8AC3E}">
        <p14:creationId xmlns:p14="http://schemas.microsoft.com/office/powerpoint/2010/main" val="918989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69"/>
            <a:ext cx="8229600" cy="1143000"/>
          </a:xfrm>
        </p:spPr>
        <p:txBody>
          <a:bodyPr>
            <a:normAutofit/>
          </a:bodyPr>
          <a:lstStyle/>
          <a:p>
            <a:r>
              <a:rPr lang="en-US" dirty="0" smtClean="0"/>
              <a:t>Leadership </a:t>
            </a:r>
            <a:endParaRPr lang="en-US" dirty="0"/>
          </a:p>
        </p:txBody>
      </p:sp>
      <p:sp>
        <p:nvSpPr>
          <p:cNvPr id="3" name="Content Placeholder 2"/>
          <p:cNvSpPr>
            <a:spLocks noGrp="1"/>
          </p:cNvSpPr>
          <p:nvPr>
            <p:ph idx="1"/>
          </p:nvPr>
        </p:nvSpPr>
        <p:spPr>
          <a:xfrm>
            <a:off x="228608" y="889000"/>
            <a:ext cx="4203533" cy="4876800"/>
          </a:xfrm>
        </p:spPr>
        <p:txBody>
          <a:bodyPr>
            <a:normAutofit fontScale="92500" lnSpcReduction="20000"/>
          </a:bodyPr>
          <a:lstStyle/>
          <a:p>
            <a:pPr marL="0" indent="0">
              <a:buNone/>
            </a:pPr>
            <a:endParaRPr lang="en-US" dirty="0" smtClean="0"/>
          </a:p>
          <a:p>
            <a:r>
              <a:rPr lang="en-US" dirty="0" smtClean="0"/>
              <a:t>Physicians as leaders of the health care team </a:t>
            </a:r>
          </a:p>
          <a:p>
            <a:r>
              <a:rPr lang="en-US" dirty="0" smtClean="0"/>
              <a:t>Patient in vulnerable situation expects a plan </a:t>
            </a:r>
          </a:p>
          <a:p>
            <a:r>
              <a:rPr lang="en-US" dirty="0" smtClean="0"/>
              <a:t>What are the qualities of a good leader? </a:t>
            </a:r>
          </a:p>
          <a:p>
            <a:pPr lvl="1"/>
            <a:r>
              <a:rPr lang="en-US" dirty="0" smtClean="0"/>
              <a:t>Feel present, engaged, specific plan of action, ability to motivate</a:t>
            </a:r>
          </a:p>
          <a:p>
            <a:pPr lvl="1"/>
            <a:r>
              <a:rPr lang="en-US" dirty="0" smtClean="0"/>
              <a:t>Communicating a plan and alleviating anxiety</a:t>
            </a:r>
            <a:endParaRPr lang="en-US" dirty="0"/>
          </a:p>
        </p:txBody>
      </p:sp>
      <p:pic>
        <p:nvPicPr>
          <p:cNvPr id="4" name="Picture 3"/>
          <p:cNvPicPr>
            <a:picLocks noChangeAspect="1"/>
          </p:cNvPicPr>
          <p:nvPr/>
        </p:nvPicPr>
        <p:blipFill>
          <a:blip r:embed="rId3"/>
          <a:stretch>
            <a:fillRect/>
          </a:stretch>
        </p:blipFill>
        <p:spPr>
          <a:xfrm>
            <a:off x="4458687" y="1803406"/>
            <a:ext cx="4450052" cy="3548175"/>
          </a:xfrm>
          <a:prstGeom prst="rect">
            <a:avLst/>
          </a:prstGeom>
        </p:spPr>
      </p:pic>
    </p:spTree>
    <p:extLst>
      <p:ext uri="{BB962C8B-B14F-4D97-AF65-F5344CB8AC3E}">
        <p14:creationId xmlns:p14="http://schemas.microsoft.com/office/powerpoint/2010/main" val="1222212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5167"/>
            <a:ext cx="8610600" cy="1143000"/>
          </a:xfrm>
        </p:spPr>
        <p:txBody>
          <a:bodyPr>
            <a:normAutofit fontScale="90000"/>
          </a:bodyPr>
          <a:lstStyle/>
          <a:p>
            <a:r>
              <a:rPr lang="en-US" dirty="0" smtClean="0"/>
              <a:t>Results- Can compassion be measured? </a:t>
            </a:r>
            <a:endParaRPr lang="en-US" dirty="0"/>
          </a:p>
        </p:txBody>
      </p:sp>
      <p:sp>
        <p:nvSpPr>
          <p:cNvPr id="4" name="Text Placeholder 3"/>
          <p:cNvSpPr>
            <a:spLocks noGrp="1"/>
          </p:cNvSpPr>
          <p:nvPr>
            <p:ph type="body" idx="1"/>
          </p:nvPr>
        </p:nvSpPr>
        <p:spPr>
          <a:xfrm>
            <a:off x="1088806" y="2077540"/>
            <a:ext cx="3733800" cy="640261"/>
          </a:xfrm>
        </p:spPr>
        <p:txBody>
          <a:bodyPr>
            <a:noAutofit/>
          </a:bodyPr>
          <a:lstStyle/>
          <a:p>
            <a:r>
              <a:rPr lang="en-US" dirty="0" smtClean="0"/>
              <a:t>Qualitative- “You can tell.”	</a:t>
            </a:r>
            <a:endParaRPr lang="en-US" dirty="0"/>
          </a:p>
        </p:txBody>
      </p:sp>
      <p:sp>
        <p:nvSpPr>
          <p:cNvPr id="5" name="Content Placeholder 4"/>
          <p:cNvSpPr>
            <a:spLocks noGrp="1"/>
          </p:cNvSpPr>
          <p:nvPr>
            <p:ph sz="half" idx="2"/>
          </p:nvPr>
        </p:nvSpPr>
        <p:spPr>
          <a:xfrm>
            <a:off x="1295400" y="2325096"/>
            <a:ext cx="3962400" cy="2235200"/>
          </a:xfrm>
        </p:spPr>
        <p:txBody>
          <a:bodyPr>
            <a:normAutofit/>
          </a:bodyPr>
          <a:lstStyle/>
          <a:p>
            <a:pPr lvl="0"/>
            <a:r>
              <a:rPr lang="en-US" dirty="0"/>
              <a:t>Intuition </a:t>
            </a:r>
          </a:p>
          <a:p>
            <a:pPr lvl="0"/>
            <a:r>
              <a:rPr lang="en-US" dirty="0" smtClean="0"/>
              <a:t>A “</a:t>
            </a:r>
            <a:r>
              <a:rPr lang="en-US" dirty="0"/>
              <a:t>gestalt” </a:t>
            </a:r>
          </a:p>
          <a:p>
            <a:pPr lvl="0"/>
            <a:r>
              <a:rPr lang="en-US" dirty="0"/>
              <a:t>Direct feedback from SPs </a:t>
            </a:r>
          </a:p>
          <a:p>
            <a:endParaRPr lang="en-US" dirty="0"/>
          </a:p>
        </p:txBody>
      </p:sp>
      <p:sp>
        <p:nvSpPr>
          <p:cNvPr id="6" name="Text Placeholder 5"/>
          <p:cNvSpPr>
            <a:spLocks noGrp="1"/>
          </p:cNvSpPr>
          <p:nvPr>
            <p:ph type="body" sz="quarter" idx="3"/>
          </p:nvPr>
        </p:nvSpPr>
        <p:spPr>
          <a:xfrm>
            <a:off x="5599121" y="1739091"/>
            <a:ext cx="1908175" cy="472016"/>
          </a:xfrm>
        </p:spPr>
        <p:txBody>
          <a:bodyPr>
            <a:noAutofit/>
          </a:bodyPr>
          <a:lstStyle/>
          <a:p>
            <a:r>
              <a:rPr lang="en-US" dirty="0" smtClean="0"/>
              <a:t>Quantitative</a:t>
            </a:r>
            <a:endParaRPr lang="en-US" dirty="0"/>
          </a:p>
        </p:txBody>
      </p:sp>
      <p:sp>
        <p:nvSpPr>
          <p:cNvPr id="7" name="Content Placeholder 6"/>
          <p:cNvSpPr>
            <a:spLocks noGrp="1"/>
          </p:cNvSpPr>
          <p:nvPr>
            <p:ph sz="quarter" idx="4"/>
          </p:nvPr>
        </p:nvSpPr>
        <p:spPr>
          <a:xfrm>
            <a:off x="5579879" y="2268108"/>
            <a:ext cx="2517775" cy="3183465"/>
          </a:xfrm>
        </p:spPr>
        <p:txBody>
          <a:bodyPr/>
          <a:lstStyle/>
          <a:p>
            <a:r>
              <a:rPr lang="en-US" dirty="0" smtClean="0"/>
              <a:t>Behaviors </a:t>
            </a:r>
          </a:p>
          <a:p>
            <a:r>
              <a:rPr lang="en-US" dirty="0" smtClean="0"/>
              <a:t>Actions</a:t>
            </a:r>
          </a:p>
          <a:p>
            <a:r>
              <a:rPr lang="en-US" dirty="0" smtClean="0"/>
              <a:t>Checklist </a:t>
            </a:r>
            <a:endParaRPr lang="en-US" dirty="0"/>
          </a:p>
        </p:txBody>
      </p:sp>
    </p:spTree>
    <p:extLst>
      <p:ext uri="{BB962C8B-B14F-4D97-AF65-F5344CB8AC3E}">
        <p14:creationId xmlns:p14="http://schemas.microsoft.com/office/powerpoint/2010/main" val="6850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many faces of compassion </a:t>
            </a:r>
            <a:endParaRPr lang="en-US" dirty="0"/>
          </a:p>
        </p:txBody>
      </p:sp>
      <p:sp>
        <p:nvSpPr>
          <p:cNvPr id="3" name="Content Placeholder 2"/>
          <p:cNvSpPr>
            <a:spLocks noGrp="1"/>
          </p:cNvSpPr>
          <p:nvPr>
            <p:ph idx="1"/>
          </p:nvPr>
        </p:nvSpPr>
        <p:spPr>
          <a:xfrm>
            <a:off x="457200" y="4546600"/>
            <a:ext cx="8229600" cy="4064000"/>
          </a:xfrm>
        </p:spPr>
        <p:txBody>
          <a:bodyPr/>
          <a:lstStyle/>
          <a:p>
            <a:pPr algn="ctr"/>
            <a:r>
              <a:rPr lang="en-US" dirty="0" smtClean="0"/>
              <a:t>A patient that comes from another country and does not speak English well </a:t>
            </a:r>
            <a:endParaRPr lang="en-US" dirty="0"/>
          </a:p>
        </p:txBody>
      </p:sp>
      <p:pic>
        <p:nvPicPr>
          <p:cNvPr id="4" name="Picture 3"/>
          <p:cNvPicPr>
            <a:picLocks noChangeAspect="1"/>
          </p:cNvPicPr>
          <p:nvPr/>
        </p:nvPicPr>
        <p:blipFill>
          <a:blip r:embed="rId2"/>
          <a:stretch>
            <a:fillRect/>
          </a:stretch>
        </p:blipFill>
        <p:spPr>
          <a:xfrm>
            <a:off x="838200" y="1529716"/>
            <a:ext cx="7112000" cy="2861733"/>
          </a:xfrm>
          <a:prstGeom prst="rect">
            <a:avLst/>
          </a:prstGeom>
        </p:spPr>
      </p:pic>
    </p:spTree>
    <p:extLst>
      <p:ext uri="{BB962C8B-B14F-4D97-AF65-F5344CB8AC3E}">
        <p14:creationId xmlns:p14="http://schemas.microsoft.com/office/powerpoint/2010/main" val="2271352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many faces of compassion </a:t>
            </a:r>
            <a:endParaRPr lang="en-US" dirty="0"/>
          </a:p>
        </p:txBody>
      </p:sp>
      <p:sp>
        <p:nvSpPr>
          <p:cNvPr id="3" name="Content Placeholder 2"/>
          <p:cNvSpPr>
            <a:spLocks noGrp="1"/>
          </p:cNvSpPr>
          <p:nvPr>
            <p:ph idx="1"/>
          </p:nvPr>
        </p:nvSpPr>
        <p:spPr>
          <a:xfrm>
            <a:off x="457200" y="1905000"/>
            <a:ext cx="8229600" cy="4064000"/>
          </a:xfrm>
        </p:spPr>
        <p:txBody>
          <a:bodyPr/>
          <a:lstStyle/>
          <a:p>
            <a:r>
              <a:rPr lang="en-US" dirty="0" smtClean="0"/>
              <a:t>The patient with terminal ovarian cancer who needed one last blood draw. </a:t>
            </a:r>
            <a:endParaRPr lang="en-US" dirty="0"/>
          </a:p>
        </p:txBody>
      </p:sp>
      <p:pic>
        <p:nvPicPr>
          <p:cNvPr id="5" name="Picture 4"/>
          <p:cNvPicPr>
            <a:picLocks noChangeAspect="1"/>
          </p:cNvPicPr>
          <p:nvPr/>
        </p:nvPicPr>
        <p:blipFill>
          <a:blip r:embed="rId2"/>
          <a:stretch>
            <a:fillRect/>
          </a:stretch>
        </p:blipFill>
        <p:spPr>
          <a:xfrm>
            <a:off x="6172200" y="3022600"/>
            <a:ext cx="2743200" cy="2743200"/>
          </a:xfrm>
          <a:prstGeom prst="rect">
            <a:avLst/>
          </a:prstGeom>
        </p:spPr>
      </p:pic>
    </p:spTree>
    <p:extLst>
      <p:ext uri="{BB962C8B-B14F-4D97-AF65-F5344CB8AC3E}">
        <p14:creationId xmlns:p14="http://schemas.microsoft.com/office/powerpoint/2010/main" val="3603584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many faces of compassion </a:t>
            </a:r>
            <a:endParaRPr lang="en-US" dirty="0"/>
          </a:p>
        </p:txBody>
      </p:sp>
      <p:sp>
        <p:nvSpPr>
          <p:cNvPr id="3" name="Content Placeholder 2"/>
          <p:cNvSpPr>
            <a:spLocks noGrp="1"/>
          </p:cNvSpPr>
          <p:nvPr>
            <p:ph idx="1"/>
          </p:nvPr>
        </p:nvSpPr>
        <p:spPr>
          <a:xfrm>
            <a:off x="457200" y="2311400"/>
            <a:ext cx="8229600" cy="4064000"/>
          </a:xfrm>
        </p:spPr>
        <p:txBody>
          <a:bodyPr/>
          <a:lstStyle/>
          <a:p>
            <a:r>
              <a:rPr lang="en-US" dirty="0" smtClean="0"/>
              <a:t>Physician feels a mass on exam…</a:t>
            </a:r>
          </a:p>
          <a:p>
            <a:pPr marL="0" indent="0">
              <a:buNone/>
            </a:pPr>
            <a:endParaRPr lang="en-US" dirty="0" smtClean="0"/>
          </a:p>
        </p:txBody>
      </p:sp>
    </p:spTree>
    <p:extLst>
      <p:ext uri="{BB962C8B-B14F-4D97-AF65-F5344CB8AC3E}">
        <p14:creationId xmlns:p14="http://schemas.microsoft.com/office/powerpoint/2010/main" val="2934541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12"/>
            <a:ext cx="8229600" cy="825488"/>
          </a:xfrm>
        </p:spPr>
        <p:txBody>
          <a:bodyPr>
            <a:normAutofit/>
          </a:bodyPr>
          <a:lstStyle/>
          <a:p>
            <a:r>
              <a:rPr lang="en-US" dirty="0" smtClean="0"/>
              <a:t>Discussion </a:t>
            </a:r>
            <a:endParaRPr lang="en-US" dirty="0"/>
          </a:p>
        </p:txBody>
      </p:sp>
      <p:sp>
        <p:nvSpPr>
          <p:cNvPr id="3" name="Content Placeholder 2"/>
          <p:cNvSpPr>
            <a:spLocks noGrp="1"/>
          </p:cNvSpPr>
          <p:nvPr>
            <p:ph idx="1"/>
          </p:nvPr>
        </p:nvSpPr>
        <p:spPr>
          <a:xfrm>
            <a:off x="152400" y="990600"/>
            <a:ext cx="5334000" cy="4876800"/>
          </a:xfrm>
        </p:spPr>
        <p:txBody>
          <a:bodyPr>
            <a:normAutofit fontScale="85000" lnSpcReduction="10000"/>
          </a:bodyPr>
          <a:lstStyle/>
          <a:p>
            <a:r>
              <a:rPr lang="en-US" dirty="0" smtClean="0"/>
              <a:t>Compassionate care increases success with patient compliance and improves patient outcomes </a:t>
            </a:r>
          </a:p>
          <a:p>
            <a:pPr lvl="1"/>
            <a:r>
              <a:rPr lang="en-US" dirty="0" smtClean="0"/>
              <a:t>Medical, psychological and sociological perspective </a:t>
            </a:r>
          </a:p>
          <a:p>
            <a:r>
              <a:rPr lang="en-US" dirty="0" smtClean="0"/>
              <a:t>At the national level… </a:t>
            </a:r>
          </a:p>
          <a:p>
            <a:pPr lvl="1"/>
            <a:r>
              <a:rPr lang="en-US" dirty="0" smtClean="0"/>
              <a:t>Financial incentives to improve patient experience </a:t>
            </a:r>
          </a:p>
          <a:p>
            <a:pPr lvl="2"/>
            <a:r>
              <a:rPr lang="en-US" dirty="0" smtClean="0"/>
              <a:t>HCAHPS (Hospital Consumer Assessment of Healthcare Providers and Systems) Score</a:t>
            </a:r>
          </a:p>
          <a:p>
            <a:pPr lvl="1"/>
            <a:r>
              <a:rPr lang="en-US" dirty="0" smtClean="0"/>
              <a:t>Step </a:t>
            </a:r>
            <a:r>
              <a:rPr lang="en-US" dirty="0"/>
              <a:t>2 Clinical Skills </a:t>
            </a:r>
            <a:r>
              <a:rPr lang="en-US" dirty="0" smtClean="0"/>
              <a:t>Exam assesses the doctor-patient relationship </a:t>
            </a:r>
            <a:endParaRPr lang="en-US" dirty="0"/>
          </a:p>
          <a:p>
            <a:endParaRPr lang="en-US" dirty="0"/>
          </a:p>
        </p:txBody>
      </p:sp>
      <p:pic>
        <p:nvPicPr>
          <p:cNvPr id="4" name="Picture 3"/>
          <p:cNvPicPr>
            <a:picLocks noChangeAspect="1"/>
          </p:cNvPicPr>
          <p:nvPr/>
        </p:nvPicPr>
        <p:blipFill>
          <a:blip r:embed="rId3"/>
          <a:stretch>
            <a:fillRect/>
          </a:stretch>
        </p:blipFill>
        <p:spPr>
          <a:xfrm>
            <a:off x="5486400" y="1701806"/>
            <a:ext cx="3556000" cy="3101807"/>
          </a:xfrm>
          <a:prstGeom prst="rect">
            <a:avLst/>
          </a:prstGeom>
        </p:spPr>
      </p:pic>
    </p:spTree>
    <p:extLst>
      <p:ext uri="{BB962C8B-B14F-4D97-AF65-F5344CB8AC3E}">
        <p14:creationId xmlns:p14="http://schemas.microsoft.com/office/powerpoint/2010/main" val="27787011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51" y="-152400"/>
            <a:ext cx="8229600" cy="1143000"/>
          </a:xfrm>
        </p:spPr>
        <p:txBody>
          <a:bodyPr>
            <a:normAutofit/>
          </a:bodyPr>
          <a:lstStyle/>
          <a:p>
            <a:r>
              <a:rPr lang="en-US" dirty="0" smtClean="0"/>
              <a:t>Discussion</a:t>
            </a:r>
            <a:endParaRPr lang="en-US" dirty="0"/>
          </a:p>
        </p:txBody>
      </p:sp>
      <p:sp>
        <p:nvSpPr>
          <p:cNvPr id="3" name="Content Placeholder 2"/>
          <p:cNvSpPr>
            <a:spLocks noGrp="1"/>
          </p:cNvSpPr>
          <p:nvPr>
            <p:ph idx="1"/>
          </p:nvPr>
        </p:nvSpPr>
        <p:spPr>
          <a:xfrm>
            <a:off x="55738" y="1193800"/>
            <a:ext cx="4897649" cy="5181600"/>
          </a:xfrm>
        </p:spPr>
        <p:txBody>
          <a:bodyPr>
            <a:normAutofit fontScale="92500" lnSpcReduction="20000"/>
          </a:bodyPr>
          <a:lstStyle/>
          <a:p>
            <a:r>
              <a:rPr lang="en-US" dirty="0"/>
              <a:t>PRISM </a:t>
            </a:r>
            <a:r>
              <a:rPr lang="en-US" dirty="0" smtClean="0"/>
              <a:t>reflections</a:t>
            </a:r>
          </a:p>
          <a:p>
            <a:r>
              <a:rPr lang="en-US" dirty="0"/>
              <a:t>Art and Practice of Medicine Course- design scenarios </a:t>
            </a:r>
            <a:endParaRPr lang="en-US" dirty="0" smtClean="0"/>
          </a:p>
          <a:p>
            <a:r>
              <a:rPr lang="en-US" dirty="0" smtClean="0"/>
              <a:t>Looking forward: </a:t>
            </a:r>
          </a:p>
          <a:p>
            <a:pPr lvl="1"/>
            <a:r>
              <a:rPr lang="en-US" dirty="0" smtClean="0"/>
              <a:t>Offer “Patient Experience” sessions </a:t>
            </a:r>
          </a:p>
          <a:p>
            <a:pPr lvl="1"/>
            <a:r>
              <a:rPr lang="en-US" dirty="0" smtClean="0"/>
              <a:t>Identify patient interactions surrounding end of life discussions as educational opportunities</a:t>
            </a:r>
          </a:p>
          <a:p>
            <a:pPr lvl="1"/>
            <a:r>
              <a:rPr lang="en-US" dirty="0" smtClean="0"/>
              <a:t>Longitudinal patient experiences  </a:t>
            </a:r>
            <a:endParaRPr lang="en-US" dirty="0"/>
          </a:p>
        </p:txBody>
      </p:sp>
      <p:pic>
        <p:nvPicPr>
          <p:cNvPr id="5" name="Picture 4" descr="Screen Shot 2014-05-12 at 7.56.56 PM.png"/>
          <p:cNvPicPr>
            <a:picLocks noChangeAspect="1"/>
          </p:cNvPicPr>
          <p:nvPr/>
        </p:nvPicPr>
        <p:blipFill rotWithShape="1">
          <a:blip r:embed="rId3">
            <a:extLst>
              <a:ext uri="{28A0092B-C50C-407E-A947-70E740481C1C}">
                <a14:useLocalDpi xmlns:a14="http://schemas.microsoft.com/office/drawing/2010/main" val="0"/>
              </a:ext>
            </a:extLst>
          </a:blip>
          <a:srcRect l="32017" t="38137" r="18240" b="6971"/>
          <a:stretch/>
        </p:blipFill>
        <p:spPr>
          <a:xfrm>
            <a:off x="4953000" y="1295403"/>
            <a:ext cx="4093610" cy="3764436"/>
          </a:xfrm>
          <a:prstGeom prst="rect">
            <a:avLst/>
          </a:prstGeom>
        </p:spPr>
      </p:pic>
    </p:spTree>
    <p:extLst>
      <p:ext uri="{BB962C8B-B14F-4D97-AF65-F5344CB8AC3E}">
        <p14:creationId xmlns:p14="http://schemas.microsoft.com/office/powerpoint/2010/main" val="2661832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5-11 at 1.44.57 PM.png"/>
          <p:cNvPicPr>
            <a:picLocks noChangeAspect="1"/>
          </p:cNvPicPr>
          <p:nvPr/>
        </p:nvPicPr>
        <p:blipFill rotWithShape="1">
          <a:blip r:embed="rId2">
            <a:extLst>
              <a:ext uri="{28A0092B-C50C-407E-A947-70E740481C1C}">
                <a14:useLocalDpi xmlns:a14="http://schemas.microsoft.com/office/drawing/2010/main" val="0"/>
              </a:ext>
            </a:extLst>
          </a:blip>
          <a:srcRect l="33483" t="28217" r="17739" b="9617"/>
          <a:stretch/>
        </p:blipFill>
        <p:spPr>
          <a:xfrm>
            <a:off x="1447800" y="6"/>
            <a:ext cx="5867400" cy="6231505"/>
          </a:xfrm>
          <a:prstGeom prst="rect">
            <a:avLst/>
          </a:prstGeom>
        </p:spPr>
      </p:pic>
    </p:spTree>
    <p:extLst>
      <p:ext uri="{BB962C8B-B14F-4D97-AF65-F5344CB8AC3E}">
        <p14:creationId xmlns:p14="http://schemas.microsoft.com/office/powerpoint/2010/main" val="1604534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1143000"/>
          </a:xfrm>
        </p:spPr>
        <p:txBody>
          <a:bodyPr/>
          <a:lstStyle/>
          <a:p>
            <a:r>
              <a:rPr lang="en-US" dirty="0" smtClean="0"/>
              <a:t>Limitations </a:t>
            </a:r>
            <a:endParaRPr lang="en-US" dirty="0"/>
          </a:p>
        </p:txBody>
      </p:sp>
      <p:sp>
        <p:nvSpPr>
          <p:cNvPr id="3" name="Content Placeholder 2"/>
          <p:cNvSpPr>
            <a:spLocks noGrp="1"/>
          </p:cNvSpPr>
          <p:nvPr>
            <p:ph idx="1"/>
          </p:nvPr>
        </p:nvSpPr>
        <p:spPr>
          <a:xfrm>
            <a:off x="457200" y="1600207"/>
            <a:ext cx="4800600" cy="3454399"/>
          </a:xfrm>
        </p:spPr>
        <p:txBody>
          <a:bodyPr/>
          <a:lstStyle/>
          <a:p>
            <a:r>
              <a:rPr lang="en-US" dirty="0" smtClean="0"/>
              <a:t>Female participants </a:t>
            </a:r>
          </a:p>
          <a:p>
            <a:r>
              <a:rPr lang="en-US" dirty="0" smtClean="0"/>
              <a:t>Small sample size </a:t>
            </a:r>
          </a:p>
          <a:p>
            <a:r>
              <a:rPr lang="en-US" dirty="0" smtClean="0"/>
              <a:t>Self selection </a:t>
            </a:r>
            <a:endParaRPr lang="en-US" dirty="0"/>
          </a:p>
        </p:txBody>
      </p:sp>
    </p:spTree>
    <p:extLst>
      <p:ext uri="{BB962C8B-B14F-4D97-AF65-F5344CB8AC3E}">
        <p14:creationId xmlns:p14="http://schemas.microsoft.com/office/powerpoint/2010/main" val="515207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a:xfrm>
            <a:off x="457200" y="1418167"/>
            <a:ext cx="8458200" cy="4572000"/>
          </a:xfrm>
        </p:spPr>
        <p:txBody>
          <a:bodyPr>
            <a:normAutofit/>
          </a:bodyPr>
          <a:lstStyle/>
          <a:p>
            <a:r>
              <a:rPr lang="en-US" dirty="0"/>
              <a:t>Compassionate physicians are desired.  </a:t>
            </a:r>
            <a:endParaRPr lang="en-US" dirty="0" smtClean="0"/>
          </a:p>
          <a:p>
            <a:r>
              <a:rPr lang="en-US" dirty="0" smtClean="0"/>
              <a:t>Compassion can be taught and measured both qualitatively and quantitatively. </a:t>
            </a:r>
          </a:p>
          <a:p>
            <a:r>
              <a:rPr lang="en-US" dirty="0" smtClean="0"/>
              <a:t>Medical schools must continue to provide learning opportunities so that medical students can develop skills to provide compassionate care. </a:t>
            </a:r>
            <a:endParaRPr lang="en-US" dirty="0"/>
          </a:p>
        </p:txBody>
      </p:sp>
      <p:pic>
        <p:nvPicPr>
          <p:cNvPr id="4" name="Picture 3"/>
          <p:cNvPicPr>
            <a:picLocks noChangeAspect="1"/>
          </p:cNvPicPr>
          <p:nvPr/>
        </p:nvPicPr>
        <p:blipFill>
          <a:blip r:embed="rId3"/>
          <a:stretch>
            <a:fillRect/>
          </a:stretch>
        </p:blipFill>
        <p:spPr>
          <a:xfrm>
            <a:off x="7924800" y="275167"/>
            <a:ext cx="1143000" cy="1519608"/>
          </a:xfrm>
          <a:prstGeom prst="rect">
            <a:avLst/>
          </a:prstGeom>
        </p:spPr>
      </p:pic>
    </p:spTree>
    <p:extLst>
      <p:ext uri="{BB962C8B-B14F-4D97-AF65-F5344CB8AC3E}">
        <p14:creationId xmlns:p14="http://schemas.microsoft.com/office/powerpoint/2010/main" val="2662956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4" name="Rectangle 3"/>
          <p:cNvSpPr/>
          <p:nvPr/>
        </p:nvSpPr>
        <p:spPr>
          <a:xfrm>
            <a:off x="329464" y="5318650"/>
            <a:ext cx="8330184" cy="1061829"/>
          </a:xfrm>
          <a:prstGeom prst="rect">
            <a:avLst/>
          </a:prstGeom>
        </p:spPr>
        <p:txBody>
          <a:bodyPr wrap="square">
            <a:spAutoFit/>
          </a:bodyPr>
          <a:lstStyle/>
          <a:p>
            <a:r>
              <a:rPr lang="en-US" b="1" dirty="0" smtClean="0"/>
              <a:t>Disclosure</a:t>
            </a:r>
          </a:p>
          <a:p>
            <a:r>
              <a:rPr lang="en-US" sz="1500" dirty="0" smtClean="0"/>
              <a:t>Justine Nasr, Nicole Lederman, Jason Wasserman, Dr. Ernest Krug and all other individuals </a:t>
            </a:r>
            <a:r>
              <a:rPr lang="en-US" sz="1500" dirty="0"/>
              <a:t>involved with this activity as </a:t>
            </a:r>
            <a:r>
              <a:rPr lang="en-US" sz="1500" dirty="0" smtClean="0"/>
              <a:t>planners </a:t>
            </a:r>
            <a:r>
              <a:rPr lang="en-US" sz="1500" dirty="0"/>
              <a:t>or content </a:t>
            </a:r>
            <a:r>
              <a:rPr lang="en-US" sz="1500" dirty="0" smtClean="0"/>
              <a:t>reviewers </a:t>
            </a:r>
            <a:r>
              <a:rPr lang="en-US" sz="1500" dirty="0"/>
              <a:t>have </a:t>
            </a:r>
            <a:r>
              <a:rPr lang="en-US" sz="1500" dirty="0" smtClean="0"/>
              <a:t>no </a:t>
            </a:r>
            <a:r>
              <a:rPr lang="en-US" sz="1500" dirty="0"/>
              <a:t>relationship(s) with industry to disclose relative to the content of this CME activity</a:t>
            </a:r>
            <a:r>
              <a:rPr lang="en-US" sz="1500" dirty="0" smtClean="0"/>
              <a:t>.</a:t>
            </a:r>
            <a:endParaRPr lang="en-US" sz="1500" dirty="0"/>
          </a:p>
        </p:txBody>
      </p:sp>
      <p:sp>
        <p:nvSpPr>
          <p:cNvPr id="23" name="Rectangle 22"/>
          <p:cNvSpPr/>
          <p:nvPr/>
        </p:nvSpPr>
        <p:spPr>
          <a:xfrm>
            <a:off x="0" y="1295043"/>
            <a:ext cx="9144000" cy="4091604"/>
          </a:xfrm>
          <a:prstGeom prst="rect">
            <a:avLst/>
          </a:prstGeom>
          <a:gradFill flip="none" rotWithShape="1">
            <a:gsLst>
              <a:gs pos="100000">
                <a:srgbClr val="89001E">
                  <a:tint val="66000"/>
                  <a:satMod val="160000"/>
                </a:srgbClr>
              </a:gs>
              <a:gs pos="50000">
                <a:srgbClr val="89001E">
                  <a:tint val="44500"/>
                  <a:satMod val="160000"/>
                </a:srgbClr>
              </a:gs>
              <a:gs pos="100000">
                <a:srgbClr val="89001E">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4422" y="1382427"/>
            <a:ext cx="8641882" cy="3970318"/>
          </a:xfrm>
          <a:prstGeom prst="rect">
            <a:avLst/>
          </a:prstGeom>
          <a:noFill/>
        </p:spPr>
        <p:txBody>
          <a:bodyPr wrap="square" rtlCol="0">
            <a:spAutoFit/>
          </a:bodyPr>
          <a:lstStyle/>
          <a:p>
            <a:r>
              <a:rPr lang="en-US" sz="1200" b="1" dirty="0"/>
              <a:t>Dr. Wasserman </a:t>
            </a:r>
            <a:r>
              <a:rPr lang="en-US" sz="1200" dirty="0"/>
              <a:t>joined the OUWB faculty as a tenure-track assistant professor in July of 2013 where he teaches medical humanities and clinical bioethics.  He has previously faculty positions in the Department of Sociology at Texas Tech University and the Department of Bioethics at Kansas City University of Medicine and Biosciences.  His scholarly work has focused on the medicalization of homelessness, the sociological impacts of the epidemiological transition on medicine, and the influences of neighborhood infrastructures and community networks on health outcomes among the urban poor.</a:t>
            </a:r>
          </a:p>
          <a:p>
            <a:r>
              <a:rPr lang="en-US" sz="1200" dirty="0"/>
              <a:t> </a:t>
            </a:r>
          </a:p>
          <a:p>
            <a:r>
              <a:rPr lang="en-US" sz="1200" dirty="0"/>
              <a:t>Along with a 2010 book entitled </a:t>
            </a:r>
            <a:r>
              <a:rPr lang="en-US" sz="1200" i="1" dirty="0"/>
              <a:t>At Home on the Street:  People, Poverty, and a Hidden Culture of Homelessness, </a:t>
            </a:r>
            <a:r>
              <a:rPr lang="en-US" sz="1200" dirty="0"/>
              <a:t>coauthored with Jeffrey Michael Clair, Ph.D., Dr. Wasserman has published 4 peer-reviewed book chapters and 25 peer reviewed articles in journals such as </a:t>
            </a:r>
            <a:r>
              <a:rPr lang="en-US" sz="1200" i="1" dirty="0"/>
              <a:t>Social Science and Medicine, Journal of Contemporary Ethnography, Journal of Medical Ethics,</a:t>
            </a:r>
            <a:r>
              <a:rPr lang="en-US" sz="1200" dirty="0"/>
              <a:t> </a:t>
            </a:r>
            <a:r>
              <a:rPr lang="en-US" sz="1200" i="1" dirty="0"/>
              <a:t>Journal of Curriculum and Pedagogy, </a:t>
            </a:r>
            <a:r>
              <a:rPr lang="en-US" sz="1200" dirty="0"/>
              <a:t>and </a:t>
            </a:r>
            <a:r>
              <a:rPr lang="en-US" sz="1200" i="1" dirty="0"/>
              <a:t>Journal of</a:t>
            </a:r>
            <a:r>
              <a:rPr lang="en-US" sz="1200" dirty="0"/>
              <a:t> </a:t>
            </a:r>
            <a:r>
              <a:rPr lang="en-US" sz="1200" i="1" dirty="0"/>
              <a:t>Physical Activity and Health.</a:t>
            </a:r>
            <a:r>
              <a:rPr lang="en-US" sz="1200" dirty="0"/>
              <a:t>  He also co-directed a documentary film supplementing his book, entitled </a:t>
            </a:r>
            <a:r>
              <a:rPr lang="en-US" sz="1200" i="1" dirty="0"/>
              <a:t>American Refugees:  Homelessness in Four Movements</a:t>
            </a:r>
            <a:r>
              <a:rPr lang="en-US" sz="1200" dirty="0"/>
              <a:t> (2011).  Additionally, he recently served as an Associate Editor for Blackwell’s </a:t>
            </a:r>
            <a:r>
              <a:rPr lang="en-US" sz="1200" i="1" dirty="0"/>
              <a:t>Encyclopedia of Health, Illness, Behavior, and Society</a:t>
            </a:r>
            <a:r>
              <a:rPr lang="en-US" sz="1200" dirty="0"/>
              <a:t>.</a:t>
            </a:r>
          </a:p>
          <a:p>
            <a:r>
              <a:rPr lang="en-US" sz="1200" dirty="0"/>
              <a:t> </a:t>
            </a:r>
          </a:p>
          <a:p>
            <a:r>
              <a:rPr lang="en-US" sz="1200" dirty="0"/>
              <a:t>Dr. Wasserman majored in philosophy with a focus on applied ethics, receiving a B.A. from University of Alabama at Birmingham in 2001.  He earned a master of arts in medical sociology in 2005, and a Ph.D. in medical sociology in 2007, both from the University of Alabama at Birmingham.  While new to OUWB, Dr. Wasserman has assumed course directorship of the Medical Humanities and Clinical Bioethics courses for the first-year students, as well as serving on the Capstone Advisory Committee, Student Progress Review Committee, and the Professionalism Subcommittee, as well as beginning to mentor several capstone research projects.  He is a member of the American Society for Bioethics and Humanities, American Sociological Association, and the International Sociological Association and he has given invited presentations locally, nationally, and internationally.  His book, </a:t>
            </a:r>
            <a:r>
              <a:rPr lang="en-US" sz="1200" i="1" dirty="0"/>
              <a:t>At Home on the Street</a:t>
            </a:r>
            <a:r>
              <a:rPr lang="en-US" sz="1200" dirty="0"/>
              <a:t>, was recently awarded honorable mention, (1</a:t>
            </a:r>
            <a:r>
              <a:rPr lang="en-US" sz="1200" baseline="30000" dirty="0"/>
              <a:t>st</a:t>
            </a:r>
            <a:r>
              <a:rPr lang="en-US" sz="1200" dirty="0"/>
              <a:t> runner up) for the Annual Book Award from the Association for Humanist Sociology.</a:t>
            </a:r>
          </a:p>
        </p:txBody>
      </p:sp>
      <p:sp>
        <p:nvSpPr>
          <p:cNvPr id="24" name="TextBox 23"/>
          <p:cNvSpPr txBox="1"/>
          <p:nvPr/>
        </p:nvSpPr>
        <p:spPr>
          <a:xfrm>
            <a:off x="294304" y="741045"/>
            <a:ext cx="3309367" cy="553998"/>
          </a:xfrm>
          <a:prstGeom prst="rect">
            <a:avLst/>
          </a:prstGeom>
          <a:noFill/>
        </p:spPr>
        <p:txBody>
          <a:bodyPr wrap="none" rtlCol="0">
            <a:spAutoFit/>
          </a:bodyPr>
          <a:lstStyle/>
          <a:p>
            <a:r>
              <a:rPr lang="en-US" sz="3000" b="1" dirty="0" smtClean="0"/>
              <a:t>Faculty Information</a:t>
            </a:r>
            <a:endParaRPr lang="en-US" sz="3000" b="1" dirty="0"/>
          </a:p>
        </p:txBody>
      </p:sp>
    </p:spTree>
    <p:extLst>
      <p:ext uri="{BB962C8B-B14F-4D97-AF65-F5344CB8AC3E}">
        <p14:creationId xmlns:p14="http://schemas.microsoft.com/office/powerpoint/2010/main" val="9189897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a:xfrm>
            <a:off x="685800" y="177806"/>
            <a:ext cx="7772400" cy="780257"/>
          </a:xfrm>
        </p:spPr>
        <p:txBody>
          <a:bodyPr>
            <a:normAutofit/>
          </a:bodyPr>
          <a:lstStyle/>
          <a:p>
            <a:r>
              <a:rPr lang="en-US" dirty="0"/>
              <a:t>References </a:t>
            </a:r>
            <a:endParaRPr lang="en-US" dirty="0">
              <a:solidFill>
                <a:srgbClr val="800000"/>
              </a:solidFill>
              <a:latin typeface="Calibri" charset="0"/>
            </a:endParaRPr>
          </a:p>
        </p:txBody>
      </p:sp>
      <p:sp>
        <p:nvSpPr>
          <p:cNvPr id="3" name="Subtitle 2"/>
          <p:cNvSpPr>
            <a:spLocks noGrp="1"/>
          </p:cNvSpPr>
          <p:nvPr>
            <p:ph type="subTitle" idx="1"/>
          </p:nvPr>
        </p:nvSpPr>
        <p:spPr>
          <a:xfrm>
            <a:off x="136526" y="1092200"/>
            <a:ext cx="8686800" cy="3732213"/>
          </a:xfrm>
        </p:spPr>
        <p:txBody>
          <a:bodyPr rtlCol="0">
            <a:noAutofit/>
          </a:bodyPr>
          <a:lstStyle/>
          <a:p>
            <a:pPr marL="342900" indent="-342900" algn="l">
              <a:buFont typeface="Arial" charset="0"/>
              <a:buAutoNum type="arabicPeriod"/>
              <a:defRPr/>
            </a:pPr>
            <a:r>
              <a:rPr lang="en-US" sz="1600" dirty="0" smtClean="0"/>
              <a:t>Branch</a:t>
            </a:r>
            <a:r>
              <a:rPr lang="en-US" sz="1600" dirty="0"/>
              <a:t>, William. Teaching the Human Dimensions of Care in Clinical Settings. </a:t>
            </a:r>
            <a:r>
              <a:rPr lang="en-US" sz="1600" i="1" dirty="0"/>
              <a:t>The Patient-</a:t>
            </a:r>
            <a:r>
              <a:rPr lang="en-US" sz="1600" i="1" dirty="0" smtClean="0"/>
              <a:t>Physician</a:t>
            </a:r>
          </a:p>
          <a:p>
            <a:pPr algn="l">
              <a:defRPr/>
            </a:pPr>
            <a:r>
              <a:rPr lang="en-US" sz="1600" i="1" dirty="0"/>
              <a:t> </a:t>
            </a:r>
            <a:r>
              <a:rPr lang="en-US" sz="1600" i="1" dirty="0" smtClean="0"/>
              <a:t>      Relationship</a:t>
            </a:r>
            <a:r>
              <a:rPr lang="en-US" sz="1600" i="1" dirty="0"/>
              <a:t>. </a:t>
            </a:r>
            <a:r>
              <a:rPr lang="en-US" sz="1600" dirty="0"/>
              <a:t>286(9): 1067-1074. </a:t>
            </a:r>
          </a:p>
          <a:p>
            <a:pPr marL="342900" indent="-342900" algn="l">
              <a:buFont typeface="Arial" charset="0"/>
              <a:buAutoNum type="arabicPeriod" startAt="2"/>
              <a:defRPr/>
            </a:pPr>
            <a:r>
              <a:rPr lang="en-US" sz="1600" dirty="0" smtClean="0"/>
              <a:t>Burks </a:t>
            </a:r>
            <a:r>
              <a:rPr lang="en-US" sz="1600" dirty="0"/>
              <a:t>DJ, </a:t>
            </a:r>
            <a:r>
              <a:rPr lang="en-US" sz="1600" dirty="0" err="1"/>
              <a:t>Kobus</a:t>
            </a:r>
            <a:r>
              <a:rPr lang="en-US" sz="1600" dirty="0"/>
              <a:t>, AM. The legacy of altruism in health care: the promotion of empathy, </a:t>
            </a:r>
            <a:r>
              <a:rPr lang="en-US" sz="1600" dirty="0" err="1" smtClean="0"/>
              <a:t>prosociality</a:t>
            </a:r>
            <a:endParaRPr lang="en-US" sz="1600" dirty="0"/>
          </a:p>
          <a:p>
            <a:pPr algn="l">
              <a:defRPr/>
            </a:pPr>
            <a:r>
              <a:rPr lang="en-US" sz="1600" dirty="0"/>
              <a:t> </a:t>
            </a:r>
            <a:r>
              <a:rPr lang="en-US" sz="1600" dirty="0" smtClean="0"/>
              <a:t>      and </a:t>
            </a:r>
            <a:r>
              <a:rPr lang="en-US" sz="1600" dirty="0"/>
              <a:t>humanism. </a:t>
            </a:r>
            <a:r>
              <a:rPr lang="en-US" sz="1600" i="1" dirty="0"/>
              <a:t>Medical Education</a:t>
            </a:r>
            <a:r>
              <a:rPr lang="en-US" sz="1600" dirty="0"/>
              <a:t>. 2012;46:317-</a:t>
            </a:r>
            <a:r>
              <a:rPr lang="en-US" sz="1600" dirty="0" smtClean="0"/>
              <a:t>325. </a:t>
            </a:r>
            <a:endParaRPr lang="en-US" sz="1600" dirty="0"/>
          </a:p>
          <a:p>
            <a:pPr algn="l">
              <a:defRPr/>
            </a:pPr>
            <a:r>
              <a:rPr lang="en-US" sz="1600" dirty="0" smtClean="0"/>
              <a:t>3.    </a:t>
            </a:r>
            <a:r>
              <a:rPr lang="en-US" sz="1600" dirty="0" err="1" smtClean="0"/>
              <a:t>Haque</a:t>
            </a:r>
            <a:r>
              <a:rPr lang="en-US" sz="1600" dirty="0"/>
              <a:t>, O and </a:t>
            </a:r>
            <a:r>
              <a:rPr lang="en-US" sz="1600" dirty="0" err="1"/>
              <a:t>Waytz</a:t>
            </a:r>
            <a:r>
              <a:rPr lang="en-US" sz="1600" dirty="0"/>
              <a:t>, Adam. 8 Ways to Help Patients Feel Human. </a:t>
            </a:r>
            <a:r>
              <a:rPr lang="en-US" sz="1600" dirty="0" err="1"/>
              <a:t>Medscape.com</a:t>
            </a:r>
            <a:r>
              <a:rPr lang="en-US" sz="1600" dirty="0"/>
              <a:t>. Sept 2012. </a:t>
            </a:r>
          </a:p>
          <a:p>
            <a:pPr algn="l">
              <a:defRPr/>
            </a:pPr>
            <a:r>
              <a:rPr lang="en-US" sz="1600" dirty="0" smtClean="0"/>
              <a:t>       Moyer</a:t>
            </a:r>
            <a:r>
              <a:rPr lang="en-US" sz="1600" dirty="0"/>
              <a:t>, C. What Factors Create a Humanistic Doctor? A Nationwide Survey of Fourth-Year Medical </a:t>
            </a:r>
            <a:r>
              <a:rPr lang="en-US" sz="1600" dirty="0" smtClean="0"/>
              <a:t> </a:t>
            </a:r>
          </a:p>
          <a:p>
            <a:pPr algn="l">
              <a:defRPr/>
            </a:pPr>
            <a:r>
              <a:rPr lang="en-US" sz="1600" dirty="0"/>
              <a:t> </a:t>
            </a:r>
            <a:r>
              <a:rPr lang="en-US" sz="1600" dirty="0" smtClean="0"/>
              <a:t>      Students</a:t>
            </a:r>
            <a:r>
              <a:rPr lang="en-US" sz="1600" dirty="0"/>
              <a:t>. </a:t>
            </a:r>
            <a:r>
              <a:rPr lang="en-US" sz="1600" i="1" dirty="0" err="1"/>
              <a:t>Acad</a:t>
            </a:r>
            <a:r>
              <a:rPr lang="en-US" sz="1600" i="1" dirty="0"/>
              <a:t> Med. </a:t>
            </a:r>
            <a:r>
              <a:rPr lang="en-US" sz="1600" dirty="0"/>
              <a:t>2012;85:1800-1807. </a:t>
            </a:r>
          </a:p>
          <a:p>
            <a:pPr algn="l">
              <a:defRPr/>
            </a:pPr>
            <a:r>
              <a:rPr lang="en-US" sz="1600" dirty="0"/>
              <a:t>4</a:t>
            </a:r>
            <a:r>
              <a:rPr lang="en-US" sz="1600" dirty="0" smtClean="0"/>
              <a:t>.    </a:t>
            </a:r>
            <a:r>
              <a:rPr lang="en-US" sz="1600" dirty="0" err="1" smtClean="0"/>
              <a:t>Teherani</a:t>
            </a:r>
            <a:r>
              <a:rPr lang="en-US" sz="1600" dirty="0" smtClean="0"/>
              <a:t> </a:t>
            </a:r>
            <a:r>
              <a:rPr lang="en-US" sz="1600" dirty="0"/>
              <a:t>A. Can simulations measure empathy? Considerations on how to asses </a:t>
            </a:r>
            <a:r>
              <a:rPr lang="en-US" sz="1600" dirty="0" smtClean="0"/>
              <a:t>behavioral</a:t>
            </a:r>
          </a:p>
          <a:p>
            <a:pPr algn="l">
              <a:defRPr/>
            </a:pPr>
            <a:r>
              <a:rPr lang="en-US" sz="1600" dirty="0"/>
              <a:t> </a:t>
            </a:r>
            <a:r>
              <a:rPr lang="en-US" sz="1600" dirty="0" smtClean="0"/>
              <a:t>      empathy </a:t>
            </a:r>
            <a:r>
              <a:rPr lang="en-US" sz="1600" dirty="0"/>
              <a:t>via simulations. </a:t>
            </a:r>
            <a:r>
              <a:rPr lang="en-US" sz="1600" i="1" dirty="0"/>
              <a:t>Patient Education and Counseling</a:t>
            </a:r>
            <a:r>
              <a:rPr lang="en-US" sz="1600" dirty="0"/>
              <a:t> 2008; 71: 148-152. </a:t>
            </a:r>
            <a:endParaRPr lang="en-US" sz="1600" dirty="0" smtClean="0"/>
          </a:p>
          <a:p>
            <a:pPr algn="l">
              <a:defRPr/>
            </a:pPr>
            <a:r>
              <a:rPr lang="en-US" sz="1600" dirty="0" smtClean="0"/>
              <a:t>5.   Wear </a:t>
            </a:r>
            <a:r>
              <a:rPr lang="en-US" sz="1600" dirty="0"/>
              <a:t>D, </a:t>
            </a:r>
            <a:r>
              <a:rPr lang="en-US" sz="1600" dirty="0" err="1"/>
              <a:t>Zarconi</a:t>
            </a:r>
            <a:r>
              <a:rPr lang="en-US" sz="1600" dirty="0"/>
              <a:t>, J. Can compassion be taught? Let’s ask our students. </a:t>
            </a:r>
            <a:r>
              <a:rPr lang="en-US" sz="1600" i="1" dirty="0"/>
              <a:t>J gen Intern </a:t>
            </a:r>
            <a:r>
              <a:rPr lang="en-US" sz="1600" i="1" dirty="0" smtClean="0"/>
              <a:t>Med</a:t>
            </a:r>
            <a:endParaRPr lang="en-US" sz="1600" dirty="0"/>
          </a:p>
          <a:p>
            <a:pPr algn="l">
              <a:defRPr/>
            </a:pPr>
            <a:r>
              <a:rPr lang="en-US" sz="1600" dirty="0" smtClean="0"/>
              <a:t>       2007;23</a:t>
            </a:r>
            <a:r>
              <a:rPr lang="en-US" sz="1600" dirty="0"/>
              <a:t>(7):948-53. </a:t>
            </a:r>
          </a:p>
          <a:p>
            <a:pPr algn="l">
              <a:defRPr/>
            </a:pPr>
            <a:endParaRPr lang="en-US" sz="1200" dirty="0" smtClean="0"/>
          </a:p>
          <a:p>
            <a:pPr algn="l">
              <a:defRPr/>
            </a:pPr>
            <a:endParaRPr lang="en-US" sz="1200" dirty="0" smtClean="0"/>
          </a:p>
          <a:p>
            <a:pPr algn="l">
              <a:defRPr/>
            </a:pPr>
            <a:endParaRPr lang="en-US" sz="1200" dirty="0"/>
          </a:p>
        </p:txBody>
      </p:sp>
      <p:sp>
        <p:nvSpPr>
          <p:cNvPr id="28675" name="TextBox 3"/>
          <p:cNvSpPr txBox="1">
            <a:spLocks noChangeArrowheads="1"/>
          </p:cNvSpPr>
          <p:nvPr/>
        </p:nvSpPr>
        <p:spPr bwMode="auto">
          <a:xfrm>
            <a:off x="136535" y="6475419"/>
            <a:ext cx="549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200">
                <a:solidFill>
                  <a:prstClr val="black"/>
                </a:solidFill>
              </a:rPr>
              <a:t>11</a:t>
            </a:r>
          </a:p>
        </p:txBody>
      </p:sp>
    </p:spTree>
    <p:extLst>
      <p:ext uri="{BB962C8B-B14F-4D97-AF65-F5344CB8AC3E}">
        <p14:creationId xmlns:p14="http://schemas.microsoft.com/office/powerpoint/2010/main" val="21149571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a:xfrm>
            <a:off x="457200" y="2108200"/>
            <a:ext cx="8229600" cy="4064000"/>
          </a:xfrm>
        </p:spPr>
        <p:txBody>
          <a:bodyPr/>
          <a:lstStyle/>
          <a:p>
            <a:pPr marL="0" indent="0" algn="ctr">
              <a:buNone/>
            </a:pPr>
            <a:r>
              <a:rPr lang="en-US" dirty="0" smtClean="0"/>
              <a:t>Nicole Lederman, MS3</a:t>
            </a:r>
          </a:p>
          <a:p>
            <a:pPr marL="0" indent="0" algn="ctr">
              <a:buNone/>
            </a:pPr>
            <a:r>
              <a:rPr lang="en-US" dirty="0" smtClean="0">
                <a:hlinkClick r:id="rId2"/>
              </a:rPr>
              <a:t>nlederma@oakland.edu</a:t>
            </a:r>
            <a:r>
              <a:rPr lang="en-US" dirty="0" smtClean="0"/>
              <a:t> </a:t>
            </a:r>
            <a:endParaRPr lang="en-US" dirty="0"/>
          </a:p>
        </p:txBody>
      </p:sp>
    </p:spTree>
    <p:extLst>
      <p:ext uri="{BB962C8B-B14F-4D97-AF65-F5344CB8AC3E}">
        <p14:creationId xmlns:p14="http://schemas.microsoft.com/office/powerpoint/2010/main" val="1668402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7" name="Title 6"/>
          <p:cNvSpPr>
            <a:spLocks noGrp="1"/>
          </p:cNvSpPr>
          <p:nvPr>
            <p:ph type="title"/>
          </p:nvPr>
        </p:nvSpPr>
        <p:spPr>
          <a:xfrm>
            <a:off x="457200" y="741045"/>
            <a:ext cx="8229600" cy="886587"/>
          </a:xfrm>
        </p:spPr>
        <p:txBody>
          <a:bodyPr>
            <a:noAutofit/>
          </a:bodyPr>
          <a:lstStyle/>
          <a:p>
            <a:r>
              <a:rPr lang="en-US" sz="3500" b="1" dirty="0" smtClean="0"/>
              <a:t>Reminder: Claim CME/MP Credits Online</a:t>
            </a:r>
            <a:endParaRPr lang="en-US" sz="3500" b="1" dirty="0"/>
          </a:p>
        </p:txBody>
      </p:sp>
      <p:sp>
        <p:nvSpPr>
          <p:cNvPr id="8" name="Content Placeholder 7"/>
          <p:cNvSpPr>
            <a:spLocks noGrp="1"/>
          </p:cNvSpPr>
          <p:nvPr>
            <p:ph idx="1"/>
          </p:nvPr>
        </p:nvSpPr>
        <p:spPr>
          <a:xfrm>
            <a:off x="457200" y="1773936"/>
            <a:ext cx="8229600" cy="4270248"/>
          </a:xfrm>
        </p:spPr>
        <p:txBody>
          <a:bodyPr>
            <a:normAutofit/>
          </a:bodyPr>
          <a:lstStyle/>
          <a:p>
            <a:pPr marL="0" lvl="0" indent="0" algn="ctr">
              <a:buNone/>
            </a:pPr>
            <a:r>
              <a:rPr lang="en-US" sz="3000" b="1" u="sng" dirty="0" smtClean="0">
                <a:hlinkClick r:id="rId5"/>
              </a:rPr>
              <a:t>https</a:t>
            </a:r>
            <a:r>
              <a:rPr lang="en-US" sz="3000" b="1" u="sng" dirty="0">
                <a:hlinkClick r:id="rId5"/>
              </a:rPr>
              <a:t>://</a:t>
            </a:r>
            <a:r>
              <a:rPr lang="en-US" sz="3000" b="1" u="sng" dirty="0" smtClean="0">
                <a:hlinkClick r:id="rId5"/>
              </a:rPr>
              <a:t>www.surveymonkey.com/s/ouwb14</a:t>
            </a:r>
            <a:endParaRPr lang="en-US" sz="3000" dirty="0"/>
          </a:p>
          <a:p>
            <a:pPr marL="0" lvl="0" indent="0" algn="ctr">
              <a:buNone/>
            </a:pPr>
            <a:endParaRPr lang="en-US" sz="2000" b="1" dirty="0" smtClean="0"/>
          </a:p>
          <a:p>
            <a:pPr marL="0" lvl="0" indent="0" algn="ctr">
              <a:buNone/>
            </a:pPr>
            <a:endParaRPr lang="en-US" sz="2000" b="1" dirty="0" smtClean="0"/>
          </a:p>
          <a:p>
            <a:pPr marL="0" lvl="0" indent="0" algn="ctr">
              <a:buNone/>
            </a:pPr>
            <a:endParaRPr lang="en-US" sz="2000" b="1" dirty="0"/>
          </a:p>
          <a:p>
            <a:pPr marL="0" lvl="0" indent="0" algn="ctr">
              <a:buNone/>
            </a:pPr>
            <a:endParaRPr lang="en-US" sz="2000" b="1" dirty="0" smtClean="0"/>
          </a:p>
          <a:p>
            <a:pPr marL="0" lvl="0" indent="0" algn="ctr">
              <a:buNone/>
            </a:pPr>
            <a:endParaRPr lang="en-US" sz="2000" b="1" dirty="0"/>
          </a:p>
          <a:p>
            <a:pPr marL="0" lvl="0" indent="0" algn="ctr">
              <a:buNone/>
            </a:pPr>
            <a:r>
              <a:rPr lang="en-US" sz="2000" b="1" dirty="0" smtClean="0"/>
              <a:t>IMPORTANT </a:t>
            </a:r>
            <a:r>
              <a:rPr lang="en-US" sz="2000" b="1" dirty="0"/>
              <a:t>----- </a:t>
            </a:r>
            <a:r>
              <a:rPr lang="en-US" sz="2000" b="1" dirty="0" smtClean="0"/>
              <a:t>Credits </a:t>
            </a:r>
            <a:r>
              <a:rPr lang="en-US" sz="2000" b="1" dirty="0"/>
              <a:t>must be claimed online by July 2, 2014; </a:t>
            </a:r>
            <a:endParaRPr lang="en-US" sz="2000" b="1" dirty="0" smtClean="0"/>
          </a:p>
          <a:p>
            <a:pPr marL="0" indent="0" algn="ctr">
              <a:buNone/>
            </a:pPr>
            <a:r>
              <a:rPr lang="en-US" sz="2000" b="1" dirty="0" smtClean="0"/>
              <a:t>after </a:t>
            </a:r>
            <a:r>
              <a:rPr lang="en-US" sz="2000" b="1" dirty="0"/>
              <a:t>this time, CME credit will no longer be available.</a:t>
            </a:r>
            <a:endParaRPr lang="en-US" sz="2000" dirty="0"/>
          </a:p>
          <a:p>
            <a:pPr marL="0" indent="0">
              <a:buNone/>
            </a:pPr>
            <a:endParaRPr lang="en-US" sz="2000" dirty="0" smtClean="0"/>
          </a:p>
          <a:p>
            <a:pPr marL="0" indent="0" algn="ctr">
              <a:buNone/>
            </a:pPr>
            <a:r>
              <a:rPr lang="en-US" sz="2000" b="1" dirty="0" smtClean="0"/>
              <a:t>CME Activity Code is Required to Claim Credits – See CME Handout</a:t>
            </a:r>
          </a:p>
          <a:p>
            <a:pPr marL="0" indent="0" algn="ctr">
              <a:buNone/>
            </a:pPr>
            <a:r>
              <a:rPr lang="en-US" sz="2000" i="1" dirty="0" smtClean="0"/>
              <a:t>(Code varies based on viewing location)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578" y="2468882"/>
            <a:ext cx="1418844" cy="1418844"/>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291" y="538795"/>
            <a:ext cx="75438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627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7" name="Title 6"/>
          <p:cNvSpPr>
            <a:spLocks noGrp="1"/>
          </p:cNvSpPr>
          <p:nvPr>
            <p:ph type="title"/>
          </p:nvPr>
        </p:nvSpPr>
        <p:spPr>
          <a:xfrm>
            <a:off x="457200" y="741045"/>
            <a:ext cx="8229600" cy="886587"/>
          </a:xfrm>
        </p:spPr>
        <p:txBody>
          <a:bodyPr>
            <a:noAutofit/>
          </a:bodyPr>
          <a:lstStyle/>
          <a:p>
            <a:r>
              <a:rPr lang="en-US" sz="3500" b="1" dirty="0" smtClean="0"/>
              <a:t>Reminder: Claim CME/MP Credits Online</a:t>
            </a:r>
            <a:endParaRPr lang="en-US" sz="3500" b="1" dirty="0"/>
          </a:p>
        </p:txBody>
      </p:sp>
      <p:sp>
        <p:nvSpPr>
          <p:cNvPr id="8" name="Content Placeholder 7"/>
          <p:cNvSpPr>
            <a:spLocks noGrp="1"/>
          </p:cNvSpPr>
          <p:nvPr>
            <p:ph idx="1"/>
          </p:nvPr>
        </p:nvSpPr>
        <p:spPr>
          <a:xfrm>
            <a:off x="457200" y="1773936"/>
            <a:ext cx="8229600" cy="4270248"/>
          </a:xfrm>
        </p:spPr>
        <p:txBody>
          <a:bodyPr>
            <a:normAutofit/>
          </a:bodyPr>
          <a:lstStyle/>
          <a:p>
            <a:pPr marL="0" lvl="0" indent="0" algn="ctr">
              <a:buNone/>
            </a:pPr>
            <a:r>
              <a:rPr lang="en-US" sz="3000" b="1" u="sng" dirty="0" smtClean="0">
                <a:hlinkClick r:id="rId5"/>
              </a:rPr>
              <a:t>https</a:t>
            </a:r>
            <a:r>
              <a:rPr lang="en-US" sz="3000" b="1" u="sng" dirty="0">
                <a:hlinkClick r:id="rId5"/>
              </a:rPr>
              <a:t>://</a:t>
            </a:r>
            <a:r>
              <a:rPr lang="en-US" sz="3000" b="1" u="sng" dirty="0" smtClean="0">
                <a:hlinkClick r:id="rId5"/>
              </a:rPr>
              <a:t>www.surveymonkey.com/s/ouwb14</a:t>
            </a:r>
            <a:endParaRPr lang="en-US" sz="3000" dirty="0"/>
          </a:p>
          <a:p>
            <a:pPr marL="0" lvl="0" indent="0" algn="ctr">
              <a:buNone/>
            </a:pPr>
            <a:endParaRPr lang="en-US" sz="2000" b="1" dirty="0" smtClean="0"/>
          </a:p>
          <a:p>
            <a:pPr marL="0" lvl="0" indent="0" algn="ctr">
              <a:buNone/>
            </a:pPr>
            <a:endParaRPr lang="en-US" sz="2000" b="1" dirty="0" smtClean="0"/>
          </a:p>
          <a:p>
            <a:pPr marL="0" lvl="0" indent="0" algn="ctr">
              <a:buNone/>
            </a:pPr>
            <a:endParaRPr lang="en-US" sz="2000" b="1" dirty="0"/>
          </a:p>
          <a:p>
            <a:pPr marL="0" lvl="0" indent="0" algn="ctr">
              <a:buNone/>
            </a:pPr>
            <a:endParaRPr lang="en-US" sz="2000" b="1" dirty="0" smtClean="0"/>
          </a:p>
          <a:p>
            <a:pPr marL="0" lvl="0" indent="0" algn="ctr">
              <a:buNone/>
            </a:pPr>
            <a:endParaRPr lang="en-US" sz="2000" b="1" dirty="0"/>
          </a:p>
          <a:p>
            <a:pPr marL="0" lvl="0" indent="0" algn="ctr">
              <a:buNone/>
            </a:pPr>
            <a:r>
              <a:rPr lang="en-US" sz="2000" b="1" dirty="0" smtClean="0"/>
              <a:t>IMPORTANT </a:t>
            </a:r>
            <a:r>
              <a:rPr lang="en-US" sz="2000" b="1" dirty="0"/>
              <a:t>----- </a:t>
            </a:r>
            <a:r>
              <a:rPr lang="en-US" sz="2000" b="1" dirty="0" smtClean="0"/>
              <a:t>Credits </a:t>
            </a:r>
            <a:r>
              <a:rPr lang="en-US" sz="2000" b="1" dirty="0"/>
              <a:t>must be claimed online by July 2, 2014; </a:t>
            </a:r>
            <a:endParaRPr lang="en-US" sz="2000" b="1" dirty="0" smtClean="0"/>
          </a:p>
          <a:p>
            <a:pPr marL="0" indent="0" algn="ctr">
              <a:buNone/>
            </a:pPr>
            <a:r>
              <a:rPr lang="en-US" sz="2000" b="1" dirty="0" smtClean="0"/>
              <a:t>after </a:t>
            </a:r>
            <a:r>
              <a:rPr lang="en-US" sz="2000" b="1" dirty="0"/>
              <a:t>this time, CME credit will no longer be available.</a:t>
            </a:r>
            <a:endParaRPr lang="en-US" sz="2000" dirty="0"/>
          </a:p>
          <a:p>
            <a:pPr marL="0" indent="0">
              <a:buNone/>
            </a:pPr>
            <a:endParaRPr lang="en-US" sz="2000" dirty="0" smtClean="0"/>
          </a:p>
          <a:p>
            <a:pPr marL="0" indent="0" algn="ctr">
              <a:buNone/>
            </a:pPr>
            <a:r>
              <a:rPr lang="en-US" sz="2000" b="1" dirty="0" smtClean="0"/>
              <a:t>CME Activity Code is Required to Claim Credits – See CME Handout</a:t>
            </a:r>
          </a:p>
          <a:p>
            <a:pPr marL="0" indent="0" algn="ctr">
              <a:buNone/>
            </a:pPr>
            <a:r>
              <a:rPr lang="en-US" sz="2000" i="1" dirty="0" smtClean="0"/>
              <a:t>(Code varies based on viewing location)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578" y="2468880"/>
            <a:ext cx="1418844" cy="1418844"/>
          </a:xfrm>
          <a:prstGeom prst="rect">
            <a:avLst/>
          </a:prstGeom>
        </p:spPr>
      </p:pic>
    </p:spTree>
    <p:extLst>
      <p:ext uri="{BB962C8B-B14F-4D97-AF65-F5344CB8AC3E}">
        <p14:creationId xmlns:p14="http://schemas.microsoft.com/office/powerpoint/2010/main" val="3090212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8513_Head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1045"/>
          </a:xfrm>
          <a:prstGeom prst="rect">
            <a:avLst/>
          </a:prstGeom>
        </p:spPr>
      </p:pic>
      <p:pic>
        <p:nvPicPr>
          <p:cNvPr id="3" name="Picture 2" descr="med-8513_Footer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55080"/>
            <a:ext cx="9144000" cy="502920"/>
          </a:xfrm>
          <a:prstGeom prst="rect">
            <a:avLst/>
          </a:prstGeom>
        </p:spPr>
      </p:pic>
      <p:sp>
        <p:nvSpPr>
          <p:cNvPr id="4" name="Rectangle 3"/>
          <p:cNvSpPr/>
          <p:nvPr/>
        </p:nvSpPr>
        <p:spPr>
          <a:xfrm>
            <a:off x="329464" y="5193955"/>
            <a:ext cx="8330184" cy="1061829"/>
          </a:xfrm>
          <a:prstGeom prst="rect">
            <a:avLst/>
          </a:prstGeom>
        </p:spPr>
        <p:txBody>
          <a:bodyPr wrap="square">
            <a:spAutoFit/>
          </a:bodyPr>
          <a:lstStyle/>
          <a:p>
            <a:r>
              <a:rPr lang="en-US" b="1" dirty="0" smtClean="0"/>
              <a:t>Disclosure</a:t>
            </a:r>
          </a:p>
          <a:p>
            <a:r>
              <a:rPr lang="en-US" sz="1500" dirty="0" smtClean="0"/>
              <a:t>Justine Nasr, Nicole Lederman, Jason Wasserman, Dr. Ernest Krug and all other individuals </a:t>
            </a:r>
            <a:r>
              <a:rPr lang="en-US" sz="1500" dirty="0"/>
              <a:t>involved with this activity as </a:t>
            </a:r>
            <a:r>
              <a:rPr lang="en-US" sz="1500" dirty="0" smtClean="0"/>
              <a:t>planners </a:t>
            </a:r>
            <a:r>
              <a:rPr lang="en-US" sz="1500" dirty="0"/>
              <a:t>or content </a:t>
            </a:r>
            <a:r>
              <a:rPr lang="en-US" sz="1500" dirty="0" smtClean="0"/>
              <a:t>reviewers </a:t>
            </a:r>
            <a:r>
              <a:rPr lang="en-US" sz="1500" dirty="0"/>
              <a:t>have </a:t>
            </a:r>
            <a:r>
              <a:rPr lang="en-US" sz="1500" dirty="0" smtClean="0"/>
              <a:t>no </a:t>
            </a:r>
            <a:r>
              <a:rPr lang="en-US" sz="1500" dirty="0"/>
              <a:t>relationship(s) with industry to disclose relative to the content of this CME activity</a:t>
            </a:r>
            <a:r>
              <a:rPr lang="en-US" sz="1500" dirty="0" smtClean="0"/>
              <a:t>.</a:t>
            </a:r>
            <a:endParaRPr lang="en-US" sz="1500" dirty="0"/>
          </a:p>
        </p:txBody>
      </p:sp>
      <p:sp>
        <p:nvSpPr>
          <p:cNvPr id="23" name="Rectangle 22"/>
          <p:cNvSpPr/>
          <p:nvPr/>
        </p:nvSpPr>
        <p:spPr>
          <a:xfrm>
            <a:off x="-6637" y="1461303"/>
            <a:ext cx="9144000" cy="3551272"/>
          </a:xfrm>
          <a:prstGeom prst="rect">
            <a:avLst/>
          </a:prstGeom>
          <a:gradFill flip="none" rotWithShape="1">
            <a:gsLst>
              <a:gs pos="100000">
                <a:srgbClr val="89001E">
                  <a:tint val="66000"/>
                  <a:satMod val="160000"/>
                </a:srgbClr>
              </a:gs>
              <a:gs pos="50000">
                <a:srgbClr val="89001E">
                  <a:tint val="44500"/>
                  <a:satMod val="160000"/>
                </a:srgbClr>
              </a:gs>
              <a:gs pos="100000">
                <a:srgbClr val="89001E">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4422" y="1698321"/>
            <a:ext cx="8641882" cy="3046988"/>
          </a:xfrm>
          <a:prstGeom prst="rect">
            <a:avLst/>
          </a:prstGeom>
          <a:noFill/>
        </p:spPr>
        <p:txBody>
          <a:bodyPr wrap="square" rtlCol="0">
            <a:spAutoFit/>
          </a:bodyPr>
          <a:lstStyle/>
          <a:p>
            <a:r>
              <a:rPr lang="en-US" sz="1600" b="1" dirty="0"/>
              <a:t>Dr. Krug </a:t>
            </a:r>
            <a:r>
              <a:rPr lang="en-US" sz="1600" dirty="0"/>
              <a:t>joined the Oakland University William Beaumont School of Medicine in 2010. He is professor of Biomedical Sciences and Pediatrics and course director for the longitudinal course in Medical Humanities and Clinical Bioethics at the OUWB School of Medicine. Dr. Krug received his B.A. from Harvard College, the M.Div. from Union Theological Seminary in New York City, and M.D. from the University of North Carolina at Chapel Hill. </a:t>
            </a:r>
            <a:br>
              <a:rPr lang="en-US" sz="1600" dirty="0"/>
            </a:br>
            <a:r>
              <a:rPr lang="en-US" sz="1600" dirty="0"/>
              <a:t/>
            </a:r>
            <a:br>
              <a:rPr lang="en-US" sz="1600" dirty="0"/>
            </a:br>
            <a:r>
              <a:rPr lang="en-US" sz="1600" dirty="0"/>
              <a:t>He completed pediatric training in Boston at the Massachusetts General Hospital and the Children’s Hospital Medical Center, and completed a fellowship in Developmental Pediatrics at the William Beaumont Army Medical Center in El Paso, Texas while on active duty in the U.S. Army. He retired in 2012 from clinical practice in developmental-behavioral pediatrics. Dr. Krug has been involved in clinical ethics for over 25 years. He retired from his position as Corporate Director of Clinical Bioethics in the Beaumont Health System in 2012. </a:t>
            </a:r>
          </a:p>
        </p:txBody>
      </p:sp>
      <p:sp>
        <p:nvSpPr>
          <p:cNvPr id="24" name="TextBox 23"/>
          <p:cNvSpPr txBox="1"/>
          <p:nvPr/>
        </p:nvSpPr>
        <p:spPr>
          <a:xfrm>
            <a:off x="294304" y="741045"/>
            <a:ext cx="3309367" cy="553998"/>
          </a:xfrm>
          <a:prstGeom prst="rect">
            <a:avLst/>
          </a:prstGeom>
          <a:noFill/>
        </p:spPr>
        <p:txBody>
          <a:bodyPr wrap="none" rtlCol="0">
            <a:spAutoFit/>
          </a:bodyPr>
          <a:lstStyle/>
          <a:p>
            <a:r>
              <a:rPr lang="en-US" sz="3000" b="1" dirty="0" smtClean="0"/>
              <a:t>Faculty Information</a:t>
            </a:r>
            <a:endParaRPr lang="en-US" sz="3000" b="1" dirty="0"/>
          </a:p>
        </p:txBody>
      </p:sp>
    </p:spTree>
    <p:extLst>
      <p:ext uri="{BB962C8B-B14F-4D97-AF65-F5344CB8AC3E}">
        <p14:creationId xmlns:p14="http://schemas.microsoft.com/office/powerpoint/2010/main" val="3645543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Structured Senior Morning Report to Promote EBM </a:t>
            </a:r>
            <a:r>
              <a:rPr lang="en-US" dirty="0" smtClean="0"/>
              <a:t>Learning</a:t>
            </a:r>
            <a:r>
              <a:rPr lang="en-US" dirty="0"/>
              <a:t/>
            </a:r>
            <a:br>
              <a:rPr lang="en-US" dirty="0"/>
            </a:br>
            <a:endParaRPr lang="en-US" dirty="0"/>
          </a:p>
        </p:txBody>
      </p:sp>
      <p:sp>
        <p:nvSpPr>
          <p:cNvPr id="3" name="Subtitle 2"/>
          <p:cNvSpPr>
            <a:spLocks noGrp="1"/>
          </p:cNvSpPr>
          <p:nvPr>
            <p:ph type="subTitle" idx="1"/>
          </p:nvPr>
        </p:nvSpPr>
        <p:spPr/>
        <p:txBody>
          <a:bodyPr>
            <a:noAutofit/>
          </a:bodyPr>
          <a:lstStyle/>
          <a:p>
            <a:r>
              <a:rPr lang="en-US" sz="2000" dirty="0" smtClean="0"/>
              <a:t>Justine Nasr, MD; John </a:t>
            </a:r>
            <a:r>
              <a:rPr lang="en-US" sz="2000" dirty="0" err="1" smtClean="0"/>
              <a:t>Falatko</a:t>
            </a:r>
            <a:r>
              <a:rPr lang="en-US" sz="2000" dirty="0" smtClean="0"/>
              <a:t>, DO; Michael Barnes, </a:t>
            </a:r>
            <a:r>
              <a:rPr lang="en-US" sz="2000" dirty="0"/>
              <a:t>MD; </a:t>
            </a:r>
            <a:r>
              <a:rPr lang="en-US" sz="2000" dirty="0" smtClean="0"/>
              <a:t>Lynda </a:t>
            </a:r>
            <a:r>
              <a:rPr lang="en-US" sz="2000" dirty="0" err="1" smtClean="0"/>
              <a:t>Misra</a:t>
            </a:r>
            <a:r>
              <a:rPr lang="en-US" sz="2000" dirty="0"/>
              <a:t>, </a:t>
            </a:r>
            <a:r>
              <a:rPr lang="en-US" sz="2000" dirty="0" smtClean="0"/>
              <a:t>DO</a:t>
            </a:r>
          </a:p>
          <a:p>
            <a:r>
              <a:rPr lang="en-US" sz="2000" dirty="0" smtClean="0"/>
              <a:t>OUWB School of Medicine Medical Education Week</a:t>
            </a:r>
          </a:p>
          <a:p>
            <a:r>
              <a:rPr lang="en-US" sz="2000" dirty="0" smtClean="0"/>
              <a:t>May 2013</a:t>
            </a:r>
            <a:endParaRPr lang="en-US" sz="2000" dirty="0"/>
          </a:p>
        </p:txBody>
      </p:sp>
    </p:spTree>
    <p:extLst>
      <p:ext uri="{BB962C8B-B14F-4D97-AF65-F5344CB8AC3E}">
        <p14:creationId xmlns:p14="http://schemas.microsoft.com/office/powerpoint/2010/main" val="4239071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lnSpcReduction="10000"/>
          </a:bodyPr>
          <a:lstStyle/>
          <a:p>
            <a:r>
              <a:rPr lang="en-US" dirty="0" smtClean="0"/>
              <a:t>To share our standardized and structured format for introducing EBM to our residents to </a:t>
            </a:r>
            <a:r>
              <a:rPr lang="en-US" dirty="0"/>
              <a:t>other </a:t>
            </a:r>
            <a:r>
              <a:rPr lang="en-US" dirty="0" smtClean="0"/>
              <a:t>resident educators.</a:t>
            </a:r>
          </a:p>
          <a:p>
            <a:r>
              <a:rPr lang="en-US" dirty="0" smtClean="0"/>
              <a:t>To demonstrate </a:t>
            </a:r>
            <a:r>
              <a:rPr lang="en-US" dirty="0"/>
              <a:t>ease of integrating </a:t>
            </a:r>
            <a:r>
              <a:rPr lang="en-US" dirty="0" smtClean="0"/>
              <a:t>structured clinical questions, literature searches, </a:t>
            </a:r>
            <a:r>
              <a:rPr lang="en-US" dirty="0"/>
              <a:t>and appraisal into resident </a:t>
            </a:r>
            <a:r>
              <a:rPr lang="en-US" dirty="0" smtClean="0"/>
              <a:t>education.</a:t>
            </a:r>
          </a:p>
          <a:p>
            <a:r>
              <a:rPr lang="en-US" dirty="0" smtClean="0"/>
              <a:t>To promote further discussion of and interaction with medical literature in general. </a:t>
            </a:r>
            <a:endParaRPr lang="en-US" dirty="0"/>
          </a:p>
        </p:txBody>
      </p:sp>
    </p:spTree>
    <p:extLst>
      <p:ext uri="{BB962C8B-B14F-4D97-AF65-F5344CB8AC3E}">
        <p14:creationId xmlns:p14="http://schemas.microsoft.com/office/powerpoint/2010/main" val="3928864771"/>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542</TotalTime>
  <Words>3902</Words>
  <Application>Microsoft Office PowerPoint</Application>
  <PresentationFormat>On-screen Show (4:3)</PresentationFormat>
  <Paragraphs>453</Paragraphs>
  <Slides>63</Slides>
  <Notes>34</Notes>
  <HiddenSlides>0</HiddenSlides>
  <MMClips>0</MMClips>
  <ScaleCrop>false</ScaleCrop>
  <HeadingPairs>
    <vt:vector size="4" baseType="variant">
      <vt:variant>
        <vt:lpstr>Theme</vt:lpstr>
      </vt:variant>
      <vt:variant>
        <vt:i4>6</vt:i4>
      </vt:variant>
      <vt:variant>
        <vt:lpstr>Slide Titles</vt:lpstr>
      </vt:variant>
      <vt:variant>
        <vt:i4>63</vt:i4>
      </vt:variant>
    </vt:vector>
  </HeadingPairs>
  <TitlesOfParts>
    <vt:vector size="69" baseType="lpstr">
      <vt:lpstr>Office Theme</vt:lpstr>
      <vt:lpstr>1_Custom Design</vt:lpstr>
      <vt:lpstr>Custom Design</vt:lpstr>
      <vt:lpstr>2_Custom Design</vt:lpstr>
      <vt:lpstr>3_Custom Design</vt:lpstr>
      <vt:lpstr>Inkwell</vt:lpstr>
      <vt:lpstr>Poster Podium Presentations</vt:lpstr>
      <vt:lpstr>CME Information</vt:lpstr>
      <vt:lpstr>Medical Education Week Posters</vt:lpstr>
      <vt:lpstr>Consultation Session:  Preparing Dossier Promotion Packets</vt:lpstr>
      <vt:lpstr>PowerPoint Presentation</vt:lpstr>
      <vt:lpstr>PowerPoint Presentation</vt:lpstr>
      <vt:lpstr>PowerPoint Presentation</vt:lpstr>
      <vt:lpstr>Structured Senior Morning Report to Promote EBM Learning </vt:lpstr>
      <vt:lpstr>Objectives</vt:lpstr>
      <vt:lpstr>Outline</vt:lpstr>
      <vt:lpstr> Goals of SMR</vt:lpstr>
      <vt:lpstr>Milestones </vt:lpstr>
      <vt:lpstr>Senior Morning Report</vt:lpstr>
      <vt:lpstr>SMR Outline</vt:lpstr>
      <vt:lpstr>Herpes Zoster Vaccine and Recurrent Herpes Zoster</vt:lpstr>
      <vt:lpstr>Case</vt:lpstr>
      <vt:lpstr>Case</vt:lpstr>
      <vt:lpstr>Clinical Query (PICO)</vt:lpstr>
      <vt:lpstr>The Search</vt:lpstr>
      <vt:lpstr>SMR Outline</vt:lpstr>
      <vt:lpstr>SMR Outline</vt:lpstr>
      <vt:lpstr> </vt:lpstr>
      <vt:lpstr>Article Review</vt:lpstr>
      <vt:lpstr>PowerPoint Presentation</vt:lpstr>
      <vt:lpstr>SMR Outline</vt:lpstr>
      <vt:lpstr>Discussion</vt:lpstr>
      <vt:lpstr>Appraisal Worksheets</vt:lpstr>
      <vt:lpstr>Feedback</vt:lpstr>
      <vt:lpstr>Outline</vt:lpstr>
      <vt:lpstr>References</vt:lpstr>
      <vt:lpstr>Thank You!</vt:lpstr>
      <vt:lpstr>PowerPoint Presentation</vt:lpstr>
      <vt:lpstr>Acknowledgements </vt:lpstr>
      <vt:lpstr>Background </vt:lpstr>
      <vt:lpstr>Aims </vt:lpstr>
      <vt:lpstr>Methods</vt:lpstr>
      <vt:lpstr>Questions </vt:lpstr>
      <vt:lpstr>Compassion = Empathy + Action </vt:lpstr>
      <vt:lpstr>Results- Should compassion be part of a medical school curriculum?  </vt:lpstr>
      <vt:lpstr>PowerPoint Presentation</vt:lpstr>
      <vt:lpstr>Results- Can you teach compassion? </vt:lpstr>
      <vt:lpstr>“The Patient Experience” </vt:lpstr>
      <vt:lpstr>Standardized Patients  </vt:lpstr>
      <vt:lpstr>PowerPoint Presentation</vt:lpstr>
      <vt:lpstr>The “Checklist” of Behaviors</vt:lpstr>
      <vt:lpstr>PowerPoint Presentation</vt:lpstr>
      <vt:lpstr>Role Modeling </vt:lpstr>
      <vt:lpstr>PowerPoint Presentation</vt:lpstr>
      <vt:lpstr>Self Reflection</vt:lpstr>
      <vt:lpstr>Leadership </vt:lpstr>
      <vt:lpstr>Results- Can compassion be measured? </vt:lpstr>
      <vt:lpstr>The many faces of compassion </vt:lpstr>
      <vt:lpstr>The many faces of compassion </vt:lpstr>
      <vt:lpstr>The many faces of compassion </vt:lpstr>
      <vt:lpstr>Discussion </vt:lpstr>
      <vt:lpstr>Discussion</vt:lpstr>
      <vt:lpstr>PowerPoint Presentation</vt:lpstr>
      <vt:lpstr>Limitations </vt:lpstr>
      <vt:lpstr>Conclusion </vt:lpstr>
      <vt:lpstr>References </vt:lpstr>
      <vt:lpstr>Questions? </vt:lpstr>
      <vt:lpstr>Reminder: Claim CME/MP Credits Online</vt:lpstr>
      <vt:lpstr>Reminder: Claim CME/MP Credits Online</vt:lpstr>
    </vt:vector>
  </TitlesOfParts>
  <Company>OUWB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Swanberg</dc:creator>
  <cp:lastModifiedBy>Michaelle S Bielecki</cp:lastModifiedBy>
  <cp:revision>35</cp:revision>
  <dcterms:created xsi:type="dcterms:W3CDTF">2014-03-25T19:55:36Z</dcterms:created>
  <dcterms:modified xsi:type="dcterms:W3CDTF">2014-05-20T10:04:23Z</dcterms:modified>
</cp:coreProperties>
</file>