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0" r:id="rId4"/>
    <p:sldId id="264" r:id="rId5"/>
    <p:sldId id="258" r:id="rId6"/>
    <p:sldId id="259" r:id="rId7"/>
    <p:sldId id="272" r:id="rId8"/>
    <p:sldId id="273" r:id="rId9"/>
    <p:sldId id="286" r:id="rId10"/>
    <p:sldId id="290" r:id="rId11"/>
    <p:sldId id="288" r:id="rId12"/>
    <p:sldId id="292" r:id="rId13"/>
    <p:sldId id="291" r:id="rId14"/>
    <p:sldId id="270" r:id="rId15"/>
    <p:sldId id="293" r:id="rId16"/>
    <p:sldId id="294" r:id="rId17"/>
    <p:sldId id="265" r:id="rId18"/>
    <p:sldId id="281" r:id="rId19"/>
    <p:sldId id="282" r:id="rId20"/>
    <p:sldId id="283" r:id="rId21"/>
    <p:sldId id="284" r:id="rId22"/>
    <p:sldId id="285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3C7BDA-2B8A-4725-A6D5-898824810614}">
          <p14:sldIdLst>
            <p14:sldId id="256"/>
            <p14:sldId id="257"/>
            <p14:sldId id="280"/>
            <p14:sldId id="264"/>
            <p14:sldId id="258"/>
            <p14:sldId id="259"/>
            <p14:sldId id="272"/>
            <p14:sldId id="273"/>
            <p14:sldId id="286"/>
            <p14:sldId id="290"/>
            <p14:sldId id="288"/>
            <p14:sldId id="292"/>
            <p14:sldId id="291"/>
            <p14:sldId id="270"/>
            <p14:sldId id="293"/>
            <p14:sldId id="294"/>
            <p14:sldId id="265"/>
            <p14:sldId id="281"/>
            <p14:sldId id="282"/>
            <p14:sldId id="283"/>
            <p14:sldId id="284"/>
            <p14:sldId id="28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49444-1DFB-4387-9563-47B3F662652C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C14D9-60FE-4F62-8D7A-2DFFAE0F4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9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0CEE7-DFC1-4D11-ACB2-4D501F59A245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1BCBC-3B8C-418B-BB1A-5DACED69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2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oakland.edu/audit/polcy415.htm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2.oakland.edu/audit/polcy486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out expectations</a:t>
            </a:r>
            <a:r>
              <a:rPr lang="en-US" baseline="0" dirty="0" smtClean="0"/>
              <a:t> checklist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BCBC-3B8C-418B-BB1A-5DACED6981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(use the adviser's expectations checklist)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BCBC-3B8C-418B-BB1A-5DACED6981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Decorations</a:t>
            </a:r>
          </a:p>
          <a:p>
            <a:pPr lvl="1"/>
            <a:r>
              <a:rPr lang="en-US" dirty="0" smtClean="0"/>
              <a:t>No covering of windows or doors</a:t>
            </a:r>
          </a:p>
          <a:p>
            <a:pPr lvl="1"/>
            <a:r>
              <a:rPr lang="en-US" dirty="0" smtClean="0"/>
              <a:t>Stapling, tacking or adhering to any painted surfaces, brick walls, furniture, floors or glass doors is prohibited.  </a:t>
            </a:r>
          </a:p>
          <a:p>
            <a:pPr lvl="1"/>
            <a:r>
              <a:rPr lang="en-US" dirty="0" smtClean="0"/>
              <a:t>No glitter, confetti, candles, fogging, decorations that “bleed” color</a:t>
            </a:r>
          </a:p>
          <a:p>
            <a:r>
              <a:rPr lang="en-US" dirty="0" smtClean="0">
                <a:hlinkClick r:id="rId3"/>
              </a:rPr>
              <a:t>Materials Distribution</a:t>
            </a:r>
            <a:endParaRPr lang="en-US" dirty="0" smtClean="0"/>
          </a:p>
          <a:p>
            <a:pPr lvl="1"/>
            <a:r>
              <a:rPr lang="en-US" dirty="0" smtClean="0"/>
              <a:t>Distribution of material and solicitation of any kind are not permitted on OU's campus without prior approval. In the Oakland Center, on- and off-campus groups and individuals can promote their products or services only at reserved information tables. To reserve a table in the OC, you must contact the Oakland Center Reservations Office</a:t>
            </a:r>
          </a:p>
          <a:p>
            <a:r>
              <a:rPr lang="en-US" dirty="0" smtClean="0"/>
              <a:t>Oakland Center </a:t>
            </a:r>
          </a:p>
          <a:p>
            <a:pPr lvl="1"/>
            <a:r>
              <a:rPr lang="en-US" dirty="0" smtClean="0"/>
              <a:t>Must reserve rooms prior to the date</a:t>
            </a:r>
          </a:p>
          <a:p>
            <a:r>
              <a:rPr lang="en-US" dirty="0" smtClean="0">
                <a:hlinkClick r:id="rId4"/>
              </a:rPr>
              <a:t>Posting Policy</a:t>
            </a:r>
            <a:endParaRPr lang="en-US" dirty="0" smtClean="0"/>
          </a:p>
          <a:p>
            <a:pPr lvl="1"/>
            <a:r>
              <a:rPr lang="en-US" dirty="0" smtClean="0"/>
              <a:t>University departments or organizations may post materials on any authorized bulletin board or display area.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BCBC-3B8C-418B-BB1A-5DACED69818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7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BCBC-3B8C-418B-BB1A-5DACED69818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8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19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70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08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>
            <a:off x="1" y="6248401"/>
            <a:ext cx="9143999" cy="534924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6" name="Shape 26"/>
          <p:cNvSpPr/>
          <p:nvPr/>
        </p:nvSpPr>
        <p:spPr>
          <a:xfrm rot="-85926">
            <a:off x="919152" y="6176541"/>
            <a:ext cx="7394209" cy="29415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7" name="Shape 27"/>
          <p:cNvSpPr/>
          <p:nvPr/>
        </p:nvSpPr>
        <p:spPr>
          <a:xfrm rot="10800000" flipH="1">
            <a:off x="1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8" name="Shape 28"/>
          <p:cNvSpPr/>
          <p:nvPr/>
        </p:nvSpPr>
        <p:spPr>
          <a:xfrm rot="10800000" flipH="1">
            <a:off x="1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9" name="Shape 29"/>
          <p:cNvSpPr/>
          <p:nvPr/>
        </p:nvSpPr>
        <p:spPr>
          <a:xfrm flipH="1">
            <a:off x="1" y="6327647"/>
            <a:ext cx="9143999" cy="534924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 rot="-228135">
            <a:off x="1184358" y="-21727"/>
            <a:ext cx="8215583" cy="114630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 rot="-180223">
            <a:off x="701058" y="702207"/>
            <a:ext cx="498084" cy="449528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2" name="Shape 32"/>
          <p:cNvSpPr/>
          <p:nvPr/>
        </p:nvSpPr>
        <p:spPr>
          <a:xfrm rot="-85926">
            <a:off x="916434" y="6295706"/>
            <a:ext cx="7394209" cy="31629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812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H="1">
            <a:off x="1" y="6248401"/>
            <a:ext cx="9143999" cy="534924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7" name="Shape 37"/>
          <p:cNvSpPr/>
          <p:nvPr/>
        </p:nvSpPr>
        <p:spPr>
          <a:xfrm rot="-85926">
            <a:off x="919152" y="6176541"/>
            <a:ext cx="7394209" cy="294152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8" name="Shape 38"/>
          <p:cNvSpPr/>
          <p:nvPr/>
        </p:nvSpPr>
        <p:spPr>
          <a:xfrm rot="10800000" flipH="1">
            <a:off x="1" y="-937"/>
            <a:ext cx="9143999" cy="1448737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9" name="Shape 39"/>
          <p:cNvSpPr/>
          <p:nvPr/>
        </p:nvSpPr>
        <p:spPr>
          <a:xfrm rot="10800000" flipH="1">
            <a:off x="1" y="0"/>
            <a:ext cx="9143999" cy="1366733"/>
          </a:xfrm>
          <a:custGeom>
            <a:avLst/>
            <a:gdLst/>
            <a:ahLst/>
            <a:cxnLst/>
            <a:rect l="0" t="0" r="0" b="0"/>
            <a:pathLst>
              <a:path w="9144000" h="1366734" extrusionOk="0">
                <a:moveTo>
                  <a:pt x="0" y="1366734"/>
                </a:moveTo>
                <a:lnTo>
                  <a:pt x="9144000" y="1366734"/>
                </a:lnTo>
                <a:lnTo>
                  <a:pt x="9144000" y="461859"/>
                </a:lnTo>
                <a:lnTo>
                  <a:pt x="4645763" y="157291"/>
                </a:lnTo>
                <a:lnTo>
                  <a:pt x="4638172" y="265851"/>
                </a:lnTo>
                <a:lnTo>
                  <a:pt x="836312" y="0"/>
                </a:lnTo>
                <a:lnTo>
                  <a:pt x="829113" y="102948"/>
                </a:lnTo>
                <a:lnTo>
                  <a:pt x="0" y="44971"/>
                </a:lnTo>
                <a:lnTo>
                  <a:pt x="0" y="46185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0" name="Shape 40"/>
          <p:cNvSpPr/>
          <p:nvPr/>
        </p:nvSpPr>
        <p:spPr>
          <a:xfrm rot="-180223">
            <a:off x="701058" y="702207"/>
            <a:ext cx="498084" cy="449528"/>
          </a:xfrm>
          <a:prstGeom prst="star4">
            <a:avLst>
              <a:gd name="adj" fmla="val 20046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-228135">
            <a:off x="1184358" y="-21727"/>
            <a:ext cx="8215583" cy="1146305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/>
          <p:nvPr/>
        </p:nvSpPr>
        <p:spPr>
          <a:xfrm rot="-85926">
            <a:off x="916434" y="6295706"/>
            <a:ext cx="7394209" cy="316293"/>
          </a:xfrm>
          <a:custGeom>
            <a:avLst/>
            <a:gdLst/>
            <a:ahLst/>
            <a:cxnLst/>
            <a:rect l="0" t="0" r="0" b="0"/>
            <a:pathLst>
              <a:path w="7391900" h="315950" extrusionOk="0">
                <a:moveTo>
                  <a:pt x="5410200" y="0"/>
                </a:moveTo>
                <a:lnTo>
                  <a:pt x="5410200" y="87350"/>
                </a:lnTo>
                <a:lnTo>
                  <a:pt x="7391900" y="87349"/>
                </a:lnTo>
                <a:lnTo>
                  <a:pt x="7391900" y="315950"/>
                </a:lnTo>
                <a:lnTo>
                  <a:pt x="1981700" y="315949"/>
                </a:lnTo>
                <a:lnTo>
                  <a:pt x="19817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4038599" cy="452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600200"/>
            <a:ext cx="4038599" cy="4526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1" y="6327647"/>
            <a:ext cx="9143999" cy="534924"/>
          </a:xfrm>
          <a:custGeom>
            <a:avLst/>
            <a:gdLst/>
            <a:ahLst/>
            <a:cxnLst/>
            <a:rect l="0" t="0" r="0" b="0"/>
            <a:pathLst>
              <a:path w="9144000" h="990600" extrusionOk="0">
                <a:moveTo>
                  <a:pt x="0" y="0"/>
                </a:moveTo>
                <a:lnTo>
                  <a:pt x="0" y="381000"/>
                </a:lnTo>
                <a:lnTo>
                  <a:pt x="0" y="990600"/>
                </a:lnTo>
                <a:lnTo>
                  <a:pt x="9144000" y="990600"/>
                </a:lnTo>
                <a:lnTo>
                  <a:pt x="9144000" y="381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581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AEC3F7-EF5B-4045-9191-8369C6D401BD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751FE0-C8BC-4030-B325-F03C238BC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rtwellsou.catertrax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arbus@oakland.edu" TargetMode="External"/><Relationship Id="rId2" Type="http://schemas.openxmlformats.org/officeDocument/2006/relationships/hyperlink" Target="http://wwwp.oakland.edu/bearbu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kland.edu/cs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rgsync.com/22454/forms/31335" TargetMode="External"/><Relationship Id="rId2" Type="http://schemas.openxmlformats.org/officeDocument/2006/relationships/hyperlink" Target="https://orgsync.com/22454/forms/31219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rgsync.com/22454/forms/3132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kland.edu/grizzorg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Webster@Oakland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Organization</a:t>
            </a:r>
            <a:br>
              <a:rPr lang="en-US" dirty="0" smtClean="0"/>
            </a:br>
            <a:r>
              <a:rPr lang="en-US" dirty="0" smtClean="0"/>
              <a:t>Adviser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</a:t>
            </a:r>
            <a:r>
              <a:rPr lang="en-US" dirty="0" smtClean="0"/>
              <a:t>17, 2015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 Reservations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Room/Table Reservations in the OC Form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events will be booked on a first-come, first-served basis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form goes directly to the RESERVATIONS Office</a:t>
            </a:r>
          </a:p>
          <a:p>
            <a:pPr lvl="1"/>
            <a:r>
              <a:rPr lang="en-US" dirty="0"/>
              <a:t>Friday, October 23 is the first day to reserve rooms in the Oakland Center for the Winter 2016 semester.</a:t>
            </a:r>
            <a:endParaRPr lang="en-US" dirty="0" smtClean="0"/>
          </a:p>
          <a:p>
            <a:r>
              <a:rPr lang="en-US" b="1" dirty="0"/>
              <a:t>Outdoor Events/Bonfire Request/Non-OC Room </a:t>
            </a:r>
            <a:r>
              <a:rPr lang="en-US" b="1" dirty="0" smtClean="0"/>
              <a:t>Reservations Form</a:t>
            </a:r>
          </a:p>
          <a:p>
            <a:pPr lvl="1"/>
            <a:r>
              <a:rPr lang="en-US" dirty="0" smtClean="0"/>
              <a:t>This form goes to the CSA who coordinates with the appropriate offices (Registrar)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S7pmc0x66i72xfi_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9" y="1041044"/>
            <a:ext cx="1065212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36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Chartwells</a:t>
            </a:r>
            <a:r>
              <a:rPr lang="en-US" dirty="0" smtClean="0"/>
              <a:t> Catering</a:t>
            </a:r>
            <a:endParaRPr lang="en-US" dirty="0"/>
          </a:p>
        </p:txBody>
      </p:sp>
      <p:pic>
        <p:nvPicPr>
          <p:cNvPr id="1026" name="Picture 2" descr="https://scontent-b.xx.fbcdn.net/hphotos-xfa1/t1.0-9/320038_10150872078410217_102326239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9" y="762000"/>
            <a:ext cx="1119187" cy="111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0267" y="2133600"/>
            <a:ext cx="7527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exception of the University bookstore and vending machines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u="sng" dirty="0">
                <a:solidFill>
                  <a:schemeClr val="tx2"/>
                </a:solidFill>
              </a:rPr>
              <a:t>all food and beverage sold or served in the Oakland Center must be provided by the Oakland Center in-house food service provider.</a:t>
            </a:r>
            <a:r>
              <a:rPr lang="en-US" b="1" u="sng" dirty="0"/>
              <a:t> </a:t>
            </a:r>
            <a:r>
              <a:rPr lang="en-US" dirty="0"/>
              <a:t> Groups are not permitted to bring food or beverage into the Oakland Center.  Violation of this policy may result in a suspension of facility scheduling privileges.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136" y="3995678"/>
            <a:ext cx="8458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How do I contact and how do I place an order?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Visit </a:t>
            </a:r>
            <a:r>
              <a:rPr lang="en-US" dirty="0">
                <a:solidFill>
                  <a:schemeClr val="tx2"/>
                </a:solidFill>
              </a:rPr>
              <a:t>121A Oakland Center </a:t>
            </a:r>
            <a:r>
              <a:rPr lang="en-US" dirty="0"/>
              <a:t>and ask for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dirty="0">
                <a:solidFill>
                  <a:schemeClr val="tx2"/>
                </a:solidFill>
              </a:rPr>
              <a:t>Dineoncampus.com/Oakland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E-mail </a:t>
            </a:r>
            <a:r>
              <a:rPr lang="en-US" dirty="0">
                <a:solidFill>
                  <a:schemeClr val="tx2"/>
                </a:solidFill>
              </a:rPr>
              <a:t>catering@Oakland.edu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Put together an order at </a:t>
            </a:r>
            <a:r>
              <a:rPr lang="en-US" dirty="0">
                <a:hlinkClick r:id="rId3"/>
              </a:rPr>
              <a:t>www.chartwellsou.catertrax.com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is NEW to create the option to build your own quote/order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Quotes </a:t>
            </a:r>
            <a:r>
              <a:rPr lang="en-US" dirty="0"/>
              <a:t>must be signed and confirmed one week in advance from your event date.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33400"/>
            <a:ext cx="8042276" cy="1139731"/>
          </a:xfrm>
        </p:spPr>
        <p:txBody>
          <a:bodyPr/>
          <a:lstStyle/>
          <a:p>
            <a:r>
              <a:rPr lang="en-US" dirty="0" smtClean="0"/>
              <a:t>Bear 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2122"/>
            <a:ext cx="8137526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You can rent the Bear Bus for your student organization!</a:t>
            </a:r>
          </a:p>
          <a:p>
            <a:pPr lvl="1"/>
            <a:r>
              <a:rPr lang="en-US" dirty="0" smtClean="0"/>
              <a:t>Driver: $10/hour (minimum 1 hour)</a:t>
            </a:r>
          </a:p>
          <a:p>
            <a:pPr lvl="1"/>
            <a:r>
              <a:rPr lang="en-US" dirty="0" smtClean="0"/>
              <a:t>Mileage: No Charge</a:t>
            </a:r>
          </a:p>
          <a:p>
            <a:pPr lvl="1"/>
            <a:r>
              <a:rPr lang="en-US" dirty="0" smtClean="0"/>
              <a:t>Gas: Return vehicle with full tank of gas</a:t>
            </a:r>
          </a:p>
          <a:p>
            <a:r>
              <a:rPr lang="en-US" dirty="0" smtClean="0"/>
              <a:t>Fill </a:t>
            </a:r>
            <a:r>
              <a:rPr lang="en-US" dirty="0"/>
              <a:t>out the form at </a:t>
            </a:r>
            <a:r>
              <a:rPr lang="en-US" dirty="0">
                <a:hlinkClick r:id="rId2"/>
              </a:rPr>
              <a:t>http://wwwp.oakland.edu/bearbus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and submit within 14 days of desired usage.</a:t>
            </a:r>
            <a:endParaRPr lang="en-US" dirty="0"/>
          </a:p>
          <a:p>
            <a:r>
              <a:rPr lang="en-US" dirty="0" smtClean="0"/>
              <a:t>Only </a:t>
            </a:r>
            <a:r>
              <a:rPr lang="en-US" dirty="0"/>
              <a:t>trained Bear Bus drivers may operate the Bear Bus shuttles. </a:t>
            </a:r>
            <a:endParaRPr lang="en-US" dirty="0" smtClean="0"/>
          </a:p>
          <a:p>
            <a:r>
              <a:rPr lang="en-US" dirty="0" smtClean="0"/>
              <a:t>Shuttles </a:t>
            </a:r>
            <a:r>
              <a:rPr lang="en-US" dirty="0"/>
              <a:t>may not be rented for overnight use, nor are they authorized to leave the State of Michigan. Shuttles may only be rented when not in use, and are available on a first come, first served basis. </a:t>
            </a:r>
          </a:p>
          <a:p>
            <a:r>
              <a:rPr lang="en-US" dirty="0" smtClean="0"/>
              <a:t>Please </a:t>
            </a:r>
            <a:r>
              <a:rPr lang="en-US" dirty="0"/>
              <a:t>contact </a:t>
            </a:r>
            <a:r>
              <a:rPr lang="en-US" dirty="0">
                <a:hlinkClick r:id="rId3"/>
              </a:rPr>
              <a:t>bearbus@oakland.edu</a:t>
            </a:r>
            <a:r>
              <a:rPr lang="en-US" dirty="0"/>
              <a:t> with further questions or inquiries.</a:t>
            </a:r>
          </a:p>
          <a:p>
            <a:endParaRPr lang="en-US" dirty="0"/>
          </a:p>
        </p:txBody>
      </p:sp>
      <p:sp>
        <p:nvSpPr>
          <p:cNvPr id="5" name="AutoShape 2" descr="Image result for bear bus. oakland university"/>
          <p:cNvSpPr>
            <a:spLocks noChangeAspect="1" noChangeArrowheads="1"/>
          </p:cNvSpPr>
          <p:nvPr/>
        </p:nvSpPr>
        <p:spPr bwMode="auto">
          <a:xfrm>
            <a:off x="15240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oakland.edu/upload/images/News/Campus/2011/2%20-%20Feb/bear%20busAA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50263"/>
            <a:ext cx="1371600" cy="91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Organization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113828"/>
            <a:ext cx="5638800" cy="4439371"/>
          </a:xfrm>
        </p:spPr>
        <p:txBody>
          <a:bodyPr>
            <a:normAutofit/>
          </a:bodyPr>
          <a:lstStyle/>
          <a:p>
            <a:pPr lvl="0"/>
            <a:r>
              <a:rPr lang="en-US" altLang="en-US" dirty="0"/>
              <a:t>Students may only serve as an officer of two organizations.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They </a:t>
            </a:r>
            <a:r>
              <a:rPr lang="en-US" altLang="en-US" dirty="0"/>
              <a:t>should not hold the same position in more than one. </a:t>
            </a:r>
          </a:p>
          <a:p>
            <a:r>
              <a:rPr lang="en-US" dirty="0" smtClean="0"/>
              <a:t>Organization </a:t>
            </a:r>
            <a:r>
              <a:rPr lang="en-US" dirty="0" smtClean="0"/>
              <a:t>Deficits</a:t>
            </a:r>
          </a:p>
          <a:p>
            <a:pPr lvl="1"/>
            <a:r>
              <a:rPr lang="en-US" dirty="0" smtClean="0"/>
              <a:t>Statements in student organization mailboxes</a:t>
            </a:r>
          </a:p>
          <a:p>
            <a:r>
              <a:rPr lang="en-US" dirty="0" smtClean="0"/>
              <a:t>Film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Must purchase the rights</a:t>
            </a:r>
            <a:endParaRPr lang="en-US" dirty="0" smtClean="0"/>
          </a:p>
          <a:p>
            <a:r>
              <a:rPr lang="en-US" dirty="0" smtClean="0"/>
              <a:t>No Hazing Policy</a:t>
            </a:r>
          </a:p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http://www.oakland.edu/csa</a:t>
            </a:r>
            <a:r>
              <a:rPr lang="en-US" dirty="0"/>
              <a:t> for a full list of policies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278" y="2514600"/>
            <a:ext cx="2862099" cy="21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9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517136"/>
          </a:xfrm>
        </p:spPr>
        <p:txBody>
          <a:bodyPr/>
          <a:lstStyle/>
          <a:p>
            <a:r>
              <a:rPr lang="en-US" dirty="0" smtClean="0"/>
              <a:t>Major Events (dance, party, 100+ in attendance)</a:t>
            </a:r>
          </a:p>
          <a:p>
            <a:pPr lvl="1"/>
            <a:r>
              <a:rPr lang="en-US" dirty="0" smtClean="0"/>
              <a:t>Need at least 10 members</a:t>
            </a:r>
          </a:p>
          <a:p>
            <a:pPr lvl="1"/>
            <a:r>
              <a:rPr lang="en-US" dirty="0" smtClean="0"/>
              <a:t>Adviser must be present</a:t>
            </a:r>
          </a:p>
          <a:p>
            <a:pPr lvl="1"/>
            <a:r>
              <a:rPr lang="en-US" dirty="0" smtClean="0"/>
              <a:t>Each student allows only one guest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3600" dirty="0" smtClean="0"/>
              <a:t>The key to a successful major event= meet with CSA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90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8229600" cy="4525963"/>
          </a:xfrm>
        </p:spPr>
        <p:txBody>
          <a:bodyPr/>
          <a:lstStyle/>
          <a:p>
            <a:r>
              <a:rPr lang="en-US" dirty="0" smtClean="0"/>
              <a:t>Student Activities Funding Board</a:t>
            </a:r>
          </a:p>
          <a:p>
            <a:r>
              <a:rPr lang="en-US" dirty="0"/>
              <a:t>If you would like to set up an </a:t>
            </a:r>
            <a:r>
              <a:rPr lang="en-US" dirty="0" smtClean="0"/>
              <a:t>appointment please</a:t>
            </a:r>
            <a:r>
              <a:rPr lang="en-US" dirty="0"/>
              <a:t> feel free to email the SAFB Chair at: safb@oakland.edu.</a:t>
            </a:r>
          </a:p>
          <a:p>
            <a:r>
              <a:rPr lang="en-US" b="1" dirty="0"/>
              <a:t>Office: (248) 370-4292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www.oakland.edu/upload/images/OUSC/SAFB/SAFB%20Logo%20%28For%20T-shirts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48958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7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685799"/>
            <a:ext cx="8042276" cy="1215931"/>
          </a:xfrm>
        </p:spPr>
        <p:txBody>
          <a:bodyPr/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Policies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 was approved for funding- now what?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9275" y="2057400"/>
            <a:ext cx="8042276" cy="4343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Fill out the </a:t>
            </a:r>
            <a:r>
              <a:rPr lang="en-US" u="sng" dirty="0">
                <a:hlinkClick r:id="rId2"/>
              </a:rPr>
              <a:t>Petty Cash Request Form</a:t>
            </a:r>
            <a:r>
              <a:rPr lang="en-US" dirty="0"/>
              <a:t> on </a:t>
            </a:r>
            <a:r>
              <a:rPr lang="en-US" dirty="0" err="1"/>
              <a:t>GrizzOrgs</a:t>
            </a:r>
            <a:r>
              <a:rPr lang="en-US" dirty="0"/>
              <a:t>. Take out the petty cash from the CSA, purchase your items, return the extra cash with the receipt to the CSA.</a:t>
            </a:r>
          </a:p>
          <a:p>
            <a:pPr lvl="0"/>
            <a:r>
              <a:rPr lang="en-US" dirty="0"/>
              <a:t>Have someone pay for the items, and then turn in the receipt with the </a:t>
            </a:r>
            <a:r>
              <a:rPr lang="en-US" u="sng" dirty="0">
                <a:hlinkClick r:id="rId3"/>
              </a:rPr>
              <a:t>Payment/Reimbursement</a:t>
            </a:r>
            <a:r>
              <a:rPr lang="en-US" dirty="0"/>
              <a:t> form to get reimbursed</a:t>
            </a:r>
          </a:p>
          <a:p>
            <a:pPr lvl="0"/>
            <a:r>
              <a:rPr lang="en-US" dirty="0"/>
              <a:t>Make the purchases at Sam’s Club- but first have someone in your organization register for a Sam’s Club card via the </a:t>
            </a:r>
            <a:r>
              <a:rPr lang="en-US" u="sng" dirty="0">
                <a:hlinkClick r:id="rId4"/>
              </a:rPr>
              <a:t>Sam’s Club Card Registration Form.</a:t>
            </a:r>
            <a:endParaRPr lang="en-US" dirty="0"/>
          </a:p>
          <a:p>
            <a:r>
              <a:rPr lang="en-US" dirty="0"/>
              <a:t>Meet with </a:t>
            </a:r>
            <a:r>
              <a:rPr lang="en-US" dirty="0"/>
              <a:t>Demetrius </a:t>
            </a:r>
            <a:r>
              <a:rPr lang="en-US" dirty="0" smtClean="0"/>
              <a:t>Murchison </a:t>
            </a:r>
            <a:r>
              <a:rPr lang="en-US" dirty="0" smtClean="0"/>
              <a:t>in </a:t>
            </a:r>
            <a:r>
              <a:rPr lang="en-US" dirty="0"/>
              <a:t>the CSA, </a:t>
            </a:r>
            <a:r>
              <a:rPr lang="en-US" dirty="0" smtClean="0"/>
              <a:t>he </a:t>
            </a:r>
            <a:r>
              <a:rPr lang="en-US" dirty="0"/>
              <a:t>can make the purchases on </a:t>
            </a:r>
            <a:r>
              <a:rPr lang="en-US" dirty="0" smtClean="0"/>
              <a:t>his </a:t>
            </a:r>
            <a:r>
              <a:rPr lang="en-US" dirty="0"/>
              <a:t>credit card. </a:t>
            </a:r>
          </a:p>
          <a:p>
            <a:pPr lvl="0"/>
            <a:r>
              <a:rPr lang="en-US" dirty="0"/>
              <a:t>Have someone fill out the </a:t>
            </a:r>
            <a:r>
              <a:rPr lang="en-US" u="sng" dirty="0">
                <a:hlinkClick r:id="rId3"/>
              </a:rPr>
              <a:t>Payment/Reimbursement</a:t>
            </a:r>
            <a:r>
              <a:rPr lang="en-US" u="sng" dirty="0"/>
              <a:t> Form. </a:t>
            </a:r>
            <a:r>
              <a:rPr lang="en-US" dirty="0"/>
              <a:t>You will also need to upload an invoice to get the items </a:t>
            </a:r>
            <a:r>
              <a:rPr lang="en-US" dirty="0" smtClean="0"/>
              <a:t>ordered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3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Grizz</a:t>
            </a:r>
            <a:r>
              <a:rPr lang="en-US" dirty="0" smtClean="0"/>
              <a:t> Orgs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GrizzOrgs</a:t>
            </a:r>
            <a:r>
              <a:rPr lang="en-US" dirty="0" smtClean="0"/>
              <a:t>- </a:t>
            </a:r>
            <a:r>
              <a:rPr lang="en-US" dirty="0" smtClean="0">
                <a:hlinkClick r:id="rId3"/>
              </a:rPr>
              <a:t>http://www.oakland.edu/grizzorgs</a:t>
            </a:r>
            <a:endParaRPr lang="en-US" dirty="0" smtClean="0"/>
          </a:p>
          <a:p>
            <a:pPr lvl="1"/>
            <a:r>
              <a:rPr lang="en-US" dirty="0" smtClean="0"/>
              <a:t>Forms</a:t>
            </a:r>
          </a:p>
          <a:p>
            <a:pPr lvl="2"/>
            <a:r>
              <a:rPr lang="en-US" dirty="0" smtClean="0"/>
              <a:t>Contracts</a:t>
            </a:r>
          </a:p>
          <a:p>
            <a:pPr lvl="2"/>
            <a:r>
              <a:rPr lang="en-US" dirty="0" smtClean="0"/>
              <a:t>Travel (in state, out of state, out of country)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 rot="-183804">
            <a:off x="1035603" y="1862358"/>
            <a:ext cx="7763693" cy="1067996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Leadership and </a:t>
            </a:r>
          </a:p>
          <a:p>
            <a:pPr>
              <a:spcBef>
                <a:spcPts val="0"/>
              </a:spcBef>
            </a:pPr>
            <a:r>
              <a:rPr lang="en"/>
              <a:t>Volunteer Center</a:t>
            </a:r>
          </a:p>
        </p:txBody>
      </p:sp>
    </p:spTree>
    <p:extLst>
      <p:ext uri="{BB962C8B-B14F-4D97-AF65-F5344CB8AC3E}">
        <p14:creationId xmlns:p14="http://schemas.microsoft.com/office/powerpoint/2010/main" val="2106598208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-228135">
            <a:off x="1010065" y="1185854"/>
            <a:ext cx="8215583" cy="85972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/>
          <a:p>
            <a:r>
              <a:rPr lang="en" dirty="0"/>
              <a:t>Leadership Exploration Series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3945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Leading The Way With Customer Service - September 15th 4-5pm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Professionalism 101 - October 12th Noon-1pm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Financial Literacy For Leaders - October 26th 4-5pm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Your Online Tattoo: Social Media - November 19th Noon-1pm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TIPS Training - January 12th 4-5pm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Understanding Mental Health For Student Leaders - February 15th 4-5pm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 dirty="0"/>
              <a:t>Leadership Tips and Tricks for Young Professionals: Graduating, Now What? - March 14th 3-4pm </a:t>
            </a:r>
          </a:p>
        </p:txBody>
      </p:sp>
    </p:spTree>
    <p:extLst>
      <p:ext uri="{BB962C8B-B14F-4D97-AF65-F5344CB8AC3E}">
        <p14:creationId xmlns:p14="http://schemas.microsoft.com/office/powerpoint/2010/main" val="3729852981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  <a:endParaRPr lang="en-US" dirty="0"/>
          </a:p>
          <a:p>
            <a:r>
              <a:rPr lang="en-US" dirty="0" smtClean="0"/>
              <a:t>OUPD</a:t>
            </a:r>
            <a:r>
              <a:rPr lang="en-US" dirty="0"/>
              <a:t>: </a:t>
            </a:r>
            <a:r>
              <a:rPr lang="en-US" dirty="0" err="1" smtClean="0"/>
              <a:t>Clery</a:t>
            </a:r>
            <a:r>
              <a:rPr lang="en-US" dirty="0" smtClean="0"/>
              <a:t> </a:t>
            </a:r>
            <a:r>
              <a:rPr lang="en-US" dirty="0"/>
              <a:t>Act Video</a:t>
            </a:r>
          </a:p>
          <a:p>
            <a:r>
              <a:rPr lang="en-US" dirty="0" smtClean="0"/>
              <a:t>The </a:t>
            </a:r>
            <a:r>
              <a:rPr lang="en-US" dirty="0"/>
              <a:t>role of the </a:t>
            </a:r>
            <a:r>
              <a:rPr lang="en-US" dirty="0" smtClean="0"/>
              <a:t>adviser</a:t>
            </a:r>
            <a:endParaRPr lang="en-US" dirty="0"/>
          </a:p>
          <a:p>
            <a:r>
              <a:rPr lang="en-US" dirty="0" smtClean="0"/>
              <a:t>Center </a:t>
            </a:r>
            <a:r>
              <a:rPr lang="en-US" dirty="0"/>
              <a:t>for Student </a:t>
            </a:r>
            <a:r>
              <a:rPr lang="en-US" dirty="0" smtClean="0"/>
              <a:t>Activities</a:t>
            </a:r>
          </a:p>
          <a:p>
            <a:r>
              <a:rPr lang="en-US" dirty="0" smtClean="0"/>
              <a:t>Campus Resources</a:t>
            </a:r>
            <a:endParaRPr lang="en-US" dirty="0" smtClean="0"/>
          </a:p>
          <a:p>
            <a:r>
              <a:rPr lang="en-US" dirty="0" smtClean="0"/>
              <a:t>Policies </a:t>
            </a:r>
            <a:r>
              <a:rPr lang="en-US" dirty="0"/>
              <a:t>and </a:t>
            </a:r>
            <a:r>
              <a:rPr lang="en-US" dirty="0" smtClean="0"/>
              <a:t>expectations</a:t>
            </a:r>
          </a:p>
          <a:p>
            <a:r>
              <a:rPr lang="en-US" dirty="0"/>
              <a:t>Student Activities Funding Board (SAFB)</a:t>
            </a:r>
          </a:p>
          <a:p>
            <a:r>
              <a:rPr lang="en-US" dirty="0" err="1" smtClean="0"/>
              <a:t>GrizzOrgs</a:t>
            </a:r>
            <a:endParaRPr lang="en-US" dirty="0" smtClean="0"/>
          </a:p>
          <a:p>
            <a:r>
              <a:rPr lang="en-US" dirty="0" smtClean="0"/>
              <a:t>Leadership and Volunteer Center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74420"/>
            <a:ext cx="2646680" cy="1985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-228135">
            <a:off x="1238664" y="1109654"/>
            <a:ext cx="8215583" cy="85972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/>
          <a:p>
            <a:r>
              <a:rPr lang="en"/>
              <a:t>Leadership Consultants 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3945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Consultants present tailored workshops on numerous topics. 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Topics offered - How to Make an Outstanding LinkedIn Account, Myers-Briggs Testing, True Colors Testing and more.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LCs are soft skill developers that can help students increase their soft skill competency, which employers highly desire.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Getting a LC to present at your meeting is FREE!</a:t>
            </a:r>
          </a:p>
          <a:p>
            <a:pPr>
              <a:lnSpc>
                <a:spcPct val="150000"/>
              </a:lnSpc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88059120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-228135">
            <a:off x="1162463" y="1033454"/>
            <a:ext cx="8215583" cy="85972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/>
          <a:p>
            <a:r>
              <a:rPr lang="en"/>
              <a:t>Seasons of Service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3945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Volunteer Fair/Grizz Fest - September 10th - 11am - 2pm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Make A Difference Day - October 24th - 8am - 1pm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OU Day of Service - November 18th - 9am - 9pm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Mitten Tree - December 1st to 18th </a:t>
            </a:r>
          </a:p>
          <a:p>
            <a:pPr marL="457200" indent="-342900">
              <a:lnSpc>
                <a:spcPct val="150000"/>
              </a:lnSpc>
              <a:buSzPct val="100000"/>
              <a:buChar char="-"/>
            </a:pPr>
            <a:r>
              <a:rPr lang="en" sz="1800"/>
              <a:t>MLK Day of Service - January 23rd 9am - 1pm</a:t>
            </a:r>
          </a:p>
          <a:p>
            <a:pPr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92180987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-228135">
            <a:off x="1238663" y="957431"/>
            <a:ext cx="8215583" cy="859729"/>
          </a:xfrm>
          <a:prstGeom prst="rect">
            <a:avLst/>
          </a:prstGeom>
        </p:spPr>
        <p:txBody>
          <a:bodyPr vert="horz" lIns="91425" tIns="91425" rIns="91425" bIns="91425" anchor="ctr" anchorCtr="0">
            <a:noAutofit/>
          </a:bodyPr>
          <a:lstStyle/>
          <a:p>
            <a:r>
              <a:rPr lang="en" dirty="0"/>
              <a:t>Emily DeLano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1" y="2057400"/>
            <a:ext cx="5570699" cy="3394500"/>
          </a:xfrm>
          <a:prstGeom prst="rect">
            <a:avLst/>
          </a:prstGeom>
        </p:spPr>
        <p:txBody>
          <a:bodyPr vert="horz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Leadership and Service Learning Coordinator</a:t>
            </a:r>
          </a:p>
          <a:p>
            <a:pPr>
              <a:buNone/>
            </a:pPr>
            <a:endParaRPr sz="1800"/>
          </a:p>
          <a:p>
            <a:pPr>
              <a:buNone/>
            </a:pPr>
            <a:r>
              <a:rPr lang="en" sz="1800"/>
              <a:t>Office - Center for Student Activities (downstairs in the OC across from the computer lab)  </a:t>
            </a:r>
          </a:p>
          <a:p>
            <a:pPr>
              <a:buNone/>
            </a:pPr>
            <a:endParaRPr sz="1800"/>
          </a:p>
          <a:p>
            <a:pPr>
              <a:buNone/>
            </a:pPr>
            <a:r>
              <a:rPr lang="en" sz="1800"/>
              <a:t>Phone Number - (248) 370-4334</a:t>
            </a:r>
          </a:p>
          <a:p>
            <a:pPr>
              <a:buNone/>
            </a:pPr>
            <a:r>
              <a:rPr lang="en" sz="1800"/>
              <a:t>Email - delano@oakland.edu</a:t>
            </a:r>
          </a:p>
        </p:txBody>
      </p:sp>
    </p:spTree>
    <p:extLst>
      <p:ext uri="{BB962C8B-B14F-4D97-AF65-F5344CB8AC3E}">
        <p14:creationId xmlns:p14="http://schemas.microsoft.com/office/powerpoint/2010/main" val="2422008932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  <a:p>
            <a:r>
              <a:rPr lang="en-US" dirty="0" smtClean="0"/>
              <a:t>Allison Webster: </a:t>
            </a:r>
            <a:r>
              <a:rPr lang="en-US" dirty="0" smtClean="0">
                <a:hlinkClick r:id="rId2"/>
              </a:rPr>
              <a:t>Webster@Oakland.edu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114800"/>
            <a:ext cx="3048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Oakland University Police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Clery</a:t>
            </a:r>
            <a:r>
              <a:rPr lang="en-US" dirty="0" smtClean="0"/>
              <a:t> &amp; Campus Security Training</a:t>
            </a:r>
          </a:p>
          <a:p>
            <a:pPr lvl="1"/>
            <a:r>
              <a:rPr lang="en-US" dirty="0"/>
              <a:t>http://www.oakland.edu/?id=6665&amp;sid=206</a:t>
            </a:r>
          </a:p>
        </p:txBody>
      </p:sp>
      <p:pic>
        <p:nvPicPr>
          <p:cNvPr id="1026" name="Picture 2" descr="https://fbcdn-sphotos-b-a.akamaihd.net/hphotos-ak-xap1/t1.0-9/1422479_607031329353757_10491301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505575" cy="24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7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student organization?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5791200" cy="3998976"/>
          </a:xfrm>
        </p:spPr>
        <p:txBody>
          <a:bodyPr/>
          <a:lstStyle/>
          <a:p>
            <a:r>
              <a:rPr lang="en-US" dirty="0" smtClean="0"/>
              <a:t>At least 4 students</a:t>
            </a:r>
          </a:p>
          <a:p>
            <a:r>
              <a:rPr lang="en-US" dirty="0" smtClean="0"/>
              <a:t>4 officers- President, Vice President, Secretary, Treasurer</a:t>
            </a:r>
          </a:p>
          <a:p>
            <a:r>
              <a:rPr lang="en-US" dirty="0" smtClean="0"/>
              <a:t>Adviser- OU Faculty or Staff Member</a:t>
            </a:r>
          </a:p>
          <a:p>
            <a:r>
              <a:rPr lang="en-US" dirty="0" smtClean="0"/>
              <a:t>Registered on </a:t>
            </a:r>
            <a:r>
              <a:rPr lang="en-US" dirty="0" err="1" smtClean="0"/>
              <a:t>GrizzOrgs</a:t>
            </a:r>
            <a:endParaRPr lang="en-US" dirty="0" smtClean="0"/>
          </a:p>
          <a:p>
            <a:r>
              <a:rPr lang="en-US" dirty="0" smtClean="0"/>
              <a:t>Have attended a student organization training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26" y="2182091"/>
            <a:ext cx="2251710" cy="3002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the Adviser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Roles to play:</a:t>
            </a:r>
          </a:p>
          <a:p>
            <a:pPr lvl="1"/>
            <a:r>
              <a:rPr lang="en-US" dirty="0" smtClean="0"/>
              <a:t>Mediator</a:t>
            </a:r>
          </a:p>
          <a:p>
            <a:pPr lvl="1"/>
            <a:r>
              <a:rPr lang="en-US" dirty="0" smtClean="0"/>
              <a:t>Motivator </a:t>
            </a:r>
          </a:p>
          <a:p>
            <a:pPr lvl="1"/>
            <a:r>
              <a:rPr lang="en-US" dirty="0" smtClean="0"/>
              <a:t>Processor</a:t>
            </a:r>
            <a:endParaRPr lang="en-US" sz="850" dirty="0" smtClean="0"/>
          </a:p>
          <a:p>
            <a:pPr lvl="1"/>
            <a:r>
              <a:rPr lang="en-US" dirty="0" smtClean="0"/>
              <a:t>Encourager</a:t>
            </a:r>
          </a:p>
          <a:p>
            <a:pPr lvl="1"/>
            <a:r>
              <a:rPr lang="en-US" dirty="0" smtClean="0"/>
              <a:t>Communicator</a:t>
            </a:r>
          </a:p>
          <a:p>
            <a:pPr lvl="1"/>
            <a:r>
              <a:rPr lang="en-US" dirty="0" smtClean="0"/>
              <a:t>Confronter</a:t>
            </a:r>
            <a:endParaRPr lang="en-US" sz="1050" dirty="0" smtClean="0"/>
          </a:p>
          <a:p>
            <a:pPr lvl="1"/>
            <a:r>
              <a:rPr lang="en-US" dirty="0" smtClean="0"/>
              <a:t>Teacher</a:t>
            </a:r>
          </a:p>
          <a:p>
            <a:pPr lvl="1"/>
            <a:r>
              <a:rPr lang="en-US" dirty="0" smtClean="0"/>
              <a:t>Listener </a:t>
            </a:r>
          </a:p>
          <a:p>
            <a:pPr lvl="1"/>
            <a:r>
              <a:rPr lang="en-US" dirty="0" smtClean="0"/>
              <a:t>Innovator</a:t>
            </a:r>
            <a:endParaRPr lang="en-US" sz="1050" dirty="0" smtClean="0"/>
          </a:p>
          <a:p>
            <a:pPr lvl="1"/>
            <a:r>
              <a:rPr lang="en-US" dirty="0" smtClean="0"/>
              <a:t>Ally</a:t>
            </a:r>
          </a:p>
          <a:p>
            <a:pPr lvl="1"/>
            <a:r>
              <a:rPr lang="en-US" dirty="0" smtClean="0"/>
              <a:t>Diplomat 	</a:t>
            </a:r>
          </a:p>
          <a:p>
            <a:pPr lvl="1"/>
            <a:r>
              <a:rPr lang="en-US" dirty="0" smtClean="0"/>
              <a:t>Challenger</a:t>
            </a:r>
          </a:p>
          <a:p>
            <a:pPr lvl="1"/>
            <a:r>
              <a:rPr lang="en-US" dirty="0" smtClean="0"/>
              <a:t>Devil’s Advocate </a:t>
            </a:r>
          </a:p>
          <a:p>
            <a:pPr lvl="1"/>
            <a:r>
              <a:rPr lang="en-US" dirty="0" smtClean="0"/>
              <a:t>Goal Setter</a:t>
            </a:r>
            <a:endParaRPr lang="en-US" sz="1050" dirty="0" smtClean="0"/>
          </a:p>
          <a:p>
            <a:r>
              <a:rPr lang="en-US" dirty="0" smtClean="0"/>
              <a:t> 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62201" y="2133599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Roles to not play:</a:t>
            </a:r>
          </a:p>
          <a:p>
            <a:pPr lvl="1"/>
            <a:r>
              <a:rPr lang="en-US" dirty="0" smtClean="0"/>
              <a:t>Nag</a:t>
            </a:r>
          </a:p>
          <a:p>
            <a:pPr lvl="1"/>
            <a:r>
              <a:rPr lang="en-US" dirty="0" smtClean="0"/>
              <a:t>Guest Speaker </a:t>
            </a:r>
          </a:p>
          <a:p>
            <a:pPr lvl="1"/>
            <a:r>
              <a:rPr lang="en-US" dirty="0" smtClean="0"/>
              <a:t>Titan</a:t>
            </a:r>
          </a:p>
          <a:p>
            <a:pPr lvl="1"/>
            <a:r>
              <a:rPr lang="en-US" dirty="0" smtClean="0"/>
              <a:t>Warden</a:t>
            </a:r>
          </a:p>
          <a:p>
            <a:pPr lvl="1"/>
            <a:r>
              <a:rPr lang="en-US" dirty="0" smtClean="0"/>
              <a:t>Preacher</a:t>
            </a:r>
          </a:p>
          <a:p>
            <a:pPr lvl="1"/>
            <a:r>
              <a:rPr lang="en-US" dirty="0" smtClean="0"/>
              <a:t>Worry Wart</a:t>
            </a:r>
          </a:p>
          <a:p>
            <a:pPr lvl="1"/>
            <a:r>
              <a:rPr lang="en-US" dirty="0" smtClean="0"/>
              <a:t>Critic</a:t>
            </a:r>
          </a:p>
          <a:p>
            <a:pPr lvl="1"/>
            <a:r>
              <a:rPr lang="en-US" dirty="0" smtClean="0"/>
              <a:t>Manipulator</a:t>
            </a:r>
          </a:p>
          <a:p>
            <a:pPr lvl="1"/>
            <a:r>
              <a:rPr lang="en-US" dirty="0" smtClean="0"/>
              <a:t>Boss</a:t>
            </a:r>
          </a:p>
          <a:p>
            <a:pPr lvl="1"/>
            <a:r>
              <a:rPr lang="en-US" dirty="0" smtClean="0"/>
              <a:t>Parent</a:t>
            </a:r>
          </a:p>
          <a:p>
            <a:pPr lvl="1"/>
            <a:r>
              <a:rPr lang="en-US" dirty="0" smtClean="0"/>
              <a:t>Follower  </a:t>
            </a:r>
          </a:p>
          <a:p>
            <a:endParaRPr lang="en-US" dirty="0" smtClean="0"/>
          </a:p>
          <a:p>
            <a:r>
              <a:rPr lang="en-US" dirty="0" smtClean="0"/>
              <a:t>What role do you play?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3129280" cy="23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CSA’s Adviser Expectations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249425"/>
            <a:ext cx="5638800" cy="430377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 Human</a:t>
            </a:r>
          </a:p>
          <a:p>
            <a:r>
              <a:rPr lang="en-US" dirty="0" smtClean="0"/>
              <a:t>Attend Trainings (you are here!)</a:t>
            </a:r>
          </a:p>
          <a:p>
            <a:r>
              <a:rPr lang="en-US" dirty="0" smtClean="0"/>
              <a:t>Meet with your organization (don’t just be a name)</a:t>
            </a:r>
          </a:p>
          <a:p>
            <a:r>
              <a:rPr lang="en-US" dirty="0" smtClean="0"/>
              <a:t>Do not advise more than </a:t>
            </a:r>
            <a:r>
              <a:rPr lang="en-US" u="sng" dirty="0" smtClean="0"/>
              <a:t>2</a:t>
            </a:r>
            <a:r>
              <a:rPr lang="en-US" dirty="0" smtClean="0"/>
              <a:t> organizations</a:t>
            </a:r>
          </a:p>
          <a:p>
            <a:r>
              <a:rPr lang="en-US" dirty="0" smtClean="0"/>
              <a:t>Discuss terms of the relationship</a:t>
            </a:r>
          </a:p>
          <a:p>
            <a:r>
              <a:rPr lang="en-US" dirty="0" smtClean="0"/>
              <a:t>Help develop goals and provide suggestions</a:t>
            </a:r>
          </a:p>
          <a:p>
            <a:r>
              <a:rPr lang="en-US" dirty="0" smtClean="0"/>
              <a:t>Make sure the organization is following proper procedures</a:t>
            </a:r>
          </a:p>
          <a:p>
            <a:r>
              <a:rPr lang="en-US" dirty="0" smtClean="0"/>
              <a:t>Be present at large scale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Make sure the students are not over-involved!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fun!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257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495" y="1295400"/>
            <a:ext cx="2594610" cy="345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 for Student Activities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70667"/>
              </p:ext>
            </p:extLst>
          </p:nvPr>
        </p:nvGraphicFramePr>
        <p:xfrm>
          <a:off x="228600" y="2057398"/>
          <a:ext cx="8458200" cy="443493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352200"/>
                <a:gridCol w="5106000"/>
              </a:tblGrid>
              <a:tr h="8802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Jean Ann Miller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Director, Center for Student Activities and Leadership Development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Allison Webster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Assistant Director of Student Organization Programs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Emily </a:t>
                      </a:r>
                      <a:r>
                        <a:rPr lang="en-US" sz="1800" b="0" cap="none" spc="0" dirty="0" err="1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DeLano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Coordinator of Leadership and Service Learning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Grace Wojcik</a:t>
                      </a:r>
                      <a:endParaRPr lang="en-US" sz="1800" b="0" cap="none" spc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Coordinator of the Gender and Sexuality Center</a:t>
                      </a:r>
                      <a:endParaRPr lang="en-US" sz="1800" b="0" cap="none" spc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</a:rPr>
                        <a:t>Demetrius Murchison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Accounting Clerk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05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Lori Marsh</a:t>
                      </a:r>
                      <a:endParaRPr lang="en-US" sz="1800" b="0" cap="none" spc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Office Assistant</a:t>
                      </a:r>
                      <a:endParaRPr lang="en-US" sz="1800" b="0" cap="none" spc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Ashley Trefney</a:t>
                      </a:r>
                      <a:endParaRPr lang="en-US" sz="1800" b="0" cap="none" spc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Graduate Assistant for Student Organizations and Greek Life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 smtClean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Kara Leslie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cap="none" spc="0" dirty="0">
                          <a:ln w="0">
                            <a:solidFill>
                              <a:schemeClr val="tx2"/>
                            </a:solidFill>
                          </a:ln>
                          <a:effectLst/>
                          <a:latin typeface="+mn-lt"/>
                        </a:rPr>
                        <a:t>Graduate Assistant for Leadership and Service Learning</a:t>
                      </a:r>
                      <a:endParaRPr lang="en-US" sz="1800" b="0" cap="none" spc="0" dirty="0">
                        <a:ln w="0">
                          <a:solidFill>
                            <a:schemeClr val="tx2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1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42276" cy="1139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Center for Student Activities Resources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7620000" cy="4346670"/>
          </a:xfrm>
        </p:spPr>
        <p:txBody>
          <a:bodyPr>
            <a:normAutofit/>
          </a:bodyPr>
          <a:lstStyle/>
          <a:p>
            <a:r>
              <a:rPr lang="en-US" dirty="0" smtClean="0"/>
              <a:t>Printing and Faxing</a:t>
            </a:r>
          </a:p>
          <a:p>
            <a:r>
              <a:rPr lang="en-US" dirty="0" smtClean="0"/>
              <a:t>Storage Space</a:t>
            </a:r>
          </a:p>
          <a:p>
            <a:r>
              <a:rPr lang="en-US" dirty="0" smtClean="0"/>
              <a:t>Mailboxes</a:t>
            </a:r>
          </a:p>
          <a:p>
            <a:r>
              <a:rPr lang="en-US" dirty="0" smtClean="0"/>
              <a:t>Banners</a:t>
            </a:r>
          </a:p>
          <a:p>
            <a:pPr lvl="1"/>
            <a:r>
              <a:rPr lang="en-US" dirty="0" smtClean="0"/>
              <a:t>$15.00 charge per banner</a:t>
            </a:r>
          </a:p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LCD, Laptops, Sound Systems, Canopy, Signs, Tables</a:t>
            </a:r>
          </a:p>
          <a:p>
            <a:r>
              <a:rPr lang="en-US" dirty="0" smtClean="0"/>
              <a:t>Service Window</a:t>
            </a:r>
          </a:p>
          <a:p>
            <a:pPr lvl="1"/>
            <a:r>
              <a:rPr lang="en-US" dirty="0" smtClean="0"/>
              <a:t>Deposits</a:t>
            </a:r>
          </a:p>
          <a:p>
            <a:pPr lvl="1"/>
            <a:r>
              <a:rPr lang="en-US" dirty="0" smtClean="0"/>
              <a:t>Ticket Sales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76" y="1527657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Oakland Center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Decorations</a:t>
            </a:r>
          </a:p>
          <a:p>
            <a:pPr lvl="1"/>
            <a:r>
              <a:rPr lang="en-US" dirty="0"/>
              <a:t>NO: Stapling, tacking or adhering to any painted surfaces, brick walls, furniture, floors or glass doors. No glitter or confetti. No candles, pyrotechnics, fogging devices and decorations that "bleed" color</a:t>
            </a:r>
          </a:p>
          <a:p>
            <a:pPr lvl="1"/>
            <a:r>
              <a:rPr lang="en-US" dirty="0"/>
              <a:t>Groups that violate the decoration policies may be charged accordingly.</a:t>
            </a:r>
          </a:p>
          <a:p>
            <a:r>
              <a:rPr lang="en-US" dirty="0">
                <a:solidFill>
                  <a:schemeClr val="tx2"/>
                </a:solidFill>
              </a:rPr>
              <a:t>Materials Distribution</a:t>
            </a:r>
          </a:p>
          <a:p>
            <a:pPr lvl="1"/>
            <a:r>
              <a:rPr lang="en-US" dirty="0"/>
              <a:t>Distribution of material and solicitation of any kind are not permitted on OU's campus without prior approval</a:t>
            </a:r>
          </a:p>
          <a:p>
            <a:r>
              <a:rPr lang="en-US" dirty="0">
                <a:solidFill>
                  <a:schemeClr val="tx2"/>
                </a:solidFill>
              </a:rPr>
              <a:t>Posting Policy</a:t>
            </a:r>
          </a:p>
          <a:p>
            <a:pPr lvl="1"/>
            <a:r>
              <a:rPr lang="en-US" dirty="0"/>
              <a:t>All flyers and table tents must be approved by the CSA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User Groups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Group A</a:t>
            </a:r>
          </a:p>
          <a:p>
            <a:pPr lvl="2"/>
            <a:r>
              <a:rPr lang="en-US" dirty="0"/>
              <a:t>Recognized University groups including faculty and staff groups, all University departments, and registered student organizations associated directly with the University. </a:t>
            </a:r>
            <a:r>
              <a:rPr lang="en-US" dirty="0" smtClean="0">
                <a:solidFill>
                  <a:schemeClr val="tx2"/>
                </a:solidFill>
              </a:rPr>
              <a:t>FREE CHARGE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Group B</a:t>
            </a:r>
          </a:p>
          <a:p>
            <a:pPr lvl="2"/>
            <a:r>
              <a:rPr lang="en-US" dirty="0"/>
              <a:t>Recognized University </a:t>
            </a:r>
            <a:r>
              <a:rPr lang="en-US" dirty="0" smtClean="0"/>
              <a:t>groups that </a:t>
            </a:r>
            <a:r>
              <a:rPr lang="en-US" dirty="0"/>
              <a:t>charge admission or registration fees, collect donations, generate funds in any manner, promote business products or services, or include event and or meeting participants primarily from off-campus but are related to University business. </a:t>
            </a:r>
            <a:r>
              <a:rPr lang="en-US" dirty="0" smtClean="0">
                <a:solidFill>
                  <a:schemeClr val="tx2"/>
                </a:solidFill>
              </a:rPr>
              <a:t>50% Rate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Group C</a:t>
            </a:r>
          </a:p>
          <a:p>
            <a:pPr lvl="1"/>
            <a:r>
              <a:rPr lang="en-US" dirty="0"/>
              <a:t>Non-recognized groups (Group C) include all off-campus profit and non-profit organizations, groups, corporations, businesses, religious organizations, churches, clubs and individuals. </a:t>
            </a:r>
            <a:r>
              <a:rPr lang="en-US" dirty="0" smtClean="0">
                <a:solidFill>
                  <a:schemeClr val="tx2"/>
                </a:solidFill>
              </a:rPr>
              <a:t>100% Rate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4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1980</TotalTime>
  <Words>1198</Words>
  <Application>Microsoft Office PowerPoint</Application>
  <PresentationFormat>On-screen Show (4:3)</PresentationFormat>
  <Paragraphs>211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Trebuchet MS</vt:lpstr>
      <vt:lpstr>Wingdings 2</vt:lpstr>
      <vt:lpstr>Urban</vt:lpstr>
      <vt:lpstr>Student Organization Adviser Training</vt:lpstr>
      <vt:lpstr>Training Schedule</vt:lpstr>
      <vt:lpstr>Oakland University Police Department</vt:lpstr>
      <vt:lpstr>What is a student organization?</vt:lpstr>
      <vt:lpstr>The Role of the Adviser</vt:lpstr>
      <vt:lpstr>CSA’s Adviser Expectations</vt:lpstr>
      <vt:lpstr>Center for Student Activities</vt:lpstr>
      <vt:lpstr>Center for Student Activities Resources</vt:lpstr>
      <vt:lpstr>The Oakland Center</vt:lpstr>
      <vt:lpstr>OC Reservations</vt:lpstr>
      <vt:lpstr>Chartwells Catering</vt:lpstr>
      <vt:lpstr>Bear Bus</vt:lpstr>
      <vt:lpstr>Student Organization Policies</vt:lpstr>
      <vt:lpstr>Major Events </vt:lpstr>
      <vt:lpstr>SAFB</vt:lpstr>
      <vt:lpstr>Financial Policies I was approved for funding- now what?</vt:lpstr>
      <vt:lpstr>Grizz Orgs</vt:lpstr>
      <vt:lpstr>Leadership and  Volunteer Center</vt:lpstr>
      <vt:lpstr>Leadership Exploration Series </vt:lpstr>
      <vt:lpstr>Leadership Consultants </vt:lpstr>
      <vt:lpstr>Seasons of Service</vt:lpstr>
      <vt:lpstr>Emily DeLano</vt:lpstr>
      <vt:lpstr>Thank You!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 Adviser Training</dc:title>
  <dc:creator>webster</dc:creator>
  <cp:lastModifiedBy>Allison P. Webster</cp:lastModifiedBy>
  <cp:revision>57</cp:revision>
  <dcterms:created xsi:type="dcterms:W3CDTF">2011-09-20T19:52:12Z</dcterms:created>
  <dcterms:modified xsi:type="dcterms:W3CDTF">2015-09-17T15:02:57Z</dcterms:modified>
</cp:coreProperties>
</file>