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3"/>
  </p:notesMasterIdLst>
  <p:sldIdLst>
    <p:sldId id="256" r:id="rId2"/>
    <p:sldId id="257" r:id="rId3"/>
    <p:sldId id="258" r:id="rId4"/>
    <p:sldId id="259" r:id="rId5"/>
    <p:sldId id="260" r:id="rId6"/>
    <p:sldId id="272" r:id="rId7"/>
    <p:sldId id="281" r:id="rId8"/>
    <p:sldId id="279" r:id="rId9"/>
    <p:sldId id="282" r:id="rId10"/>
    <p:sldId id="283" r:id="rId11"/>
    <p:sldId id="284" r:id="rId12"/>
    <p:sldId id="285" r:id="rId13"/>
    <p:sldId id="286" r:id="rId14"/>
    <p:sldId id="287" r:id="rId15"/>
    <p:sldId id="293" r:id="rId16"/>
    <p:sldId id="294" r:id="rId17"/>
    <p:sldId id="290" r:id="rId18"/>
    <p:sldId id="278" r:id="rId19"/>
    <p:sldId id="295" r:id="rId20"/>
    <p:sldId id="263" r:id="rId21"/>
    <p:sldId id="26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8742" autoAdjust="0"/>
  </p:normalViewPr>
  <p:slideViewPr>
    <p:cSldViewPr>
      <p:cViewPr>
        <p:scale>
          <a:sx n="66" d="100"/>
          <a:sy n="66" d="100"/>
        </p:scale>
        <p:origin x="-1284" y="-270"/>
      </p:cViewPr>
      <p:guideLst>
        <p:guide orient="horz" pos="2160"/>
        <p:guide pos="2880"/>
      </p:guideLst>
    </p:cSldViewPr>
  </p:slideViewPr>
  <p:outlineViewPr>
    <p:cViewPr>
      <p:scale>
        <a:sx n="33" d="100"/>
        <a:sy n="33" d="100"/>
      </p:scale>
      <p:origin x="36" y="588"/>
    </p:cViewPr>
  </p:outlineViewPr>
  <p:notesTextViewPr>
    <p:cViewPr>
      <p:scale>
        <a:sx n="100" d="100"/>
        <a:sy n="100" d="100"/>
      </p:scale>
      <p:origin x="0" y="0"/>
    </p:cViewPr>
  </p:notesTextViewPr>
  <p:notesViewPr>
    <p:cSldViewPr>
      <p:cViewPr varScale="1">
        <p:scale>
          <a:sx n="81" d="100"/>
          <a:sy n="81" d="100"/>
        </p:scale>
        <p:origin x="-204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3AAA0B-ED50-4C09-96A2-BEFA85E83669}" type="datetimeFigureOut">
              <a:rPr lang="en-US" smtClean="0"/>
              <a:pPr/>
              <a:t>1/17/2012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885D77-088D-45DD-B2CB-EE4F6471833D}" type="slidenum">
              <a:rPr lang="en-US" smtClean="0"/>
              <a:pPr/>
              <a:t>‹#›</a:t>
            </a:fld>
            <a:endParaRPr lang="en-US" dirty="0"/>
          </a:p>
        </p:txBody>
      </p:sp>
    </p:spTree>
    <p:extLst>
      <p:ext uri="{BB962C8B-B14F-4D97-AF65-F5344CB8AC3E}">
        <p14:creationId xmlns:p14="http://schemas.microsoft.com/office/powerpoint/2010/main" val="695714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885D77-088D-45DD-B2CB-EE4F6471833D}"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none" baseline="0" dirty="0" smtClean="0"/>
              <a:t>What I did was, </a:t>
            </a:r>
          </a:p>
          <a:p>
            <a:endParaRPr lang="en-US" u="none" baseline="0" dirty="0" smtClean="0"/>
          </a:p>
          <a:p>
            <a:r>
              <a:rPr lang="en-US" u="none" baseline="0" dirty="0" smtClean="0"/>
              <a:t>Selected the Page Number option, then choose Plain #1 from the list and then click on Answer Complete</a:t>
            </a:r>
          </a:p>
          <a:p>
            <a:endParaRPr lang="en-US" u="none" baseline="0" dirty="0" smtClean="0"/>
          </a:p>
          <a:p>
            <a:endParaRPr lang="en-US" u="none" dirty="0" smtClean="0"/>
          </a:p>
          <a:p>
            <a:endParaRPr lang="en-US" dirty="0"/>
          </a:p>
        </p:txBody>
      </p:sp>
      <p:sp>
        <p:nvSpPr>
          <p:cNvPr id="4" name="Slide Number Placeholder 3"/>
          <p:cNvSpPr>
            <a:spLocks noGrp="1"/>
          </p:cNvSpPr>
          <p:nvPr>
            <p:ph type="sldNum" sz="quarter" idx="10"/>
          </p:nvPr>
        </p:nvSpPr>
        <p:spPr/>
        <p:txBody>
          <a:bodyPr/>
          <a:lstStyle/>
          <a:p>
            <a:fld id="{C1885D77-088D-45DD-B2CB-EE4F6471833D}"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get the question</a:t>
            </a:r>
            <a:r>
              <a:rPr lang="en-US" baseline="0" dirty="0" smtClean="0"/>
              <a:t> correct….this is what you will see.</a:t>
            </a:r>
            <a:endParaRPr lang="en-US" dirty="0"/>
          </a:p>
        </p:txBody>
      </p:sp>
      <p:sp>
        <p:nvSpPr>
          <p:cNvPr id="4" name="Slide Number Placeholder 3"/>
          <p:cNvSpPr>
            <a:spLocks noGrp="1"/>
          </p:cNvSpPr>
          <p:nvPr>
            <p:ph type="sldNum" sz="quarter" idx="10"/>
          </p:nvPr>
        </p:nvSpPr>
        <p:spPr/>
        <p:txBody>
          <a:bodyPr/>
          <a:lstStyle/>
          <a:p>
            <a:fld id="{C1885D77-088D-45DD-B2CB-EE4F6471833D}"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an example of what you would see if you got a</a:t>
            </a:r>
            <a:r>
              <a:rPr lang="en-US" baseline="0" dirty="0" smtClean="0"/>
              <a:t> question wrong……</a:t>
            </a:r>
          </a:p>
          <a:p>
            <a:endParaRPr lang="en-US" baseline="0" dirty="0" smtClean="0"/>
          </a:p>
          <a:p>
            <a:r>
              <a:rPr lang="en-US" baseline="0" dirty="0" smtClean="0"/>
              <a:t>You are given the opportunity to </a:t>
            </a:r>
            <a:r>
              <a:rPr lang="en-US" b="1" baseline="0" dirty="0" smtClean="0"/>
              <a:t>retry</a:t>
            </a:r>
            <a:r>
              <a:rPr lang="en-US" baseline="0" dirty="0" smtClean="0"/>
              <a:t> the question 1 time……I suggest everyone does this.</a:t>
            </a:r>
          </a:p>
          <a:p>
            <a:endParaRPr lang="en-US" baseline="0" dirty="0" smtClean="0"/>
          </a:p>
          <a:p>
            <a:r>
              <a:rPr lang="en-US" baseline="0" dirty="0" smtClean="0"/>
              <a:t>The question isn't wrong until you’ve answered it wrong twice!</a:t>
            </a:r>
            <a:endParaRPr lang="en-US" dirty="0"/>
          </a:p>
        </p:txBody>
      </p:sp>
      <p:sp>
        <p:nvSpPr>
          <p:cNvPr id="4" name="Slide Number Placeholder 3"/>
          <p:cNvSpPr>
            <a:spLocks noGrp="1"/>
          </p:cNvSpPr>
          <p:nvPr>
            <p:ph type="sldNum" sz="quarter" idx="10"/>
          </p:nvPr>
        </p:nvSpPr>
        <p:spPr/>
        <p:txBody>
          <a:bodyPr/>
          <a:lstStyle/>
          <a:p>
            <a:fld id="{C1885D77-088D-45DD-B2CB-EE4F6471833D}"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example………….</a:t>
            </a:r>
            <a:r>
              <a:rPr lang="en-US" u="sng" dirty="0" smtClean="0"/>
              <a:t>Specify that text will wrap to the top and bottom of</a:t>
            </a:r>
            <a:r>
              <a:rPr lang="en-US" u="sng" baseline="0" dirty="0" smtClean="0"/>
              <a:t> the graphic</a:t>
            </a:r>
            <a:endParaRPr lang="en-US" u="sng" dirty="0" smtClean="0"/>
          </a:p>
          <a:p>
            <a:endParaRPr lang="en-US" dirty="0" smtClean="0"/>
          </a:p>
          <a:p>
            <a:r>
              <a:rPr lang="en-US" dirty="0" smtClean="0"/>
              <a:t>What are they looking for?  What does it expect you to do?</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1885D77-088D-45DD-B2CB-EE4F6471833D}"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actually </a:t>
            </a:r>
            <a:r>
              <a:rPr lang="en-US" b="1" dirty="0" smtClean="0"/>
              <a:t>right clicked on the picture</a:t>
            </a:r>
            <a:r>
              <a:rPr lang="en-US" dirty="0" smtClean="0"/>
              <a:t>, selected </a:t>
            </a:r>
            <a:r>
              <a:rPr lang="en-US" b="1" dirty="0" smtClean="0"/>
              <a:t>Wrap</a:t>
            </a:r>
            <a:r>
              <a:rPr lang="en-US" b="1" baseline="0" dirty="0" smtClean="0"/>
              <a:t> Text </a:t>
            </a:r>
            <a:r>
              <a:rPr lang="en-US" baseline="0" dirty="0" smtClean="0"/>
              <a:t>and then selected </a:t>
            </a:r>
            <a:r>
              <a:rPr lang="en-US" b="1" baseline="0" dirty="0" smtClean="0"/>
              <a:t>Top and Bottom</a:t>
            </a:r>
            <a:r>
              <a:rPr lang="en-US" b="1" dirty="0" smtClean="0"/>
              <a:t> </a:t>
            </a:r>
          </a:p>
          <a:p>
            <a:endParaRPr lang="en-US" b="1" dirty="0" smtClean="0"/>
          </a:p>
          <a:p>
            <a:r>
              <a:rPr lang="en-US" b="1" dirty="0" smtClean="0"/>
              <a:t>Answer complete!</a:t>
            </a:r>
          </a:p>
          <a:p>
            <a:endParaRPr lang="en-US" b="1" dirty="0" smtClean="0"/>
          </a:p>
          <a:p>
            <a:r>
              <a:rPr lang="en-US" b="0" dirty="0" smtClean="0"/>
              <a:t>Now you could have clicked on</a:t>
            </a:r>
            <a:r>
              <a:rPr lang="en-US" b="0" baseline="0" dirty="0" smtClean="0"/>
              <a:t> the picture and then used the ribbon under “picture tools, format”</a:t>
            </a:r>
          </a:p>
          <a:p>
            <a:endParaRPr lang="en-US" b="0" baseline="0" dirty="0" smtClean="0"/>
          </a:p>
          <a:p>
            <a:r>
              <a:rPr lang="en-US" b="0" baseline="0" dirty="0" smtClean="0"/>
              <a:t>In this case I did exactly what it wanted me to do, but it could have asked me to “try another way” which I previously discussed</a:t>
            </a:r>
            <a:endParaRPr lang="en-US" b="0" dirty="0"/>
          </a:p>
        </p:txBody>
      </p:sp>
      <p:sp>
        <p:nvSpPr>
          <p:cNvPr id="4" name="Slide Number Placeholder 3"/>
          <p:cNvSpPr>
            <a:spLocks noGrp="1"/>
          </p:cNvSpPr>
          <p:nvPr>
            <p:ph type="sldNum" sz="quarter" idx="10"/>
          </p:nvPr>
        </p:nvSpPr>
        <p:spPr/>
        <p:txBody>
          <a:bodyPr/>
          <a:lstStyle/>
          <a:p>
            <a:fld id="{C1885D77-088D-45DD-B2CB-EE4F6471833D}"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an example</a:t>
            </a:r>
            <a:r>
              <a:rPr lang="en-US" baseline="0" dirty="0" smtClean="0"/>
              <a:t> of a question you might get in Access….</a:t>
            </a:r>
          </a:p>
          <a:p>
            <a:endParaRPr lang="en-US" baseline="0" dirty="0"/>
          </a:p>
          <a:p>
            <a:r>
              <a:rPr lang="en-US" baseline="0" dirty="0" smtClean="0"/>
              <a:t>All the applications in the </a:t>
            </a:r>
            <a:r>
              <a:rPr lang="en-US" baseline="0" dirty="0" err="1" smtClean="0"/>
              <a:t>SkillCheck</a:t>
            </a:r>
            <a:r>
              <a:rPr lang="en-US" baseline="0" dirty="0" smtClean="0"/>
              <a:t> look pretty much the same</a:t>
            </a:r>
          </a:p>
          <a:p>
            <a:endParaRPr lang="en-US" baseline="0" dirty="0" smtClean="0"/>
          </a:p>
          <a:p>
            <a:r>
              <a:rPr lang="en-US" baseline="0" dirty="0" smtClean="0"/>
              <a:t>Even though you are taking an assessment in </a:t>
            </a:r>
            <a:r>
              <a:rPr lang="en-US" baseline="0" dirty="0" err="1" smtClean="0"/>
              <a:t>SkillCheck</a:t>
            </a:r>
            <a:r>
              <a:rPr lang="en-US" baseline="0" dirty="0" smtClean="0"/>
              <a:t>, its literally as if you are sitting at your desk, working in your own documents</a:t>
            </a:r>
          </a:p>
          <a:p>
            <a:endParaRPr lang="en-US" baseline="0" dirty="0" smtClean="0"/>
          </a:p>
          <a:p>
            <a:r>
              <a:rPr lang="en-US" baseline="0" dirty="0" smtClean="0"/>
              <a:t>Its very user friendly </a:t>
            </a:r>
            <a:r>
              <a:rPr lang="en-US" baseline="0" dirty="0" smtClean="0">
                <a:sym typeface="Wingdings" pitchFamily="2" charset="2"/>
              </a:rPr>
              <a:t></a:t>
            </a:r>
            <a:endParaRPr lang="en-US" baseline="0" dirty="0" smtClean="0"/>
          </a:p>
        </p:txBody>
      </p:sp>
      <p:sp>
        <p:nvSpPr>
          <p:cNvPr id="4" name="Slide Number Placeholder 3"/>
          <p:cNvSpPr>
            <a:spLocks noGrp="1"/>
          </p:cNvSpPr>
          <p:nvPr>
            <p:ph type="sldNum" sz="quarter" idx="10"/>
          </p:nvPr>
        </p:nvSpPr>
        <p:spPr/>
        <p:txBody>
          <a:bodyPr/>
          <a:lstStyle/>
          <a:p>
            <a:fld id="{C1885D77-088D-45DD-B2CB-EE4F6471833D}"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Like I mentioned earlier,</a:t>
            </a:r>
            <a:r>
              <a:rPr lang="en-US" baseline="0" dirty="0" smtClean="0"/>
              <a:t> this is an example of what would pop up if they wanted you to “try another method”</a:t>
            </a:r>
          </a:p>
          <a:p>
            <a:endParaRPr lang="en-US" baseline="0" dirty="0" smtClean="0"/>
          </a:p>
          <a:p>
            <a:r>
              <a:rPr lang="en-US" baseline="0" dirty="0" smtClean="0"/>
              <a:t>Lets just say that you performed a step you thought was accurate BUT the system wanted something else……this is the message you would be given.</a:t>
            </a:r>
          </a:p>
          <a:p>
            <a:endParaRPr lang="en-US" baseline="0" dirty="0" smtClean="0"/>
          </a:p>
          <a:p>
            <a:r>
              <a:rPr lang="en-US" baseline="0" dirty="0" smtClean="0"/>
              <a:t>It wants to assess another skill level you may have….</a:t>
            </a:r>
          </a:p>
          <a:p>
            <a:endParaRPr lang="en-US" baseline="0" dirty="0" smtClean="0"/>
          </a:p>
          <a:p>
            <a:r>
              <a:rPr lang="en-US" baseline="0" dirty="0" smtClean="0"/>
              <a:t>You did not get it wrong and it is not counted against you, the assessment just wants to see whether you know how to do another way……it may want you to use a keyboard shortcut or just another way besides the one you used…it simply wants to access another skill level</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1885D77-088D-45DD-B2CB-EE4F6471833D}"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you have completed the test, you will get this message.  </a:t>
            </a:r>
          </a:p>
          <a:p>
            <a:endParaRPr lang="en-US" dirty="0" smtClean="0"/>
          </a:p>
          <a:p>
            <a:r>
              <a:rPr lang="en-US" dirty="0" err="1" smtClean="0"/>
              <a:t>Yayyy</a:t>
            </a:r>
            <a:r>
              <a:rPr lang="en-US" dirty="0" smtClean="0"/>
              <a:t>!!!  You are done!  </a:t>
            </a:r>
            <a:r>
              <a:rPr lang="en-US" smtClean="0"/>
              <a:t>With this one </a:t>
            </a:r>
            <a:r>
              <a:rPr lang="en-US" smtClean="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C1885D77-088D-45DD-B2CB-EE4F6471833D}"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You will be provided with results from the Employee Services administrator.  </a:t>
            </a:r>
          </a:p>
          <a:p>
            <a:endParaRPr lang="en-US" dirty="0" smtClean="0"/>
          </a:p>
          <a:p>
            <a:r>
              <a:rPr lang="en-US" dirty="0" smtClean="0"/>
              <a:t>Scores will be different for everyone depending on your skill set.</a:t>
            </a:r>
          </a:p>
          <a:p>
            <a:endParaRPr lang="en-US" dirty="0" smtClean="0"/>
          </a:p>
          <a:p>
            <a:r>
              <a:rPr lang="en-US" dirty="0" smtClean="0"/>
              <a:t>(Go over the results) (These</a:t>
            </a:r>
            <a:r>
              <a:rPr lang="en-US" baseline="0" dirty="0" smtClean="0"/>
              <a:t> are from Access)</a:t>
            </a:r>
          </a:p>
          <a:p>
            <a:endParaRPr lang="en-US" baseline="0" dirty="0" smtClean="0"/>
          </a:p>
          <a:p>
            <a:r>
              <a:rPr lang="en-US" dirty="0" err="1" smtClean="0"/>
              <a:t>SkillCheck</a:t>
            </a:r>
            <a:r>
              <a:rPr lang="en-US" dirty="0" smtClean="0"/>
              <a:t> will give you a breakout by level:  Beginning, Intermediate and Advanced and then the percentage you scored for each level.</a:t>
            </a:r>
          </a:p>
          <a:p>
            <a:endParaRPr lang="en-US" dirty="0" smtClean="0"/>
          </a:p>
          <a:p>
            <a:r>
              <a:rPr lang="en-US" b="1" dirty="0" smtClean="0"/>
              <a:t>The Productivity Analysis: </a:t>
            </a:r>
          </a:p>
          <a:p>
            <a:endParaRPr lang="en-US" b="1" dirty="0" smtClean="0"/>
          </a:p>
          <a:p>
            <a:r>
              <a:rPr lang="en-US" b="1" dirty="0" smtClean="0"/>
              <a:t> </a:t>
            </a:r>
            <a:r>
              <a:rPr lang="en-US" dirty="0" smtClean="0"/>
              <a:t>It’s a programmed response.  If you don’t answer every</a:t>
            </a:r>
            <a:r>
              <a:rPr lang="en-US" baseline="0" dirty="0" smtClean="0"/>
              <a:t> question exactly the way the assessment wanted you to, its going to give you a lower productivity score.  </a:t>
            </a:r>
          </a:p>
          <a:p>
            <a:endParaRPr lang="en-US" baseline="0" dirty="0" smtClean="0"/>
          </a:p>
          <a:p>
            <a:r>
              <a:rPr lang="en-US" baseline="0" dirty="0" smtClean="0"/>
              <a:t>Supervisors are asked to ignore this portion of the results page and focus more on the overall scores.  </a:t>
            </a:r>
          </a:p>
          <a:p>
            <a:endParaRPr lang="en-US" baseline="0" dirty="0" smtClean="0"/>
          </a:p>
          <a:p>
            <a:r>
              <a:rPr lang="en-US" baseline="0" dirty="0" smtClean="0"/>
              <a:t>I am actually sending you all home with a copy of the most commonly used keyboard shortcuts for your own personal interest.  </a:t>
            </a:r>
          </a:p>
          <a:p>
            <a:endParaRPr lang="en-US" dirty="0"/>
          </a:p>
        </p:txBody>
      </p:sp>
      <p:sp>
        <p:nvSpPr>
          <p:cNvPr id="4" name="Slide Number Placeholder 3"/>
          <p:cNvSpPr>
            <a:spLocks noGrp="1"/>
          </p:cNvSpPr>
          <p:nvPr>
            <p:ph type="sldNum" sz="quarter" idx="10"/>
          </p:nvPr>
        </p:nvSpPr>
        <p:spPr/>
        <p:txBody>
          <a:bodyPr/>
          <a:lstStyle/>
          <a:p>
            <a:fld id="{C1885D77-088D-45DD-B2CB-EE4F6471833D}"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the results</a:t>
            </a:r>
            <a:r>
              <a:rPr lang="en-US" baseline="0" dirty="0" smtClean="0"/>
              <a:t> on the sub-categories you will be given.</a:t>
            </a:r>
          </a:p>
          <a:p>
            <a:endParaRPr lang="en-US" baseline="0" dirty="0" smtClean="0"/>
          </a:p>
        </p:txBody>
      </p:sp>
      <p:sp>
        <p:nvSpPr>
          <p:cNvPr id="4" name="Slide Number Placeholder 3"/>
          <p:cNvSpPr>
            <a:spLocks noGrp="1"/>
          </p:cNvSpPr>
          <p:nvPr>
            <p:ph type="sldNum" sz="quarter" idx="10"/>
          </p:nvPr>
        </p:nvSpPr>
        <p:spPr/>
        <p:txBody>
          <a:bodyPr/>
          <a:lstStyle/>
          <a:p>
            <a:fld id="{C1885D77-088D-45DD-B2CB-EE4F6471833D}"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endParaRPr lang="en-US" baseline="0" dirty="0" smtClean="0"/>
          </a:p>
        </p:txBody>
      </p:sp>
      <p:sp>
        <p:nvSpPr>
          <p:cNvPr id="4" name="Slide Number Placeholder 3"/>
          <p:cNvSpPr>
            <a:spLocks noGrp="1"/>
          </p:cNvSpPr>
          <p:nvPr>
            <p:ph type="sldNum" sz="quarter" idx="10"/>
          </p:nvPr>
        </p:nvSpPr>
        <p:spPr/>
        <p:txBody>
          <a:bodyPr/>
          <a:lstStyle/>
          <a:p>
            <a:fld id="{C1885D77-088D-45DD-B2CB-EE4F6471833D}"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14350" indent="-514350">
              <a:buFont typeface="+mj-lt"/>
              <a:buNone/>
            </a:pPr>
            <a:r>
              <a:rPr lang="en-US" dirty="0" smtClean="0"/>
              <a:t>Now what do you do if your not happy with your results?</a:t>
            </a:r>
          </a:p>
          <a:p>
            <a:pPr marL="514350" indent="-514350">
              <a:buFont typeface="+mj-lt"/>
              <a:buNone/>
            </a:pPr>
            <a:endParaRPr lang="en-US" dirty="0" smtClean="0"/>
          </a:p>
          <a:p>
            <a:r>
              <a:rPr lang="en-US" baseline="0" dirty="0" smtClean="0"/>
              <a:t>You can see the </a:t>
            </a:r>
            <a:r>
              <a:rPr lang="en-US" baseline="0" dirty="0" err="1" smtClean="0"/>
              <a:t>SkillSoft</a:t>
            </a:r>
            <a:r>
              <a:rPr lang="en-US" baseline="0" dirty="0" smtClean="0"/>
              <a:t> Comparison document to see which </a:t>
            </a:r>
            <a:r>
              <a:rPr lang="en-US" baseline="0" dirty="0" err="1" smtClean="0"/>
              <a:t>SkillSoft</a:t>
            </a:r>
            <a:r>
              <a:rPr lang="en-US" baseline="0" dirty="0" smtClean="0"/>
              <a:t> courses address the area(s) of weakness that you have identified.</a:t>
            </a:r>
          </a:p>
          <a:p>
            <a:endParaRPr lang="en-US" baseline="0" dirty="0" smtClean="0"/>
          </a:p>
          <a:p>
            <a:r>
              <a:rPr lang="en-US" baseline="0" dirty="0" smtClean="0"/>
              <a:t>You can access a copy of this document on the Employment Services Training page at http://www.oakland.edu/uhr/training/employment/.  </a:t>
            </a:r>
            <a:endParaRPr lang="en-US" dirty="0"/>
          </a:p>
        </p:txBody>
      </p:sp>
      <p:sp>
        <p:nvSpPr>
          <p:cNvPr id="4" name="Slide Number Placeholder 3"/>
          <p:cNvSpPr>
            <a:spLocks noGrp="1"/>
          </p:cNvSpPr>
          <p:nvPr>
            <p:ph type="sldNum" sz="quarter" idx="10"/>
          </p:nvPr>
        </p:nvSpPr>
        <p:spPr/>
        <p:txBody>
          <a:bodyPr/>
          <a:lstStyle/>
          <a:p>
            <a:fld id="{C1885D77-088D-45DD-B2CB-EE4F6471833D}"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Remember earlier, I mentioned that the system may want</a:t>
            </a:r>
            <a:r>
              <a:rPr lang="en-US" baseline="0" dirty="0" smtClean="0"/>
              <a:t> you to “try another method”, Keyboard shortcuts may be what they are looking for you to know and do……</a:t>
            </a:r>
            <a:endParaRPr lang="en-US" dirty="0" smtClean="0"/>
          </a:p>
          <a:p>
            <a:endParaRPr lang="en-US" dirty="0" smtClean="0"/>
          </a:p>
          <a:p>
            <a:r>
              <a:rPr lang="en-US" baseline="0" dirty="0" smtClean="0"/>
              <a:t>So it might be good to know at least some of the basic ones like </a:t>
            </a:r>
            <a:r>
              <a:rPr lang="en-US" b="1" baseline="0" dirty="0" smtClean="0"/>
              <a:t>Ctrl P for Print or Ctrl C for Copy</a:t>
            </a:r>
            <a:r>
              <a:rPr lang="en-US" baseline="0" dirty="0" smtClean="0"/>
              <a:t> instead of going through the functions in Word</a:t>
            </a:r>
          </a:p>
          <a:p>
            <a:endParaRPr lang="en-US" dirty="0" smtClean="0"/>
          </a:p>
          <a:p>
            <a:r>
              <a:rPr lang="en-US" dirty="0" smtClean="0"/>
              <a:t>Its simply just a</a:t>
            </a:r>
            <a:r>
              <a:rPr lang="en-US" baseline="0" dirty="0" smtClean="0"/>
              <a:t> way to perform functions more quickly </a:t>
            </a:r>
            <a:r>
              <a:rPr lang="en-US" baseline="0" dirty="0" smtClean="0">
                <a:sym typeface="Wingdings" pitchFamily="2" charset="2"/>
              </a:rPr>
              <a:t></a:t>
            </a:r>
            <a:endParaRPr lang="en-US" baseline="0" dirty="0" smtClean="0"/>
          </a:p>
          <a:p>
            <a:endParaRPr lang="en-US" dirty="0" smtClean="0"/>
          </a:p>
          <a:p>
            <a:pPr marL="0" indent="0">
              <a:buNone/>
            </a:pPr>
            <a:r>
              <a:rPr lang="en-US" baseline="0" dirty="0" smtClean="0"/>
              <a:t>You can access a copy of this document on the Employment Services Training page at http://www.oakland.edu/uhr/training/employment/. </a:t>
            </a:r>
            <a:endParaRPr lang="en-US" baseline="0" dirty="0" smtClean="0">
              <a:sym typeface="Wingdings" pitchFamily="2" charset="2"/>
            </a:endParaRPr>
          </a:p>
          <a:p>
            <a:pPr marL="0" indent="0">
              <a:buNone/>
            </a:pPr>
            <a:endParaRPr lang="en-US" baseline="0" dirty="0" smtClean="0">
              <a:sym typeface="Wingdings" pitchFamily="2" charset="2"/>
            </a:endParaRPr>
          </a:p>
          <a:p>
            <a:pPr marL="0"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C1885D77-088D-45DD-B2CB-EE4F6471833D}" type="slidenum">
              <a:rPr lang="en-US" smtClean="0"/>
              <a:pPr/>
              <a:t>21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885D77-088D-45DD-B2CB-EE4F6471833D}"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Your handout</a:t>
            </a:r>
            <a:r>
              <a:rPr lang="en-US" baseline="0" dirty="0" smtClean="0"/>
              <a:t>s have contact information for Employment Services.  </a:t>
            </a:r>
          </a:p>
          <a:p>
            <a:endParaRPr lang="en-US" baseline="0" dirty="0" smtClean="0"/>
          </a:p>
          <a:p>
            <a:r>
              <a:rPr lang="en-US" baseline="0" dirty="0" smtClean="0"/>
              <a:t>You will complete the assessment in a private setting, with minimal distractions.  You will not need to bring anything to the session; not your G#, SOC#, nothing.</a:t>
            </a:r>
          </a:p>
          <a:p>
            <a:endParaRPr lang="en-US" baseline="0" dirty="0" smtClean="0"/>
          </a:p>
          <a:p>
            <a:r>
              <a:rPr lang="en-US" baseline="0" dirty="0" smtClean="0"/>
              <a:t>You have about 30 minutes for each assessment even though most of them do not take that long.</a:t>
            </a:r>
          </a:p>
          <a:p>
            <a:endParaRPr lang="en-US" dirty="0" smtClean="0"/>
          </a:p>
          <a:p>
            <a:r>
              <a:rPr lang="en-US" dirty="0" smtClean="0"/>
              <a:t>Supervisors are aware of assessment testing - and employees can take assessments for self-improvement or other job opportunities. </a:t>
            </a:r>
          </a:p>
          <a:p>
            <a:endParaRPr lang="en-US" dirty="0" smtClean="0"/>
          </a:p>
          <a:p>
            <a:r>
              <a:rPr lang="en-US" dirty="0" smtClean="0"/>
              <a:t> If an employee asks for time during work hours to take assessments - supervisors are asked to provide "reasonable accommodation" for employees to do so. </a:t>
            </a:r>
          </a:p>
          <a:p>
            <a:endParaRPr lang="en-US" dirty="0" smtClean="0"/>
          </a:p>
          <a:p>
            <a:r>
              <a:rPr lang="en-US" dirty="0" smtClean="0"/>
              <a:t>Sometimes an employee doesn't want to share with a supervisor their interest in perhaps applying for other positions</a:t>
            </a:r>
            <a:r>
              <a:rPr lang="en-US" baseline="0" dirty="0" smtClean="0"/>
              <a:t> so feel free to contact Employee Services on your own time also.</a:t>
            </a:r>
            <a:r>
              <a:rPr lang="en-US" dirty="0" smtClean="0"/>
              <a:t> </a:t>
            </a:r>
            <a:br>
              <a:rPr lang="en-US" dirty="0" smtClean="0"/>
            </a:br>
            <a:endParaRPr lang="en-US" dirty="0" smtClean="0"/>
          </a:p>
          <a:p>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C1885D77-088D-45DD-B2CB-EE4F6471833D}"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baseline="0" dirty="0" smtClean="0"/>
              <a:t>The tutorial will show you how to navigate and what questions looks like, how to answer, etc.</a:t>
            </a:r>
          </a:p>
          <a:p>
            <a:pPr marL="0" indent="0">
              <a:buNone/>
            </a:pPr>
            <a:endParaRPr lang="en-US" baseline="0" dirty="0" smtClean="0"/>
          </a:p>
          <a:p>
            <a:pPr marL="228600" indent="-228600"/>
            <a:r>
              <a:rPr lang="en-US" dirty="0" smtClean="0"/>
              <a:t>While you are taking the Excel 2010 assessment, it is giving you all types of questions from beginning to advanced so it knows how to assess your skill set</a:t>
            </a:r>
          </a:p>
          <a:p>
            <a:pPr marL="228600" indent="-228600">
              <a:buAutoNum type="alphaUcParenR" startAt="2"/>
            </a:pPr>
            <a:endParaRPr lang="en-US" dirty="0" smtClean="0"/>
          </a:p>
          <a:p>
            <a:pPr marL="0" indent="0">
              <a:buNone/>
            </a:pPr>
            <a:r>
              <a:rPr lang="en-US" dirty="0" smtClean="0"/>
              <a:t>It also breaks outs accuracy by sub-category…they are different for Access, Excel and Word</a:t>
            </a:r>
          </a:p>
          <a:p>
            <a:pPr marL="228600" indent="-228600"/>
            <a:endParaRPr lang="en-US" dirty="0" smtClean="0"/>
          </a:p>
          <a:p>
            <a:pPr marL="228600" indent="-228600"/>
            <a:r>
              <a:rPr lang="en-US" sz="1200" kern="1200" dirty="0" smtClean="0">
                <a:solidFill>
                  <a:schemeClr val="tx1"/>
                </a:solidFill>
                <a:latin typeface="+mn-lt"/>
                <a:ea typeface="+mn-ea"/>
                <a:cs typeface="+mn-cs"/>
              </a:rPr>
              <a:t>Example:  Word - sub-category:  </a:t>
            </a:r>
            <a:r>
              <a:rPr lang="en-US" sz="1200" b="1" kern="1200" dirty="0" smtClean="0">
                <a:solidFill>
                  <a:schemeClr val="tx1"/>
                </a:solidFill>
                <a:latin typeface="+mn-lt"/>
                <a:ea typeface="+mn-ea"/>
                <a:cs typeface="+mn-cs"/>
              </a:rPr>
              <a:t>Editing </a:t>
            </a:r>
            <a:r>
              <a:rPr lang="en-US" sz="1200" kern="1200" dirty="0" smtClean="0">
                <a:solidFill>
                  <a:schemeClr val="tx1"/>
                </a:solidFill>
                <a:latin typeface="+mn-lt"/>
                <a:ea typeface="+mn-ea"/>
                <a:cs typeface="+mn-cs"/>
              </a:rPr>
              <a:t>- score could be 100% - accurate answers for 7 out of 7</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questions, </a:t>
            </a:r>
            <a:r>
              <a:rPr lang="en-US" sz="1200" b="1" kern="1200" dirty="0" smtClean="0">
                <a:solidFill>
                  <a:schemeClr val="tx1"/>
                </a:solidFill>
                <a:latin typeface="+mn-lt"/>
                <a:ea typeface="+mn-ea"/>
                <a:cs typeface="+mn-cs"/>
              </a:rPr>
              <a:t>Formatting </a:t>
            </a:r>
            <a:r>
              <a:rPr lang="en-US" sz="1200" kern="1200" dirty="0" smtClean="0">
                <a:solidFill>
                  <a:schemeClr val="tx1"/>
                </a:solidFill>
                <a:latin typeface="+mn-lt"/>
                <a:ea typeface="+mn-ea"/>
                <a:cs typeface="+mn-cs"/>
              </a:rPr>
              <a:t>- score could be 83% - accurate answers for 10 out of 12 questions, </a:t>
            </a:r>
            <a:r>
              <a:rPr lang="en-US" sz="1200" b="1" kern="1200" dirty="0" smtClean="0">
                <a:solidFill>
                  <a:schemeClr val="tx1"/>
                </a:solidFill>
                <a:latin typeface="+mn-lt"/>
                <a:ea typeface="+mn-ea"/>
                <a:cs typeface="+mn-cs"/>
              </a:rPr>
              <a:t>Printing</a:t>
            </a:r>
            <a:r>
              <a:rPr lang="en-US" sz="1200" kern="1200" dirty="0" smtClean="0">
                <a:solidFill>
                  <a:schemeClr val="tx1"/>
                </a:solidFill>
                <a:latin typeface="+mn-lt"/>
                <a:ea typeface="+mn-ea"/>
                <a:cs typeface="+mn-cs"/>
              </a:rPr>
              <a:t> - score could be 60% - accurate answers for 3 out of 5 questions, etc., etc., etc.  </a:t>
            </a:r>
            <a:br>
              <a:rPr lang="en-US" sz="1200" kern="1200" dirty="0" smtClean="0">
                <a:solidFill>
                  <a:schemeClr val="tx1"/>
                </a:solidFill>
                <a:latin typeface="+mn-lt"/>
                <a:ea typeface="+mn-ea"/>
                <a:cs typeface="+mn-cs"/>
              </a:rPr>
            </a:br>
            <a:endParaRPr lang="en-US" dirty="0" smtClean="0"/>
          </a:p>
          <a:p>
            <a:pPr marL="228600" indent="-228600"/>
            <a:r>
              <a:rPr lang="en-US" dirty="0" smtClean="0"/>
              <a:t> </a:t>
            </a:r>
            <a:endParaRPr lang="en-US" dirty="0"/>
          </a:p>
        </p:txBody>
      </p:sp>
      <p:sp>
        <p:nvSpPr>
          <p:cNvPr id="4" name="Slide Number Placeholder 3"/>
          <p:cNvSpPr>
            <a:spLocks noGrp="1"/>
          </p:cNvSpPr>
          <p:nvPr>
            <p:ph type="sldNum" sz="quarter" idx="10"/>
          </p:nvPr>
        </p:nvSpPr>
        <p:spPr/>
        <p:txBody>
          <a:bodyPr/>
          <a:lstStyle/>
          <a:p>
            <a:fld id="{C1885D77-088D-45DD-B2CB-EE4F6471833D}"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 older </a:t>
            </a:r>
            <a:r>
              <a:rPr lang="en-US" b="1" dirty="0" smtClean="0"/>
              <a:t>version</a:t>
            </a:r>
            <a:r>
              <a:rPr lang="en-US" dirty="0" smtClean="0"/>
              <a:t> of </a:t>
            </a:r>
            <a:r>
              <a:rPr lang="en-US" dirty="0" err="1" smtClean="0"/>
              <a:t>SkillCheck</a:t>
            </a:r>
            <a:r>
              <a:rPr lang="en-US" dirty="0" smtClean="0"/>
              <a:t> but I wanted to give you an idea of what</a:t>
            </a:r>
            <a:r>
              <a:rPr lang="en-US" baseline="0" dirty="0" smtClean="0"/>
              <a:t> to expect</a:t>
            </a:r>
            <a:r>
              <a:rPr lang="en-US" dirty="0" smtClean="0"/>
              <a:t>.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assessment administration will help you get started so there’s no need to worry </a:t>
            </a:r>
            <a:r>
              <a:rPr lang="en-US" baseline="0" dirty="0" smtClean="0">
                <a:sym typeface="Wingdings" pitchFamily="2" charset="2"/>
              </a:rPr>
              <a:t></a:t>
            </a:r>
            <a:r>
              <a:rPr lang="en-US" baseline="0" dirty="0" smtClean="0"/>
              <a:t>  </a:t>
            </a:r>
          </a:p>
          <a:p>
            <a:endParaRPr lang="en-US" dirty="0" smtClean="0"/>
          </a:p>
          <a:p>
            <a:r>
              <a:rPr lang="en-US" baseline="0" dirty="0" smtClean="0"/>
              <a:t>The system you would be using has 2010 included in it along with several other programs.</a:t>
            </a:r>
          </a:p>
          <a:p>
            <a:endParaRPr lang="en-US" baseline="0" dirty="0" smtClean="0"/>
          </a:p>
        </p:txBody>
      </p:sp>
      <p:sp>
        <p:nvSpPr>
          <p:cNvPr id="4" name="Slide Number Placeholder 3"/>
          <p:cNvSpPr>
            <a:spLocks noGrp="1"/>
          </p:cNvSpPr>
          <p:nvPr>
            <p:ph type="sldNum" sz="quarter" idx="10"/>
          </p:nvPr>
        </p:nvSpPr>
        <p:spPr/>
        <p:txBody>
          <a:bodyPr/>
          <a:lstStyle/>
          <a:p>
            <a:fld id="{C1885D77-088D-45DD-B2CB-EE4F6471833D}"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Throughout the tutorial, you will be presented with information on what to expect while doing the assessment.</a:t>
            </a:r>
          </a:p>
          <a:p>
            <a:endParaRPr lang="en-US" dirty="0" smtClean="0"/>
          </a:p>
          <a:p>
            <a:r>
              <a:rPr lang="en-US" dirty="0" smtClean="0"/>
              <a:t>This screen is telling</a:t>
            </a:r>
            <a:r>
              <a:rPr lang="en-US" baseline="0" dirty="0" smtClean="0"/>
              <a:t> you that you will </a:t>
            </a:r>
            <a:r>
              <a:rPr lang="en-US" b="1" baseline="0" dirty="0" smtClean="0"/>
              <a:t>not be answering multiple choice questions </a:t>
            </a:r>
            <a:r>
              <a:rPr lang="en-US" baseline="0" dirty="0" smtClean="0"/>
              <a:t>but instead you will assessed on the </a:t>
            </a:r>
            <a:r>
              <a:rPr lang="en-US" b="1" baseline="0" dirty="0" smtClean="0"/>
              <a:t>actual functions you perform (as if you were really doing this any other time)</a:t>
            </a:r>
            <a:endParaRPr lang="en-US" b="1" dirty="0"/>
          </a:p>
        </p:txBody>
      </p:sp>
      <p:sp>
        <p:nvSpPr>
          <p:cNvPr id="4" name="Slide Number Placeholder 3"/>
          <p:cNvSpPr>
            <a:spLocks noGrp="1"/>
          </p:cNvSpPr>
          <p:nvPr>
            <p:ph type="sldNum" sz="quarter" idx="10"/>
          </p:nvPr>
        </p:nvSpPr>
        <p:spPr/>
        <p:txBody>
          <a:bodyPr/>
          <a:lstStyle/>
          <a:p>
            <a:fld id="{C1885D77-088D-45DD-B2CB-EE4F6471833D}"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each question you will know if you answered “correctly”, “incorrectly” and you will also be allowed to “retry” the question.  </a:t>
            </a:r>
          </a:p>
          <a:p>
            <a:endParaRPr lang="en-US" dirty="0" smtClean="0"/>
          </a:p>
          <a:p>
            <a:r>
              <a:rPr lang="en-US" dirty="0" smtClean="0"/>
              <a:t>Keep</a:t>
            </a:r>
            <a:r>
              <a:rPr lang="en-US" baseline="0" dirty="0" smtClean="0"/>
              <a:t> in mind, you only get 2 tries…..</a:t>
            </a:r>
            <a:r>
              <a:rPr lang="en-US" dirty="0" smtClean="0"/>
              <a:t>After 2 tries (if needed), you will simple click</a:t>
            </a:r>
            <a:r>
              <a:rPr lang="en-US" baseline="0" dirty="0" smtClean="0"/>
              <a:t> on the “answer complete” button and move on.</a:t>
            </a:r>
          </a:p>
          <a:p>
            <a:endParaRPr lang="en-US" baseline="0" dirty="0" smtClean="0"/>
          </a:p>
          <a:p>
            <a:r>
              <a:rPr lang="en-US" baseline="0" dirty="0" smtClean="0"/>
              <a:t>You will also be able to “skip the question”…..you can try it once and if you get it wrong, just go back to it later or…………..you can skip it all together and then have 2 attempts at it at the end of the assessment.</a:t>
            </a:r>
          </a:p>
          <a:p>
            <a:endParaRPr lang="en-US" baseline="0" dirty="0" smtClean="0"/>
          </a:p>
          <a:p>
            <a:r>
              <a:rPr lang="en-US" baseline="0" dirty="0" smtClean="0"/>
              <a:t>After answering a question, you may also be prompted to “try another method”, for example:</a:t>
            </a:r>
          </a:p>
          <a:p>
            <a:endParaRPr lang="en-US" baseline="0" dirty="0" smtClean="0"/>
          </a:p>
          <a:p>
            <a:r>
              <a:rPr lang="en-US" baseline="0" dirty="0" smtClean="0"/>
              <a:t>There are several ways to paste……you can use the home tab ribbon, right click menu or even a keyboard shortcut (CTRL V)…………..they are all correct but it wants to assess another skill or level of skill.</a:t>
            </a:r>
            <a:endParaRPr lang="en-US" dirty="0"/>
          </a:p>
        </p:txBody>
      </p:sp>
      <p:sp>
        <p:nvSpPr>
          <p:cNvPr id="4" name="Slide Number Placeholder 3"/>
          <p:cNvSpPr>
            <a:spLocks noGrp="1"/>
          </p:cNvSpPr>
          <p:nvPr>
            <p:ph type="sldNum" sz="quarter" idx="10"/>
          </p:nvPr>
        </p:nvSpPr>
        <p:spPr/>
        <p:txBody>
          <a:bodyPr/>
          <a:lstStyle/>
          <a:p>
            <a:fld id="{C1885D77-088D-45DD-B2CB-EE4F6471833D}"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 wanted to show you some examples from the software.  </a:t>
            </a:r>
          </a:p>
          <a:p>
            <a:endParaRPr lang="en-US" baseline="0" dirty="0" smtClean="0"/>
          </a:p>
          <a:p>
            <a:r>
              <a:rPr lang="en-US" baseline="0" dirty="0" smtClean="0"/>
              <a:t>This is a particular question in WORD….</a:t>
            </a:r>
            <a:r>
              <a:rPr lang="en-US" u="sng" baseline="0" dirty="0" smtClean="0"/>
              <a:t>Insert a page number at the top of the page using the Plain Number 1 format</a:t>
            </a:r>
          </a:p>
          <a:p>
            <a:endParaRPr lang="en-US"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will notice that t</a:t>
            </a:r>
            <a:r>
              <a:rPr lang="en-US" u="none" baseline="0" dirty="0" smtClean="0"/>
              <a:t>his particular question actually already starts you in the Header/Footer ribbon so there wasn’t a need to go to insert or even double click on the top of the page…..</a:t>
            </a:r>
          </a:p>
          <a:p>
            <a:endParaRPr lang="en-US" u="sng" baseline="0" dirty="0" smtClean="0"/>
          </a:p>
          <a:p>
            <a:r>
              <a:rPr lang="en-US" u="none" baseline="0" dirty="0" smtClean="0"/>
              <a:t>Can anyone tell me what you need to do to complete this task?</a:t>
            </a:r>
          </a:p>
        </p:txBody>
      </p:sp>
      <p:sp>
        <p:nvSpPr>
          <p:cNvPr id="4" name="Slide Number Placeholder 3"/>
          <p:cNvSpPr>
            <a:spLocks noGrp="1"/>
          </p:cNvSpPr>
          <p:nvPr>
            <p:ph type="sldNum" sz="quarter" idx="10"/>
          </p:nvPr>
        </p:nvSpPr>
        <p:spPr/>
        <p:txBody>
          <a:bodyPr/>
          <a:lstStyle/>
          <a:p>
            <a:fld id="{C1885D77-088D-45DD-B2CB-EE4F6471833D}"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D86D9C6-3F7C-492B-A2BE-C33A4F7D86A6}" type="datetimeFigureOut">
              <a:rPr lang="en-US" smtClean="0"/>
              <a:pPr/>
              <a:t>1/17/2012</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EFF5302-1829-4054-B536-2FE60B5B8A1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D86D9C6-3F7C-492B-A2BE-C33A4F7D86A6}" type="datetimeFigureOut">
              <a:rPr lang="en-US" smtClean="0"/>
              <a:pPr/>
              <a:t>1/17/2012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EFF5302-1829-4054-B536-2FE60B5B8A1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D86D9C6-3F7C-492B-A2BE-C33A4F7D86A6}" type="datetimeFigureOut">
              <a:rPr lang="en-US" smtClean="0"/>
              <a:pPr/>
              <a:t>1/17/2012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EFF5302-1829-4054-B536-2FE60B5B8A1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D86D9C6-3F7C-492B-A2BE-C33A4F7D86A6}" type="datetimeFigureOut">
              <a:rPr lang="en-US" smtClean="0"/>
              <a:pPr/>
              <a:t>1/17/2012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EFF5302-1829-4054-B536-2FE60B5B8A16}"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D86D9C6-3F7C-492B-A2BE-C33A4F7D86A6}" type="datetimeFigureOut">
              <a:rPr lang="en-US" smtClean="0"/>
              <a:pPr/>
              <a:t>1/17/2012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EFF5302-1829-4054-B536-2FE60B5B8A16}"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D86D9C6-3F7C-492B-A2BE-C33A4F7D86A6}" type="datetimeFigureOut">
              <a:rPr lang="en-US" smtClean="0"/>
              <a:pPr/>
              <a:t>1/17/2012</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EEFF5302-1829-4054-B536-2FE60B5B8A16}"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D86D9C6-3F7C-492B-A2BE-C33A4F7D86A6}" type="datetimeFigureOut">
              <a:rPr lang="en-US" smtClean="0"/>
              <a:pPr/>
              <a:t>1/17/2012</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EEFF5302-1829-4054-B536-2FE60B5B8A1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ED86D9C6-3F7C-492B-A2BE-C33A4F7D86A6}" type="datetimeFigureOut">
              <a:rPr lang="en-US" smtClean="0"/>
              <a:pPr/>
              <a:t>1/17/2012</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EEFF5302-1829-4054-B536-2FE60B5B8A16}"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D86D9C6-3F7C-492B-A2BE-C33A4F7D86A6}" type="datetimeFigureOut">
              <a:rPr lang="en-US" smtClean="0"/>
              <a:pPr/>
              <a:t>1/17/2012</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EEFF5302-1829-4054-B536-2FE60B5B8A1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ED86D9C6-3F7C-492B-A2BE-C33A4F7D86A6}" type="datetimeFigureOut">
              <a:rPr lang="en-US" smtClean="0"/>
              <a:pPr/>
              <a:t>1/17/2012</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EEFF5302-1829-4054-B536-2FE60B5B8A1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D86D9C6-3F7C-492B-A2BE-C33A4F7D86A6}" type="datetimeFigureOut">
              <a:rPr lang="en-US" smtClean="0"/>
              <a:pPr/>
              <a:t>1/17/2012</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EFF5302-1829-4054-B536-2FE60B5B8A16}"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D86D9C6-3F7C-492B-A2BE-C33A4F7D86A6}" type="datetimeFigureOut">
              <a:rPr lang="en-US" smtClean="0"/>
              <a:pPr/>
              <a:t>1/17/2012</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EFF5302-1829-4054-B536-2FE60B5B8A16}"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0" y="3611563"/>
            <a:ext cx="7772400" cy="1200150"/>
          </a:xfrm>
        </p:spPr>
        <p:txBody>
          <a:bodyPr/>
          <a:lstStyle/>
          <a:p>
            <a:pPr algn="r">
              <a:buNone/>
            </a:pPr>
            <a:r>
              <a:rPr lang="en-US" dirty="0" smtClean="0"/>
              <a:t>University Human Resources</a:t>
            </a:r>
          </a:p>
          <a:p>
            <a:pPr algn="r">
              <a:buNone/>
            </a:pPr>
            <a:r>
              <a:rPr lang="en-US" dirty="0" smtClean="0"/>
              <a:t>December, 2011</a:t>
            </a:r>
            <a:endParaRPr lang="en-US" dirty="0"/>
          </a:p>
        </p:txBody>
      </p:sp>
      <p:pic>
        <p:nvPicPr>
          <p:cNvPr id="1026" name="Picture 2"/>
          <p:cNvPicPr>
            <a:picLocks noChangeAspect="1" noChangeArrowheads="1"/>
          </p:cNvPicPr>
          <p:nvPr/>
        </p:nvPicPr>
        <p:blipFill>
          <a:blip r:embed="rId3"/>
          <a:srcRect/>
          <a:stretch>
            <a:fillRect/>
          </a:stretch>
        </p:blipFill>
        <p:spPr bwMode="auto">
          <a:xfrm>
            <a:off x="3931919" y="1752600"/>
            <a:ext cx="4526281" cy="137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srcRect l="9091" t="6313" r="10101" b="19192"/>
          <a:stretch>
            <a:fillRect/>
          </a:stretch>
        </p:blipFill>
        <p:spPr bwMode="auto">
          <a:xfrm>
            <a:off x="914400" y="0"/>
            <a:ext cx="8229600" cy="60693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srcRect l="9000" t="6250" r="10000" b="21250"/>
          <a:stretch>
            <a:fillRect/>
          </a:stretch>
        </p:blipFill>
        <p:spPr bwMode="auto">
          <a:xfrm>
            <a:off x="838200" y="-1"/>
            <a:ext cx="8305800" cy="59473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srcRect l="10000" t="6250" r="10000" b="21250"/>
          <a:stretch>
            <a:fillRect/>
          </a:stretch>
        </p:blipFill>
        <p:spPr bwMode="auto">
          <a:xfrm>
            <a:off x="838200" y="-1"/>
            <a:ext cx="8305800" cy="60217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srcRect l="11000" t="5000" r="9000" b="20000"/>
          <a:stretch>
            <a:fillRect/>
          </a:stretch>
        </p:blipFill>
        <p:spPr bwMode="auto">
          <a:xfrm>
            <a:off x="1066800" y="0"/>
            <a:ext cx="8077200" cy="6057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srcRect l="10000" t="6250" r="10000" b="20000"/>
          <a:stretch>
            <a:fillRect/>
          </a:stretch>
        </p:blipFill>
        <p:spPr bwMode="auto">
          <a:xfrm>
            <a:off x="990600" y="-1"/>
            <a:ext cx="8153400" cy="601313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srcRect l="9000" t="6250" r="10000" b="20000"/>
          <a:stretch>
            <a:fillRect/>
          </a:stretch>
        </p:blipFill>
        <p:spPr bwMode="auto">
          <a:xfrm>
            <a:off x="838200" y="0"/>
            <a:ext cx="8305800" cy="60499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srcRect l="10000" t="6250" r="10000" b="21250"/>
          <a:stretch>
            <a:fillRect/>
          </a:stretch>
        </p:blipFill>
        <p:spPr bwMode="auto">
          <a:xfrm>
            <a:off x="914400" y="0"/>
            <a:ext cx="8229600" cy="59664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srcRect l="19182" t="6250" r="19000" b="75076"/>
          <a:stretch>
            <a:fillRect/>
          </a:stretch>
        </p:blipFill>
        <p:spPr bwMode="auto">
          <a:xfrm>
            <a:off x="0" y="762000"/>
            <a:ext cx="9144000" cy="220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srcRect l="17675" t="12732" r="31143" b="21607"/>
          <a:stretch>
            <a:fillRect/>
          </a:stretch>
        </p:blipFill>
        <p:spPr>
          <a:xfrm>
            <a:off x="1752600" y="1143000"/>
            <a:ext cx="7234160" cy="5105400"/>
          </a:xfrm>
        </p:spPr>
      </p:pic>
      <p:sp>
        <p:nvSpPr>
          <p:cNvPr id="5" name="Title 4"/>
          <p:cNvSpPr>
            <a:spLocks noGrp="1"/>
          </p:cNvSpPr>
          <p:nvPr>
            <p:ph type="title"/>
          </p:nvPr>
        </p:nvSpPr>
        <p:spPr/>
        <p:txBody>
          <a:bodyPr/>
          <a:lstStyle/>
          <a:p>
            <a:r>
              <a:rPr lang="en-US" dirty="0" smtClean="0"/>
              <a:t>What do your scores mean?</a:t>
            </a:r>
            <a:endParaRPr lang="en-US" dirty="0"/>
          </a:p>
        </p:txBody>
      </p:sp>
    </p:spTree>
    <p:extLst>
      <p:ext uri="{BB962C8B-B14F-4D97-AF65-F5344CB8AC3E}">
        <p14:creationId xmlns:p14="http://schemas.microsoft.com/office/powerpoint/2010/main" val="12891250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l="17997" t="16461" r="32572" b="42848"/>
          <a:stretch>
            <a:fillRect/>
          </a:stretch>
        </p:blipFill>
        <p:spPr bwMode="auto">
          <a:xfrm>
            <a:off x="381000" y="0"/>
            <a:ext cx="8763000" cy="57710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An assessment of your current skills</a:t>
            </a:r>
          </a:p>
          <a:p>
            <a:pPr lvl="1"/>
            <a:r>
              <a:rPr lang="en-US" dirty="0" smtClean="0"/>
              <a:t>What do you already know?</a:t>
            </a:r>
          </a:p>
          <a:p>
            <a:r>
              <a:rPr lang="en-US" dirty="0" smtClean="0"/>
              <a:t>An evaluation of where you need to go</a:t>
            </a:r>
          </a:p>
          <a:p>
            <a:pPr lvl="1"/>
            <a:r>
              <a:rPr lang="en-US" dirty="0" smtClean="0"/>
              <a:t>Where are your gaps in knowledge?</a:t>
            </a:r>
          </a:p>
          <a:p>
            <a:r>
              <a:rPr lang="en-US" dirty="0" smtClean="0"/>
              <a:t>Interactive, task based assessment</a:t>
            </a:r>
          </a:p>
          <a:p>
            <a:pPr lvl="1"/>
            <a:r>
              <a:rPr lang="en-US" dirty="0" smtClean="0"/>
              <a:t>Not multiple choice, you will be performing tasks in the software environment</a:t>
            </a:r>
          </a:p>
          <a:p>
            <a:r>
              <a:rPr lang="en-US" dirty="0" smtClean="0"/>
              <a:t>Basic, standard, and advanced assessment tools</a:t>
            </a:r>
          </a:p>
          <a:p>
            <a:pPr lvl="1"/>
            <a:r>
              <a:rPr lang="en-US" dirty="0" smtClean="0"/>
              <a:t>Choose from Microsoft Office 2003, 2007 or 2010</a:t>
            </a:r>
          </a:p>
          <a:p>
            <a:pPr marL="109728" indent="0">
              <a:buNone/>
            </a:pPr>
            <a:r>
              <a:rPr lang="en-US" dirty="0" smtClean="0"/>
              <a:t>	</a:t>
            </a:r>
          </a:p>
          <a:p>
            <a:pPr>
              <a:buNone/>
            </a:pPr>
            <a:endParaRPr lang="en-US" dirty="0"/>
          </a:p>
        </p:txBody>
      </p:sp>
      <p:sp>
        <p:nvSpPr>
          <p:cNvPr id="2" name="Title 1"/>
          <p:cNvSpPr>
            <a:spLocks noGrp="1"/>
          </p:cNvSpPr>
          <p:nvPr>
            <p:ph type="title"/>
          </p:nvPr>
        </p:nvSpPr>
        <p:spPr/>
        <p:txBody>
          <a:bodyPr>
            <a:normAutofit/>
          </a:bodyPr>
          <a:lstStyle/>
          <a:p>
            <a:r>
              <a:rPr lang="en-US" sz="4000" dirty="0" smtClean="0"/>
              <a:t>What is it?</a:t>
            </a:r>
            <a:endParaRPr lang="en-US" sz="4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srcRect l="165" t="16100" r="35184" b="6454"/>
          <a:stretch>
            <a:fillRect/>
          </a:stretch>
        </p:blipFill>
        <p:spPr bwMode="auto">
          <a:xfrm>
            <a:off x="1524000" y="1090551"/>
            <a:ext cx="7086600" cy="5081649"/>
          </a:xfrm>
          <a:prstGeom prst="rect">
            <a:avLst/>
          </a:prstGeom>
          <a:noFill/>
          <a:ln w="9525">
            <a:noFill/>
            <a:miter lim="800000"/>
            <a:headEnd/>
            <a:tailEnd/>
          </a:ln>
          <a:effectLst/>
        </p:spPr>
      </p:pic>
      <p:sp>
        <p:nvSpPr>
          <p:cNvPr id="4" name="Title 3"/>
          <p:cNvSpPr>
            <a:spLocks noGrp="1"/>
          </p:cNvSpPr>
          <p:nvPr>
            <p:ph type="title"/>
          </p:nvPr>
        </p:nvSpPr>
        <p:spPr/>
        <p:txBody>
          <a:bodyPr>
            <a:normAutofit/>
          </a:bodyPr>
          <a:lstStyle/>
          <a:p>
            <a:r>
              <a:rPr lang="en-US" sz="4000" dirty="0" smtClean="0"/>
              <a:t>SkillSoft Comparison Document</a:t>
            </a:r>
            <a:endParaRPr lang="en-US" sz="4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Keyboard Shortcuts</a:t>
            </a:r>
            <a:endParaRPr lang="en-US" sz="4000" dirty="0"/>
          </a:p>
        </p:txBody>
      </p:sp>
      <p:pic>
        <p:nvPicPr>
          <p:cNvPr id="4" name="Picture 2"/>
          <p:cNvPicPr>
            <a:picLocks noGrp="1" noChangeAspect="1" noChangeArrowheads="1"/>
          </p:cNvPicPr>
          <p:nvPr>
            <p:ph idx="1"/>
          </p:nvPr>
        </p:nvPicPr>
        <p:blipFill>
          <a:blip r:embed="rId3"/>
          <a:srcRect l="28125" t="18750" r="27500" b="9377"/>
          <a:stretch>
            <a:fillRect/>
          </a:stretch>
        </p:blipFill>
        <p:spPr bwMode="auto">
          <a:xfrm>
            <a:off x="2362200" y="1073624"/>
            <a:ext cx="5334000" cy="51747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0" indent="-457200"/>
            <a:r>
              <a:rPr lang="en-US" dirty="0" smtClean="0"/>
              <a:t>Showcase your own skills and abilities to make you more competitive</a:t>
            </a:r>
          </a:p>
          <a:p>
            <a:pPr marL="457200" indent="-457200"/>
            <a:r>
              <a:rPr lang="en-US" dirty="0" smtClean="0"/>
              <a:t>Improve your skills to make your job easier</a:t>
            </a:r>
          </a:p>
          <a:p>
            <a:pPr marL="457200" indent="-457200"/>
            <a:r>
              <a:rPr lang="en-US" dirty="0" smtClean="0"/>
              <a:t>Personal goals to increase technology skills</a:t>
            </a:r>
          </a:p>
          <a:p>
            <a:pPr marL="457200" indent="-457200"/>
            <a:endParaRPr lang="en-US" dirty="0"/>
          </a:p>
          <a:p>
            <a:pPr marL="457200" indent="-457200"/>
            <a:r>
              <a:rPr lang="en-US" dirty="0" smtClean="0"/>
              <a:t>VERY IMPORTANT – This is not a pass/fail test.  No Internal applicant will be denied an </a:t>
            </a:r>
            <a:r>
              <a:rPr lang="en-US" b="1" dirty="0" smtClean="0"/>
              <a:t>interview</a:t>
            </a:r>
            <a:r>
              <a:rPr lang="en-US" dirty="0" smtClean="0"/>
              <a:t> based on this assessment.</a:t>
            </a:r>
          </a:p>
        </p:txBody>
      </p:sp>
      <p:sp>
        <p:nvSpPr>
          <p:cNvPr id="2" name="Title 1"/>
          <p:cNvSpPr>
            <a:spLocks noGrp="1"/>
          </p:cNvSpPr>
          <p:nvPr>
            <p:ph type="title"/>
          </p:nvPr>
        </p:nvSpPr>
        <p:spPr/>
        <p:txBody>
          <a:bodyPr>
            <a:normAutofit/>
          </a:bodyPr>
          <a:lstStyle/>
          <a:p>
            <a:r>
              <a:rPr lang="en-US" sz="4000" dirty="0" smtClean="0"/>
              <a:t>Why Should You Take It?</a:t>
            </a:r>
            <a:endParaRPr lang="en-US" sz="4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9"/>
            <a:ext cx="8229600" cy="3852672"/>
          </a:xfrm>
        </p:spPr>
        <p:txBody>
          <a:bodyPr>
            <a:normAutofit/>
          </a:bodyPr>
          <a:lstStyle/>
          <a:p>
            <a:pPr marL="514350" indent="-514350">
              <a:buFont typeface="+mj-lt"/>
              <a:buAutoNum type="alphaUcPeriod"/>
            </a:pPr>
            <a:r>
              <a:rPr lang="en-US" dirty="0" smtClean="0"/>
              <a:t>Schedule an appointment by contacting </a:t>
            </a:r>
            <a:r>
              <a:rPr lang="en-US" smtClean="0"/>
              <a:t>Employment Services x </a:t>
            </a:r>
            <a:r>
              <a:rPr lang="en-US" dirty="0" smtClean="0"/>
              <a:t>to take a SkillCheck assessment.</a:t>
            </a:r>
          </a:p>
          <a:p>
            <a:pPr marL="514350" indent="-514350" algn="ctr">
              <a:buNone/>
            </a:pPr>
            <a:endParaRPr lang="en-US" dirty="0" smtClean="0"/>
          </a:p>
          <a:p>
            <a:pPr marL="514350" indent="-514350">
              <a:buFont typeface="Wingdings" pitchFamily="2" charset="2"/>
              <a:buChar char="v"/>
            </a:pPr>
            <a:r>
              <a:rPr lang="en-US" dirty="0" smtClean="0"/>
              <a:t>You have up to 30 minutes to take each assessment and you will receive immediate feedback.  </a:t>
            </a:r>
            <a:endParaRPr lang="en-US" dirty="0"/>
          </a:p>
        </p:txBody>
      </p:sp>
      <p:sp>
        <p:nvSpPr>
          <p:cNvPr id="2" name="Title 1"/>
          <p:cNvSpPr>
            <a:spLocks noGrp="1"/>
          </p:cNvSpPr>
          <p:nvPr>
            <p:ph type="title"/>
          </p:nvPr>
        </p:nvSpPr>
        <p:spPr/>
        <p:txBody>
          <a:bodyPr>
            <a:normAutofit/>
          </a:bodyPr>
          <a:lstStyle/>
          <a:p>
            <a:r>
              <a:rPr lang="en-US" sz="4000" dirty="0" smtClean="0"/>
              <a:t>Getting Started</a:t>
            </a:r>
            <a:endParaRPr lang="en-US" sz="4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Font typeface="+mj-lt"/>
              <a:buAutoNum type="alphaUcPeriod"/>
            </a:pPr>
            <a:r>
              <a:rPr lang="en-US" dirty="0" smtClean="0"/>
              <a:t>How to get started?</a:t>
            </a:r>
          </a:p>
          <a:p>
            <a:pPr marL="770382" lvl="1" indent="-514350">
              <a:buFont typeface="+mj-lt"/>
              <a:buAutoNum type="arabicPeriod"/>
            </a:pPr>
            <a:r>
              <a:rPr lang="en-US" dirty="0" smtClean="0"/>
              <a:t>The assessment will take you through a quick tutorial on what to expect </a:t>
            </a:r>
          </a:p>
          <a:p>
            <a:pPr marL="514350" indent="-514350">
              <a:buFont typeface="+mj-lt"/>
              <a:buAutoNum type="alphaUcPeriod"/>
            </a:pPr>
            <a:endParaRPr lang="en-US" dirty="0"/>
          </a:p>
          <a:p>
            <a:pPr marL="514350" indent="-514350">
              <a:buFont typeface="+mj-lt"/>
              <a:buAutoNum type="alphaUcPeriod"/>
            </a:pPr>
            <a:r>
              <a:rPr lang="en-US" dirty="0" smtClean="0"/>
              <a:t>What are you being assessed on?</a:t>
            </a:r>
          </a:p>
          <a:p>
            <a:pPr marL="770382" lvl="1" indent="-514350">
              <a:buFont typeface="+mj-lt"/>
              <a:buAutoNum type="arabicPeriod"/>
            </a:pPr>
            <a:r>
              <a:rPr lang="en-US" dirty="0" smtClean="0"/>
              <a:t>Its assessing you on the skills you currently have in the applications</a:t>
            </a:r>
          </a:p>
          <a:p>
            <a:pPr marL="514350" indent="-514350">
              <a:buNone/>
            </a:pPr>
            <a:endParaRPr lang="en-US" dirty="0"/>
          </a:p>
        </p:txBody>
      </p:sp>
      <p:sp>
        <p:nvSpPr>
          <p:cNvPr id="2" name="Title 1"/>
          <p:cNvSpPr>
            <a:spLocks noGrp="1"/>
          </p:cNvSpPr>
          <p:nvPr>
            <p:ph type="title"/>
          </p:nvPr>
        </p:nvSpPr>
        <p:spPr/>
        <p:txBody>
          <a:bodyPr>
            <a:noAutofit/>
          </a:bodyPr>
          <a:lstStyle/>
          <a:p>
            <a:r>
              <a:rPr lang="en-US" sz="4000" dirty="0" smtClean="0"/>
              <a:t>Taking the Assessments</a:t>
            </a:r>
            <a:endParaRPr lang="en-US" sz="4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srcRect l="25000" t="43750" r="38750" b="21875"/>
          <a:stretch>
            <a:fillRect/>
          </a:stretch>
        </p:blipFill>
        <p:spPr bwMode="auto">
          <a:xfrm>
            <a:off x="304800" y="1676400"/>
            <a:ext cx="4133141" cy="3452649"/>
          </a:xfrm>
          <a:prstGeom prst="rect">
            <a:avLst/>
          </a:prstGeom>
          <a:noFill/>
          <a:ln w="9525">
            <a:noFill/>
            <a:miter lim="800000"/>
            <a:headEnd/>
            <a:tailEnd/>
          </a:ln>
          <a:effectLst/>
        </p:spPr>
      </p:pic>
      <p:sp>
        <p:nvSpPr>
          <p:cNvPr id="5" name="Title 4"/>
          <p:cNvSpPr>
            <a:spLocks noGrp="1"/>
          </p:cNvSpPr>
          <p:nvPr>
            <p:ph type="title"/>
          </p:nvPr>
        </p:nvSpPr>
        <p:spPr/>
        <p:txBody>
          <a:bodyPr>
            <a:noAutofit/>
          </a:bodyPr>
          <a:lstStyle/>
          <a:p>
            <a:r>
              <a:rPr lang="en-US" sz="4000" dirty="0" smtClean="0"/>
              <a:t>Logging in and picking your assessment</a:t>
            </a:r>
            <a:endParaRPr lang="en-US" sz="4000" dirty="0"/>
          </a:p>
        </p:txBody>
      </p:sp>
      <p:pic>
        <p:nvPicPr>
          <p:cNvPr id="6" name="Picture 2"/>
          <p:cNvPicPr>
            <a:picLocks noChangeAspect="1" noChangeArrowheads="1"/>
          </p:cNvPicPr>
          <p:nvPr/>
        </p:nvPicPr>
        <p:blipFill>
          <a:blip r:embed="rId4"/>
          <a:srcRect l="30625" t="25781" r="44375" b="50000"/>
          <a:stretch>
            <a:fillRect/>
          </a:stretch>
        </p:blipFill>
        <p:spPr bwMode="auto">
          <a:xfrm>
            <a:off x="4724400" y="1676401"/>
            <a:ext cx="4127090" cy="34270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l="2000" b="45000"/>
          <a:stretch>
            <a:fillRect/>
          </a:stretch>
        </p:blipFill>
        <p:spPr bwMode="auto">
          <a:xfrm>
            <a:off x="0" y="0"/>
            <a:ext cx="91440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l="4000" r="849" b="43750"/>
          <a:stretch>
            <a:fillRect/>
          </a:stretch>
        </p:blipFill>
        <p:spPr bwMode="auto">
          <a:xfrm>
            <a:off x="15590" y="0"/>
            <a:ext cx="912841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srcRect l="8861" t="6329" r="10127" b="18987"/>
          <a:stretch>
            <a:fillRect/>
          </a:stretch>
        </p:blipFill>
        <p:spPr bwMode="auto">
          <a:xfrm>
            <a:off x="990600" y="-1"/>
            <a:ext cx="8153400" cy="601313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1414</TotalTime>
  <Words>1429</Words>
  <Application>Microsoft Office PowerPoint</Application>
  <PresentationFormat>On-screen Show (4:3)</PresentationFormat>
  <Paragraphs>165</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Concourse</vt:lpstr>
      <vt:lpstr>PowerPoint Presentation</vt:lpstr>
      <vt:lpstr>What is it?</vt:lpstr>
      <vt:lpstr>Why Should You Take It?</vt:lpstr>
      <vt:lpstr>Getting Started</vt:lpstr>
      <vt:lpstr>Taking the Assessments</vt:lpstr>
      <vt:lpstr>Logging in and picking your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 your scores mean?</vt:lpstr>
      <vt:lpstr>PowerPoint Presentation</vt:lpstr>
      <vt:lpstr>SkillSoft Comparison Document</vt:lpstr>
      <vt:lpstr>Keyboard Shortcuts</vt:lpstr>
    </vt:vector>
  </TitlesOfParts>
  <Company>Oakland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Skill Check</dc:title>
  <dc:creator>intern</dc:creator>
  <cp:lastModifiedBy>Dana Michelle Pierce</cp:lastModifiedBy>
  <cp:revision>129</cp:revision>
  <dcterms:created xsi:type="dcterms:W3CDTF">2011-09-27T13:09:12Z</dcterms:created>
  <dcterms:modified xsi:type="dcterms:W3CDTF">2012-01-17T13:16:18Z</dcterms:modified>
</cp:coreProperties>
</file>