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9"/>
  </p:notesMasterIdLst>
  <p:handoutMasterIdLst>
    <p:handoutMasterId r:id="rId30"/>
  </p:handoutMasterIdLst>
  <p:sldIdLst>
    <p:sldId id="256" r:id="rId2"/>
    <p:sldId id="259" r:id="rId3"/>
    <p:sldId id="279" r:id="rId4"/>
    <p:sldId id="274" r:id="rId5"/>
    <p:sldId id="278" r:id="rId6"/>
    <p:sldId id="277" r:id="rId7"/>
    <p:sldId id="273" r:id="rId8"/>
    <p:sldId id="268" r:id="rId9"/>
    <p:sldId id="260" r:id="rId10"/>
    <p:sldId id="286" r:id="rId11"/>
    <p:sldId id="288" r:id="rId12"/>
    <p:sldId id="285" r:id="rId13"/>
    <p:sldId id="289" r:id="rId14"/>
    <p:sldId id="270" r:id="rId15"/>
    <p:sldId id="283" r:id="rId16"/>
    <p:sldId id="284" r:id="rId17"/>
    <p:sldId id="258" r:id="rId18"/>
    <p:sldId id="257" r:id="rId19"/>
    <p:sldId id="261" r:id="rId20"/>
    <p:sldId id="262" r:id="rId21"/>
    <p:sldId id="264" r:id="rId22"/>
    <p:sldId id="265" r:id="rId23"/>
    <p:sldId id="280" r:id="rId24"/>
    <p:sldId id="272" r:id="rId25"/>
    <p:sldId id="281" r:id="rId26"/>
    <p:sldId id="290" r:id="rId27"/>
    <p:sldId id="282" r:id="rId28"/>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1703" autoAdjust="0"/>
    <p:restoredTop sz="95540" autoAdjust="0"/>
  </p:normalViewPr>
  <p:slideViewPr>
    <p:cSldViewPr>
      <p:cViewPr>
        <p:scale>
          <a:sx n="93" d="100"/>
          <a:sy n="93" d="100"/>
        </p:scale>
        <p:origin x="-3558" y="-72"/>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0" d="100"/>
          <a:sy n="70" d="100"/>
        </p:scale>
        <p:origin x="-2754"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F1D6CC1-C9D3-4F5A-BDFE-35443E0366FF}" type="datetimeFigureOut">
              <a:rPr lang="en-US" smtClean="0"/>
              <a:t>9/24/2012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91B6BCAF-0645-49F9-A2D9-EB07C3BE98F5}" type="slidenum">
              <a:rPr lang="en-US" smtClean="0"/>
              <a:t>‹#›</a:t>
            </a:fld>
            <a:endParaRPr lang="en-US"/>
          </a:p>
        </p:txBody>
      </p:sp>
    </p:spTree>
    <p:extLst>
      <p:ext uri="{BB962C8B-B14F-4D97-AF65-F5344CB8AC3E}">
        <p14:creationId xmlns:p14="http://schemas.microsoft.com/office/powerpoint/2010/main" val="8060289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A60A57F-F050-4B0A-929A-E002A50E4201}" type="datetimeFigureOut">
              <a:rPr lang="en-US" smtClean="0"/>
              <a:t>9/24/2012</a:t>
            </a:fld>
            <a:endParaRPr lang="en-US"/>
          </a:p>
        </p:txBody>
      </p:sp>
      <p:sp>
        <p:nvSpPr>
          <p:cNvPr id="4" name="Slide Image Placeholder 3"/>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94C5707-F4EB-477E-800B-61F526788408}" type="slidenum">
              <a:rPr lang="en-US" smtClean="0"/>
              <a:t>‹#›</a:t>
            </a:fld>
            <a:endParaRPr lang="en-US"/>
          </a:p>
        </p:txBody>
      </p:sp>
    </p:spTree>
    <p:extLst>
      <p:ext uri="{BB962C8B-B14F-4D97-AF65-F5344CB8AC3E}">
        <p14:creationId xmlns:p14="http://schemas.microsoft.com/office/powerpoint/2010/main" val="1126246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4C5707-F4EB-477E-800B-61F526788408}" type="slidenum">
              <a:rPr lang="en-US" smtClean="0"/>
              <a:t>4</a:t>
            </a:fld>
            <a:endParaRPr lang="en-US"/>
          </a:p>
        </p:txBody>
      </p:sp>
    </p:spTree>
    <p:extLst>
      <p:ext uri="{BB962C8B-B14F-4D97-AF65-F5344CB8AC3E}">
        <p14:creationId xmlns:p14="http://schemas.microsoft.com/office/powerpoint/2010/main" val="4182263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Learning and memory are vital attributes of human intelligence. These processes underlie the very nature of our self-awareness. They permeate all aspects of our interactions with each other and with the physical world in which we live. The quest to understand the anatomical, biophysical, and molecular processes underlying learning and memory is one of the greatest challenges in neurobiology. The questions to be answered in this endeavor are as broad as they are complex. What parts of the nervous system are critical for learning? How is information about a learned event acquired and encoded in neurons? How is the information stored, then how is it retrieved? As the result of an enormous collective effort over the past 30 years, the following answers to some of these questions are beginning to emerge: </a:t>
            </a:r>
          </a:p>
          <a:p>
            <a:r>
              <a:rPr lang="en-US" dirty="0"/>
              <a:t>Short-term forms of learning and memory require changes in the way cells are connected to one another.</a:t>
            </a:r>
          </a:p>
          <a:p>
            <a:r>
              <a:rPr lang="en-US" dirty="0"/>
              <a:t>These changes may involve multiple steps within single neurons.</a:t>
            </a:r>
          </a:p>
          <a:p>
            <a:r>
              <a:rPr lang="en-US" dirty="0"/>
              <a:t>A chemical known as a receptor that resides on a cell's surface and receives stimuli, interacts with chemicals inside the cell, and this interaction plays a role in controlling changes related to learning and memory.</a:t>
            </a:r>
          </a:p>
          <a:p>
            <a:r>
              <a:rPr lang="en-US" dirty="0"/>
              <a:t>Learning and memory cause changes in the properties of membrane channels (pathways that allow ions to flow in and out of a cell).</a:t>
            </a:r>
          </a:p>
          <a:p>
            <a:r>
              <a:rPr lang="en-US" dirty="0"/>
              <a:t>Long-term memory involves the production of new proteins, whereas short-term memory does not.</a:t>
            </a:r>
          </a:p>
          <a:p>
            <a:endParaRPr lang="en-US" dirty="0"/>
          </a:p>
        </p:txBody>
      </p:sp>
      <p:sp>
        <p:nvSpPr>
          <p:cNvPr id="4" name="Slide Number Placeholder 3"/>
          <p:cNvSpPr>
            <a:spLocks noGrp="1"/>
          </p:cNvSpPr>
          <p:nvPr>
            <p:ph type="sldNum" sz="quarter" idx="10"/>
          </p:nvPr>
        </p:nvSpPr>
        <p:spPr/>
        <p:txBody>
          <a:bodyPr/>
          <a:lstStyle/>
          <a:p>
            <a:fld id="{094C5707-F4EB-477E-800B-61F526788408}" type="slidenum">
              <a:rPr lang="en-US" smtClean="0"/>
              <a:t>7</a:t>
            </a:fld>
            <a:endParaRPr lang="en-US"/>
          </a:p>
        </p:txBody>
      </p:sp>
    </p:spTree>
    <p:extLst>
      <p:ext uri="{BB962C8B-B14F-4D97-AF65-F5344CB8AC3E}">
        <p14:creationId xmlns:p14="http://schemas.microsoft.com/office/powerpoint/2010/main" val="3395566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286802" y="0"/>
            <a:ext cx="7449249" cy="9144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3420932" y="-28681"/>
            <a:ext cx="2759337" cy="836245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3486822" y="-28681"/>
            <a:ext cx="2628900" cy="30838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3550024" y="3611301"/>
            <a:ext cx="2485016" cy="2269547"/>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3550024" y="5894775"/>
            <a:ext cx="2482352" cy="168083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3554058" y="2022439"/>
            <a:ext cx="1600200" cy="1001308"/>
          </a:xfrm>
        </p:spPr>
        <p:txBody>
          <a:bodyPr anchor="b"/>
          <a:lstStyle>
            <a:lvl1pPr algn="l">
              <a:defRPr sz="2400"/>
            </a:lvl1pPr>
          </a:lstStyle>
          <a:p>
            <a:fld id="{742EC5EA-02BB-4D04-824A-345A38A32593}" type="datetimeFigureOut">
              <a:rPr lang="en-US" smtClean="0"/>
              <a:t>9/24/2012</a:t>
            </a:fld>
            <a:endParaRPr lang="en-US" dirty="0"/>
          </a:p>
        </p:txBody>
      </p:sp>
      <p:sp>
        <p:nvSpPr>
          <p:cNvPr id="50" name="Rectangle 49"/>
          <p:cNvSpPr/>
          <p:nvPr/>
        </p:nvSpPr>
        <p:spPr>
          <a:xfrm>
            <a:off x="3488167" y="8117713"/>
            <a:ext cx="2628900" cy="1089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3977640" y="7626624"/>
            <a:ext cx="2123694" cy="486833"/>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3486823" y="7626624"/>
            <a:ext cx="482750" cy="486833"/>
          </a:xfrm>
        </p:spPr>
        <p:txBody>
          <a:bodyPr/>
          <a:lstStyle>
            <a:lvl1pPr>
              <a:defRPr>
                <a:solidFill>
                  <a:schemeClr val="accent1"/>
                </a:solidFill>
              </a:defRPr>
            </a:lvl1pPr>
          </a:lstStyle>
          <a:p>
            <a:fld id="{5F8B00DE-73DE-4D17-9BE5-7A56DEEB4936}" type="slidenum">
              <a:rPr lang="en-US" smtClean="0"/>
              <a:t>‹#›</a:t>
            </a:fld>
            <a:endParaRPr lang="en-US" dirty="0"/>
          </a:p>
        </p:txBody>
      </p:sp>
      <p:sp>
        <p:nvSpPr>
          <p:cNvPr id="89" name="Rectangle 88"/>
          <p:cNvSpPr/>
          <p:nvPr/>
        </p:nvSpPr>
        <p:spPr>
          <a:xfrm>
            <a:off x="3488167" y="8117713"/>
            <a:ext cx="2628900" cy="1089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2EC5EA-02BB-4D04-824A-345A38A32593}" type="datetimeFigureOut">
              <a:rPr lang="en-US" smtClean="0"/>
              <a:t>9/24/2012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8B00DE-73DE-4D17-9BE5-7A56DEEB493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1373529"/>
            <a:ext cx="1113340" cy="6373792"/>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789972" y="1373529"/>
            <a:ext cx="4067778" cy="63737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2EC5EA-02BB-4D04-824A-345A38A32593}" type="datetimeFigureOut">
              <a:rPr lang="en-US" smtClean="0"/>
              <a:t>9/24/2012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8B00DE-73DE-4D17-9BE5-7A56DEEB493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2EC5EA-02BB-4D04-824A-345A38A32593}" type="datetimeFigureOut">
              <a:rPr lang="en-US" smtClean="0"/>
              <a:t>9/24/2012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8B00DE-73DE-4D17-9BE5-7A56DEEB493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43985" y="3867774"/>
            <a:ext cx="4978101" cy="1816100"/>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943984" y="5689602"/>
            <a:ext cx="4978100" cy="2027217"/>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2EC5EA-02BB-4D04-824A-345A38A32593}" type="datetimeFigureOut">
              <a:rPr lang="en-US" smtClean="0"/>
              <a:t>9/24/2012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8B00DE-73DE-4D17-9BE5-7A56DEEB4936}"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42EC5EA-02BB-4D04-824A-345A38A32593}" type="datetimeFigureOut">
              <a:rPr lang="en-US" smtClean="0"/>
              <a:t>9/24/2012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8B00DE-73DE-4D17-9BE5-7A56DEEB4936}" type="slidenum">
              <a:rPr lang="en-US" smtClean="0"/>
              <a:t>‹#›</a:t>
            </a:fld>
            <a:endParaRPr lang="en-US" dirty="0"/>
          </a:p>
        </p:txBody>
      </p:sp>
      <p:sp>
        <p:nvSpPr>
          <p:cNvPr id="9" name="Content Placeholder 8"/>
          <p:cNvSpPr>
            <a:spLocks noGrp="1"/>
          </p:cNvSpPr>
          <p:nvPr>
            <p:ph sz="quarter" idx="13"/>
          </p:nvPr>
        </p:nvSpPr>
        <p:spPr>
          <a:xfrm>
            <a:off x="781812" y="3084576"/>
            <a:ext cx="2564892" cy="46573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3483864" y="3084575"/>
            <a:ext cx="2564892" cy="46573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9083" y="3088012"/>
            <a:ext cx="2292861" cy="853016"/>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81291" y="3966261"/>
            <a:ext cx="2564892" cy="37810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758879" y="3088013"/>
            <a:ext cx="2291788" cy="853016"/>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864" y="3966261"/>
            <a:ext cx="2564892" cy="37810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42EC5EA-02BB-4D04-824A-345A38A32593}" type="datetimeFigureOut">
              <a:rPr lang="en-US" smtClean="0"/>
              <a:t>9/24/2012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F8B00DE-73DE-4D17-9BE5-7A56DEEB4936}"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2EC5EA-02BB-4D04-824A-345A38A32593}" type="datetimeFigureOut">
              <a:rPr lang="en-US" smtClean="0"/>
              <a:t>9/24/2012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F8B00DE-73DE-4D17-9BE5-7A56DEEB493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2EC5EA-02BB-4D04-824A-345A38A32593}" type="datetimeFigureOut">
              <a:rPr lang="en-US" smtClean="0"/>
              <a:t>9/24/2012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F8B00DE-73DE-4D17-9BE5-7A56DEEB493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286802" y="0"/>
            <a:ext cx="7449249" cy="9144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3420932" y="-28681"/>
            <a:ext cx="2759337" cy="836245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3486822" y="-28680"/>
            <a:ext cx="2628900" cy="83191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742EC5EA-02BB-4D04-824A-345A38A32593}" type="datetimeFigureOut">
              <a:rPr lang="en-US" smtClean="0"/>
              <a:t>9/24/2012</a:t>
            </a:fld>
            <a:endParaRPr lang="en-US" dirty="0"/>
          </a:p>
        </p:txBody>
      </p:sp>
      <p:sp>
        <p:nvSpPr>
          <p:cNvPr id="7" name="Slide Number Placeholder 6"/>
          <p:cNvSpPr>
            <a:spLocks noGrp="1"/>
          </p:cNvSpPr>
          <p:nvPr>
            <p:ph type="sldNum" sz="quarter" idx="12"/>
          </p:nvPr>
        </p:nvSpPr>
        <p:spPr/>
        <p:txBody>
          <a:bodyPr/>
          <a:lstStyle/>
          <a:p>
            <a:fld id="{5F8B00DE-73DE-4D17-9BE5-7A56DEEB4936}" type="slidenum">
              <a:rPr lang="en-US" smtClean="0"/>
              <a:t>‹#›</a:t>
            </a:fld>
            <a:endParaRPr lang="en-US" dirty="0"/>
          </a:p>
        </p:txBody>
      </p:sp>
      <p:sp>
        <p:nvSpPr>
          <p:cNvPr id="58" name="Rectangle 57"/>
          <p:cNvSpPr/>
          <p:nvPr/>
        </p:nvSpPr>
        <p:spPr>
          <a:xfrm>
            <a:off x="679180" y="802511"/>
            <a:ext cx="2671693" cy="7531260"/>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859421" y="1142036"/>
            <a:ext cx="2317830" cy="6867645"/>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3488167" y="8117713"/>
            <a:ext cx="2628900" cy="1089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3481086" y="7633116"/>
            <a:ext cx="2620248" cy="486833"/>
          </a:xfrm>
        </p:spPr>
        <p:txBody>
          <a:bodyPr>
            <a:normAutofit/>
          </a:bodyPr>
          <a:lstStyle/>
          <a:p>
            <a:endParaRPr lang="en-US" dirty="0"/>
          </a:p>
        </p:txBody>
      </p:sp>
      <p:sp>
        <p:nvSpPr>
          <p:cNvPr id="2" name="Title 1"/>
          <p:cNvSpPr>
            <a:spLocks noGrp="1"/>
          </p:cNvSpPr>
          <p:nvPr>
            <p:ph type="title"/>
          </p:nvPr>
        </p:nvSpPr>
        <p:spPr>
          <a:xfrm>
            <a:off x="3554876" y="3543247"/>
            <a:ext cx="2478429" cy="1950871"/>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3552444" y="5515992"/>
            <a:ext cx="2474088" cy="2023872"/>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286802" y="0"/>
            <a:ext cx="7449249" cy="9144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3420932" y="-28681"/>
            <a:ext cx="2759337" cy="8362453"/>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3486822" y="-28680"/>
            <a:ext cx="2628900" cy="83191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679180" y="802511"/>
            <a:ext cx="2671693" cy="7531260"/>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3488167" y="8117713"/>
            <a:ext cx="2628900" cy="1089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550818" y="3547872"/>
            <a:ext cx="2475738" cy="195072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753908" y="925060"/>
            <a:ext cx="2519717" cy="7290816"/>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550974" y="5510786"/>
            <a:ext cx="2475430" cy="202608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2EC5EA-02BB-4D04-824A-345A38A32593}" type="datetimeFigureOut">
              <a:rPr lang="en-US" smtClean="0"/>
              <a:t>9/24/2012</a:t>
            </a:fld>
            <a:endParaRPr lang="en-US" dirty="0"/>
          </a:p>
        </p:txBody>
      </p:sp>
      <p:sp>
        <p:nvSpPr>
          <p:cNvPr id="6" name="Footer Placeholder 5"/>
          <p:cNvSpPr>
            <a:spLocks noGrp="1"/>
          </p:cNvSpPr>
          <p:nvPr>
            <p:ph type="ftr" sz="quarter" idx="11"/>
          </p:nvPr>
        </p:nvSpPr>
        <p:spPr>
          <a:xfrm>
            <a:off x="3481086" y="7633116"/>
            <a:ext cx="2620248" cy="486833"/>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5F8B00DE-73DE-4D17-9BE5-7A56DEEB4936}"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228599" y="0"/>
            <a:ext cx="7449249" cy="9144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342900" y="444652"/>
            <a:ext cx="6172200" cy="8247529"/>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3420932" y="-28681"/>
            <a:ext cx="2759337" cy="932325"/>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3486822" y="-28680"/>
            <a:ext cx="2628900" cy="83191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782618" y="1370219"/>
            <a:ext cx="5268558" cy="1524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82619" y="3098203"/>
            <a:ext cx="5082988" cy="4678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498041" y="299325"/>
            <a:ext cx="1600200" cy="486833"/>
          </a:xfrm>
          <a:prstGeom prst="rect">
            <a:avLst/>
          </a:prstGeom>
        </p:spPr>
        <p:txBody>
          <a:bodyPr vert="horz" lIns="91440" tIns="45720" rIns="91440" bIns="45720" rtlCol="0" anchor="ctr"/>
          <a:lstStyle>
            <a:lvl1pPr algn="r">
              <a:defRPr sz="1200">
                <a:solidFill>
                  <a:srgbClr val="FEFEFE"/>
                </a:solidFill>
              </a:defRPr>
            </a:lvl1pPr>
          </a:lstStyle>
          <a:p>
            <a:fld id="{742EC5EA-02BB-4D04-824A-345A38A32593}" type="datetimeFigureOut">
              <a:rPr lang="en-US" smtClean="0"/>
              <a:t>9/24/2012</a:t>
            </a:fld>
            <a:endParaRPr lang="en-US" dirty="0"/>
          </a:p>
        </p:txBody>
      </p:sp>
      <p:sp>
        <p:nvSpPr>
          <p:cNvPr id="5" name="Footer Placeholder 4"/>
          <p:cNvSpPr>
            <a:spLocks noGrp="1"/>
          </p:cNvSpPr>
          <p:nvPr>
            <p:ph type="ftr" sz="quarter" idx="3"/>
          </p:nvPr>
        </p:nvSpPr>
        <p:spPr>
          <a:xfrm>
            <a:off x="3481086" y="7802882"/>
            <a:ext cx="2626614" cy="486833"/>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3486823" y="299324"/>
            <a:ext cx="999117" cy="486833"/>
          </a:xfrm>
          <a:prstGeom prst="rect">
            <a:avLst/>
          </a:prstGeom>
        </p:spPr>
        <p:txBody>
          <a:bodyPr vert="horz" lIns="91440" tIns="45720" rIns="91440" bIns="45720" rtlCol="0" anchor="ctr"/>
          <a:lstStyle>
            <a:lvl1pPr algn="l">
              <a:defRPr sz="1200">
                <a:solidFill>
                  <a:srgbClr val="FEFEFE"/>
                </a:solidFill>
              </a:defRPr>
            </a:lvl1pPr>
          </a:lstStyle>
          <a:p>
            <a:fld id="{5F8B00DE-73DE-4D17-9BE5-7A56DEEB493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9000" y="3611301"/>
            <a:ext cx="2743200" cy="2179899"/>
          </a:xfrm>
        </p:spPr>
        <p:txBody>
          <a:bodyPr>
            <a:normAutofit/>
          </a:bodyPr>
          <a:lstStyle/>
          <a:p>
            <a:r>
              <a:rPr lang="en-US" sz="3100" b="1" dirty="0" smtClean="0"/>
              <a:t>Building Long-Term Memory</a:t>
            </a:r>
            <a:endParaRPr lang="en-US" dirty="0"/>
          </a:p>
        </p:txBody>
      </p:sp>
      <p:sp>
        <p:nvSpPr>
          <p:cNvPr id="3" name="Subtitle 2"/>
          <p:cNvSpPr>
            <a:spLocks noGrp="1"/>
          </p:cNvSpPr>
          <p:nvPr>
            <p:ph type="subTitle" idx="1"/>
          </p:nvPr>
        </p:nvSpPr>
        <p:spPr/>
        <p:txBody>
          <a:bodyPr>
            <a:normAutofit fontScale="92500" lnSpcReduction="10000"/>
          </a:bodyPr>
          <a:lstStyle/>
          <a:p>
            <a:endParaRPr lang="en-US" dirty="0" smtClean="0">
              <a:latin typeface="Arial" pitchFamily="34" charset="0"/>
              <a:cs typeface="Arial" pitchFamily="34" charset="0"/>
            </a:endParaRPr>
          </a:p>
          <a:p>
            <a:r>
              <a:rPr lang="en-US" dirty="0" smtClean="0">
                <a:latin typeface="Arial" pitchFamily="34" charset="0"/>
                <a:cs typeface="Arial" pitchFamily="34" charset="0"/>
              </a:rPr>
              <a:t>Krista H. Malley, Ph.D</a:t>
            </a:r>
            <a:r>
              <a:rPr lang="en-US" dirty="0">
                <a:latin typeface="Arial" pitchFamily="34" charset="0"/>
                <a:cs typeface="Arial" pitchFamily="34" charset="0"/>
              </a:rPr>
              <a:t>. Sherry Wynn Perdue, Director, Writing Center</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September 2012</a:t>
            </a:r>
            <a:endParaRPr lang="en-US" dirty="0">
              <a:latin typeface="Arial" pitchFamily="34" charset="0"/>
              <a:cs typeface="Arial" pitchFamily="34" charset="0"/>
            </a:endParaRPr>
          </a:p>
        </p:txBody>
      </p:sp>
    </p:spTree>
    <p:extLst>
      <p:ext uri="{BB962C8B-B14F-4D97-AF65-F5344CB8AC3E}">
        <p14:creationId xmlns:p14="http://schemas.microsoft.com/office/powerpoint/2010/main" val="26725616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618" y="1219201"/>
            <a:ext cx="5268558" cy="609599"/>
          </a:xfrm>
        </p:spPr>
        <p:txBody>
          <a:bodyPr>
            <a:normAutofit fontScale="90000"/>
          </a:bodyPr>
          <a:lstStyle/>
          <a:p>
            <a:r>
              <a:rPr lang="en-US" b="1" dirty="0" smtClean="0"/>
              <a:t>Attention Research</a:t>
            </a:r>
            <a:endParaRPr lang="en-US" b="1" dirty="0"/>
          </a:p>
        </p:txBody>
      </p:sp>
      <p:sp>
        <p:nvSpPr>
          <p:cNvPr id="3" name="Content Placeholder 2"/>
          <p:cNvSpPr>
            <a:spLocks noGrp="1"/>
          </p:cNvSpPr>
          <p:nvPr>
            <p:ph idx="1"/>
          </p:nvPr>
        </p:nvSpPr>
        <p:spPr>
          <a:xfrm>
            <a:off x="782619" y="1981200"/>
            <a:ext cx="5082988" cy="6858000"/>
          </a:xfrm>
        </p:spPr>
        <p:txBody>
          <a:bodyPr>
            <a:noAutofit/>
          </a:bodyPr>
          <a:lstStyle/>
          <a:p>
            <a:pPr marL="68580" indent="0">
              <a:buNone/>
            </a:pPr>
            <a:r>
              <a:rPr lang="en-US" sz="2100" dirty="0" smtClean="0"/>
              <a:t>A constant influx of stimuli, especially from social media, can cause us to get stuck in Hyper Attention, a state of “</a:t>
            </a:r>
            <a:r>
              <a:rPr lang="en-US" sz="2100" b="1" dirty="0" smtClean="0"/>
              <a:t>Continuous Partial Attention</a:t>
            </a:r>
            <a:r>
              <a:rPr lang="en-US" sz="2100" dirty="0" smtClean="0"/>
              <a:t>” (Linda Stone), which leaves the brain in a heighted state of stress. </a:t>
            </a:r>
          </a:p>
          <a:p>
            <a:r>
              <a:rPr lang="en-US" sz="2100" dirty="0" smtClean="0"/>
              <a:t>Initially, this boost in stress hormone is motivating and pleasurable.</a:t>
            </a:r>
          </a:p>
          <a:p>
            <a:r>
              <a:rPr lang="en-US" sz="2100" dirty="0" smtClean="0"/>
              <a:t>Over time, however, it causes impaired cognition, depression, and damage to neural circuits in the hippocampus (Gary Small 2008).</a:t>
            </a:r>
            <a:endParaRPr lang="en-US" sz="2100" dirty="0"/>
          </a:p>
          <a:p>
            <a:r>
              <a:rPr lang="en-US" sz="2100" dirty="0" smtClean="0"/>
              <a:t>While Hyper Attention plays a role in life, particularly for fight or flight, learners also need to hone </a:t>
            </a:r>
            <a:r>
              <a:rPr lang="en-US" sz="2100" b="1" dirty="0" smtClean="0"/>
              <a:t>Deep Attention</a:t>
            </a:r>
            <a:r>
              <a:rPr lang="en-US" sz="2100" dirty="0" smtClean="0"/>
              <a:t>, a sustained focused attention that allows for contemplation and reflection.</a:t>
            </a:r>
          </a:p>
          <a:p>
            <a:pPr marL="68580" indent="0">
              <a:buNone/>
            </a:pPr>
            <a:endParaRPr lang="en-US" sz="2000" dirty="0"/>
          </a:p>
          <a:p>
            <a:pPr marL="68580" indent="0">
              <a:buNone/>
            </a:pPr>
            <a:endParaRPr lang="en-US" sz="2000" dirty="0"/>
          </a:p>
        </p:txBody>
      </p:sp>
    </p:spTree>
    <p:extLst>
      <p:ext uri="{BB962C8B-B14F-4D97-AF65-F5344CB8AC3E}">
        <p14:creationId xmlns:p14="http://schemas.microsoft.com/office/powerpoint/2010/main" val="18365622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618" y="1066801"/>
            <a:ext cx="5268558" cy="609599"/>
          </a:xfrm>
        </p:spPr>
        <p:txBody>
          <a:bodyPr>
            <a:normAutofit/>
          </a:bodyPr>
          <a:lstStyle/>
          <a:p>
            <a:r>
              <a:rPr lang="en-US" sz="3200" b="1" dirty="0" smtClean="0"/>
              <a:t>Attention and Learning</a:t>
            </a:r>
            <a:endParaRPr lang="en-US" sz="3200" b="1" dirty="0"/>
          </a:p>
        </p:txBody>
      </p:sp>
      <p:sp>
        <p:nvSpPr>
          <p:cNvPr id="3" name="Content Placeholder 2"/>
          <p:cNvSpPr>
            <a:spLocks noGrp="1"/>
          </p:cNvSpPr>
          <p:nvPr>
            <p:ph idx="1"/>
          </p:nvPr>
        </p:nvSpPr>
        <p:spPr>
          <a:xfrm>
            <a:off x="533400" y="1828800"/>
            <a:ext cx="5791200" cy="6858000"/>
          </a:xfrm>
        </p:spPr>
        <p:txBody>
          <a:bodyPr>
            <a:noAutofit/>
          </a:bodyPr>
          <a:lstStyle/>
          <a:p>
            <a:pPr marL="68580" indent="0">
              <a:buNone/>
            </a:pPr>
            <a:r>
              <a:rPr lang="en-US" sz="2000" dirty="0" smtClean="0"/>
              <a:t>In </a:t>
            </a:r>
            <a:r>
              <a:rPr lang="en-US" sz="2000" i="1" dirty="0" smtClean="0"/>
              <a:t>Distracted </a:t>
            </a:r>
            <a:r>
              <a:rPr lang="en-US" sz="2000" dirty="0" smtClean="0"/>
              <a:t>(2009), Maggie Jackson suggests that we consider the following attention experiences and their relationship to learning:</a:t>
            </a:r>
          </a:p>
          <a:p>
            <a:endParaRPr lang="en-US" sz="2000" dirty="0"/>
          </a:p>
          <a:p>
            <a:r>
              <a:rPr lang="en-US" sz="2000" dirty="0" smtClean="0"/>
              <a:t>In the </a:t>
            </a:r>
            <a:r>
              <a:rPr lang="en-US" sz="2000" b="1" dirty="0" smtClean="0"/>
              <a:t>Alerting</a:t>
            </a:r>
            <a:r>
              <a:rPr lang="en-US" sz="2000" dirty="0" smtClean="0"/>
              <a:t> phase, we remain sensitive to incoming stimuli from all sources. </a:t>
            </a:r>
          </a:p>
          <a:p>
            <a:r>
              <a:rPr lang="en-US" sz="2000" dirty="0" smtClean="0"/>
              <a:t>In the </a:t>
            </a:r>
            <a:r>
              <a:rPr lang="en-US" sz="2000" b="1" dirty="0" smtClean="0"/>
              <a:t>Orienting</a:t>
            </a:r>
            <a:r>
              <a:rPr lang="en-US" sz="2000" dirty="0" smtClean="0"/>
              <a:t> phase, we select from various stimuli streams and decide on what to retain.</a:t>
            </a:r>
          </a:p>
          <a:p>
            <a:r>
              <a:rPr lang="en-US" sz="2000" dirty="0" smtClean="0"/>
              <a:t>In the </a:t>
            </a:r>
            <a:r>
              <a:rPr lang="en-US" sz="2000" b="1" dirty="0" smtClean="0"/>
              <a:t>Executive</a:t>
            </a:r>
            <a:r>
              <a:rPr lang="en-US" sz="2000" dirty="0" smtClean="0"/>
              <a:t> phase, we resolve conflicts and use the learning to address problems.</a:t>
            </a:r>
          </a:p>
          <a:p>
            <a:pPr marL="68580" indent="0">
              <a:buNone/>
            </a:pPr>
            <a:endParaRPr lang="en-US" sz="2000" dirty="0" smtClean="0"/>
          </a:p>
          <a:p>
            <a:pPr marL="68580" indent="0">
              <a:buNone/>
            </a:pPr>
            <a:r>
              <a:rPr lang="en-US" sz="2000" dirty="0" smtClean="0"/>
              <a:t>In </a:t>
            </a:r>
            <a:r>
              <a:rPr lang="en-US" sz="2000" dirty="0"/>
              <a:t>sum, </a:t>
            </a:r>
            <a:r>
              <a:rPr lang="en-US" sz="2000" dirty="0" smtClean="0"/>
              <a:t>the Orienting </a:t>
            </a:r>
            <a:r>
              <a:rPr lang="en-US" sz="2000" dirty="0"/>
              <a:t>and </a:t>
            </a:r>
            <a:r>
              <a:rPr lang="en-US" sz="2000" dirty="0" smtClean="0"/>
              <a:t>Executive </a:t>
            </a:r>
            <a:r>
              <a:rPr lang="en-US" sz="2000" dirty="0"/>
              <a:t>attention necessary for learning </a:t>
            </a:r>
            <a:r>
              <a:rPr lang="en-US" sz="2000" dirty="0" smtClean="0"/>
              <a:t>require </a:t>
            </a:r>
            <a:r>
              <a:rPr lang="en-US" sz="2000" b="1" dirty="0" smtClean="0"/>
              <a:t>Deep</a:t>
            </a:r>
            <a:r>
              <a:rPr lang="en-US" sz="2000" dirty="0" smtClean="0"/>
              <a:t> or what Winifred Gallagher (2009) calls </a:t>
            </a:r>
            <a:r>
              <a:rPr lang="en-US" sz="2000" b="1" dirty="0" smtClean="0"/>
              <a:t>Rapt</a:t>
            </a:r>
            <a:r>
              <a:rPr lang="en-US" sz="2000" dirty="0" smtClean="0"/>
              <a:t> </a:t>
            </a:r>
            <a:r>
              <a:rPr lang="en-US" sz="2000" b="1" dirty="0" smtClean="0"/>
              <a:t>Attention</a:t>
            </a:r>
            <a:r>
              <a:rPr lang="en-US" sz="2000" dirty="0" smtClean="0"/>
              <a:t>.</a:t>
            </a:r>
            <a:endParaRPr lang="en-US" sz="2000" dirty="0"/>
          </a:p>
          <a:p>
            <a:endParaRPr lang="en-US" sz="2100" dirty="0" smtClean="0"/>
          </a:p>
          <a:p>
            <a:pPr marL="68580" indent="0">
              <a:buNone/>
            </a:pPr>
            <a:endParaRPr lang="en-US" sz="2100" dirty="0" smtClean="0"/>
          </a:p>
          <a:p>
            <a:pPr marL="68580" indent="0">
              <a:buNone/>
            </a:pPr>
            <a:endParaRPr lang="en-US" sz="2100" dirty="0"/>
          </a:p>
        </p:txBody>
      </p:sp>
    </p:spTree>
    <p:extLst>
      <p:ext uri="{BB962C8B-B14F-4D97-AF65-F5344CB8AC3E}">
        <p14:creationId xmlns:p14="http://schemas.microsoft.com/office/powerpoint/2010/main" val="9760456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Attention Cautions</a:t>
            </a:r>
            <a:endParaRPr lang="en-US" b="1" dirty="0"/>
          </a:p>
        </p:txBody>
      </p:sp>
      <p:sp>
        <p:nvSpPr>
          <p:cNvPr id="3" name="Content Placeholder 2"/>
          <p:cNvSpPr>
            <a:spLocks noGrp="1"/>
          </p:cNvSpPr>
          <p:nvPr>
            <p:ph idx="1"/>
          </p:nvPr>
        </p:nvSpPr>
        <p:spPr/>
        <p:txBody>
          <a:bodyPr>
            <a:normAutofit fontScale="92500"/>
          </a:bodyPr>
          <a:lstStyle/>
          <a:p>
            <a:r>
              <a:rPr lang="en-US" b="1" dirty="0" smtClean="0"/>
              <a:t>Multi-tasking is a myth. </a:t>
            </a:r>
            <a:r>
              <a:rPr lang="en-US" dirty="0" smtClean="0"/>
              <a:t>The brain can only attend effectively to one thing at a time (Sousa 2011).</a:t>
            </a:r>
          </a:p>
          <a:p>
            <a:pPr marL="68580" indent="0">
              <a:buNone/>
            </a:pPr>
            <a:endParaRPr lang="en-US" dirty="0" smtClean="0"/>
          </a:p>
          <a:p>
            <a:r>
              <a:rPr lang="en-US" b="1" dirty="0" smtClean="0"/>
              <a:t>Long uninterrupted study sessions will not produce LTM</a:t>
            </a:r>
            <a:r>
              <a:rPr lang="en-US" dirty="0" smtClean="0"/>
              <a:t>. Chunk and review every 20 minutes. Take a significant break every two hours. Review notes about new info before bed, which will stimulate the brain to retain rather than to get rid of it. Review again within 24 hours and regularly after that.</a:t>
            </a:r>
          </a:p>
          <a:p>
            <a:endParaRPr lang="en-US" dirty="0" smtClean="0"/>
          </a:p>
          <a:p>
            <a:endParaRPr lang="en-US" dirty="0"/>
          </a:p>
        </p:txBody>
      </p:sp>
    </p:spTree>
    <p:extLst>
      <p:ext uri="{BB962C8B-B14F-4D97-AF65-F5344CB8AC3E}">
        <p14:creationId xmlns:p14="http://schemas.microsoft.com/office/powerpoint/2010/main" val="3462845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Learning Recap</a:t>
            </a:r>
            <a:endParaRPr lang="en-US" b="1" dirty="0"/>
          </a:p>
        </p:txBody>
      </p:sp>
      <p:sp>
        <p:nvSpPr>
          <p:cNvPr id="3" name="Content Placeholder 2"/>
          <p:cNvSpPr>
            <a:spLocks noGrp="1"/>
          </p:cNvSpPr>
          <p:nvPr>
            <p:ph idx="1"/>
          </p:nvPr>
        </p:nvSpPr>
        <p:spPr/>
        <p:txBody>
          <a:bodyPr>
            <a:normAutofit fontScale="92500" lnSpcReduction="20000"/>
          </a:bodyPr>
          <a:lstStyle/>
          <a:p>
            <a:pPr marL="68580" indent="0">
              <a:buNone/>
            </a:pPr>
            <a:r>
              <a:rPr lang="en-US" b="1" dirty="0" smtClean="0"/>
              <a:t>Learning</a:t>
            </a:r>
            <a:r>
              <a:rPr lang="en-US" dirty="0" smtClean="0"/>
              <a:t>, as expressed via </a:t>
            </a:r>
            <a:r>
              <a:rPr lang="en-US" b="1" dirty="0" smtClean="0"/>
              <a:t>Long Term Memory</a:t>
            </a:r>
            <a:r>
              <a:rPr lang="en-US" dirty="0" smtClean="0"/>
              <a:t>, is possible when we:</a:t>
            </a:r>
          </a:p>
          <a:p>
            <a:pPr marL="68580" indent="0">
              <a:buNone/>
            </a:pPr>
            <a:endParaRPr lang="en-US" dirty="0"/>
          </a:p>
          <a:p>
            <a:r>
              <a:rPr lang="en-US" dirty="0" smtClean="0"/>
              <a:t>Attend to our physical, emotional, and cognitive fitness</a:t>
            </a:r>
          </a:p>
          <a:p>
            <a:r>
              <a:rPr lang="en-US" dirty="0" smtClean="0"/>
              <a:t>Engage affectively</a:t>
            </a:r>
          </a:p>
          <a:p>
            <a:r>
              <a:rPr lang="en-US" dirty="0" smtClean="0"/>
              <a:t>Maintain attention appropriate to learning and application (unplug)</a:t>
            </a:r>
            <a:endParaRPr lang="en-US" dirty="0"/>
          </a:p>
          <a:p>
            <a:r>
              <a:rPr lang="en-US" dirty="0" smtClean="0"/>
              <a:t>Hone habits to acquire new information via elaboration and retrieval methods, and</a:t>
            </a:r>
          </a:p>
          <a:p>
            <a:r>
              <a:rPr lang="en-US" dirty="0" smtClean="0"/>
              <a:t>Demonstrate new skills in service to problems in other contexts.</a:t>
            </a:r>
          </a:p>
          <a:p>
            <a:endParaRPr lang="en-US" dirty="0"/>
          </a:p>
          <a:p>
            <a:endParaRPr lang="en-US" dirty="0"/>
          </a:p>
        </p:txBody>
      </p:sp>
    </p:spTree>
    <p:extLst>
      <p:ext uri="{BB962C8B-B14F-4D97-AF65-F5344CB8AC3E}">
        <p14:creationId xmlns:p14="http://schemas.microsoft.com/office/powerpoint/2010/main" val="539116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5334000" cy="1524000"/>
          </a:xfrm>
        </p:spPr>
        <p:txBody>
          <a:bodyPr/>
          <a:lstStyle/>
          <a:p>
            <a:r>
              <a:rPr lang="en-US" b="1" dirty="0" smtClean="0"/>
              <a:t>Elaborative Learning Methods</a:t>
            </a:r>
            <a:endParaRPr lang="en-US" b="1" dirty="0"/>
          </a:p>
        </p:txBody>
      </p:sp>
      <p:sp>
        <p:nvSpPr>
          <p:cNvPr id="3" name="Text Placeholder 2"/>
          <p:cNvSpPr>
            <a:spLocks noGrp="1"/>
          </p:cNvSpPr>
          <p:nvPr>
            <p:ph type="body" idx="1"/>
          </p:nvPr>
        </p:nvSpPr>
        <p:spPr>
          <a:xfrm>
            <a:off x="914400" y="3657600"/>
            <a:ext cx="4978100" cy="2027217"/>
          </a:xfrm>
        </p:spPr>
        <p:txBody>
          <a:bodyPr/>
          <a:lstStyle/>
          <a:p>
            <a:pPr algn="ctr"/>
            <a:r>
              <a:rPr lang="en-US" b="1" dirty="0" smtClean="0"/>
              <a:t>Whole Brain Teaching (and Learning)</a:t>
            </a:r>
          </a:p>
          <a:p>
            <a:pPr algn="ctr"/>
            <a:r>
              <a:rPr lang="en-US" b="1" dirty="0" smtClean="0"/>
              <a:t>Cornell Notes</a:t>
            </a:r>
          </a:p>
          <a:p>
            <a:pPr algn="ctr"/>
            <a:r>
              <a:rPr lang="en-US" b="1" dirty="0" smtClean="0"/>
              <a:t>Concept Mapping</a:t>
            </a:r>
            <a:endParaRPr lang="en-US" b="1" dirty="0"/>
          </a:p>
        </p:txBody>
      </p:sp>
    </p:spTree>
    <p:extLst>
      <p:ext uri="{BB962C8B-B14F-4D97-AF65-F5344CB8AC3E}">
        <p14:creationId xmlns:p14="http://schemas.microsoft.com/office/powerpoint/2010/main" val="21235860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Whole Brain Teaching (and Learning)</a:t>
            </a:r>
            <a:endParaRPr lang="en-US" sz="3600" b="1" dirty="0"/>
          </a:p>
        </p:txBody>
      </p:sp>
      <p:sp>
        <p:nvSpPr>
          <p:cNvPr id="3" name="Content Placeholder 2"/>
          <p:cNvSpPr>
            <a:spLocks noGrp="1"/>
          </p:cNvSpPr>
          <p:nvPr>
            <p:ph idx="1"/>
          </p:nvPr>
        </p:nvSpPr>
        <p:spPr/>
        <p:txBody>
          <a:bodyPr>
            <a:normAutofit/>
          </a:bodyPr>
          <a:lstStyle/>
          <a:p>
            <a:pPr marL="68580" indent="0">
              <a:buNone/>
            </a:pPr>
            <a:r>
              <a:rPr lang="en-US" sz="2200" dirty="0" smtClean="0"/>
              <a:t>Created by California Philosophy Professor Chris </a:t>
            </a:r>
            <a:r>
              <a:rPr lang="en-US" sz="2200" dirty="0" err="1" smtClean="0"/>
              <a:t>Biffle</a:t>
            </a:r>
            <a:r>
              <a:rPr lang="en-US" sz="2200" dirty="0" smtClean="0"/>
              <a:t>, WBT leverages the senses in study. Of relevance to you are its tenants that:</a:t>
            </a:r>
          </a:p>
          <a:p>
            <a:pPr marL="68580" indent="0">
              <a:buNone/>
            </a:pPr>
            <a:endParaRPr lang="en-US" sz="2200" dirty="0" smtClean="0"/>
          </a:p>
          <a:p>
            <a:r>
              <a:rPr lang="en-US" sz="2200" dirty="0" smtClean="0"/>
              <a:t>Gestures and sounds reinforce learning in the classroom and during study</a:t>
            </a:r>
          </a:p>
          <a:p>
            <a:r>
              <a:rPr lang="en-US" sz="2200" dirty="0" smtClean="0"/>
              <a:t>Learners </a:t>
            </a:r>
            <a:r>
              <a:rPr lang="en-US" sz="2200" dirty="0"/>
              <a:t>should teach one another, breaking up study/review into small </a:t>
            </a:r>
            <a:r>
              <a:rPr lang="en-US" sz="2200" dirty="0" smtClean="0"/>
              <a:t>chunks (using the above) </a:t>
            </a:r>
            <a:r>
              <a:rPr lang="en-US" sz="2200" dirty="0"/>
              <a:t>during class and study.</a:t>
            </a:r>
          </a:p>
          <a:p>
            <a:endParaRPr lang="en-US" dirty="0"/>
          </a:p>
        </p:txBody>
      </p:sp>
    </p:spTree>
    <p:extLst>
      <p:ext uri="{BB962C8B-B14F-4D97-AF65-F5344CB8AC3E}">
        <p14:creationId xmlns:p14="http://schemas.microsoft.com/office/powerpoint/2010/main" val="24695765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2133600"/>
            <a:ext cx="4876800" cy="4038600"/>
          </a:xfrm>
          <a:prstGeom prst="rect">
            <a:avLst/>
          </a:prstGeom>
        </p:spPr>
      </p:pic>
      <p:sp>
        <p:nvSpPr>
          <p:cNvPr id="3" name="Down Arrow 2"/>
          <p:cNvSpPr/>
          <p:nvPr/>
        </p:nvSpPr>
        <p:spPr>
          <a:xfrm>
            <a:off x="990600" y="32766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own Arrow 3"/>
          <p:cNvSpPr/>
          <p:nvPr/>
        </p:nvSpPr>
        <p:spPr>
          <a:xfrm>
            <a:off x="3643884" y="114430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own Arrow 4"/>
          <p:cNvSpPr/>
          <p:nvPr/>
        </p:nvSpPr>
        <p:spPr>
          <a:xfrm>
            <a:off x="5377543" y="3505200"/>
            <a:ext cx="484632"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291084" y="4786884"/>
            <a:ext cx="69951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3624289" y="5701284"/>
            <a:ext cx="48920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990600" y="7239000"/>
            <a:ext cx="4800600" cy="369332"/>
          </a:xfrm>
          <a:prstGeom prst="rect">
            <a:avLst/>
          </a:prstGeom>
          <a:noFill/>
        </p:spPr>
        <p:txBody>
          <a:bodyPr wrap="square" rtlCol="0">
            <a:spAutoFit/>
          </a:bodyPr>
          <a:lstStyle/>
          <a:p>
            <a:pPr algn="ctr"/>
            <a:r>
              <a:rPr lang="en-US" b="1" dirty="0" smtClean="0"/>
              <a:t>Using WBT to learn regions of the brain.</a:t>
            </a:r>
            <a:endParaRPr lang="en-US" b="1" dirty="0"/>
          </a:p>
        </p:txBody>
      </p:sp>
    </p:spTree>
    <p:extLst>
      <p:ext uri="{BB962C8B-B14F-4D97-AF65-F5344CB8AC3E}">
        <p14:creationId xmlns:p14="http://schemas.microsoft.com/office/powerpoint/2010/main" val="4492516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618" y="1370219"/>
            <a:ext cx="5268558" cy="915781"/>
          </a:xfrm>
        </p:spPr>
        <p:txBody>
          <a:bodyPr>
            <a:normAutofit/>
          </a:bodyPr>
          <a:lstStyle/>
          <a:p>
            <a:r>
              <a:rPr lang="en-US" b="1" dirty="0" smtClean="0"/>
              <a:t>Cornell Method</a:t>
            </a:r>
            <a:endParaRPr lang="en-US" b="1" dirty="0"/>
          </a:p>
        </p:txBody>
      </p:sp>
      <p:pic>
        <p:nvPicPr>
          <p:cNvPr id="4" name="Content Placeholder 3"/>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082674" y="4038600"/>
            <a:ext cx="2270125" cy="3352800"/>
          </a:xfrm>
        </p:spPr>
      </p:pic>
      <p:sp>
        <p:nvSpPr>
          <p:cNvPr id="6" name="Text Placeholder 5"/>
          <p:cNvSpPr>
            <a:spLocks noGrp="1"/>
          </p:cNvSpPr>
          <p:nvPr>
            <p:ph type="body" sz="quarter" idx="3"/>
          </p:nvPr>
        </p:nvSpPr>
        <p:spPr>
          <a:xfrm>
            <a:off x="838200" y="2514601"/>
            <a:ext cx="5212467" cy="1295400"/>
          </a:xfrm>
        </p:spPr>
        <p:txBody>
          <a:bodyPr>
            <a:normAutofit/>
          </a:bodyPr>
          <a:lstStyle/>
          <a:p>
            <a:r>
              <a:rPr lang="en-US" sz="1800" b="0" dirty="0" smtClean="0">
                <a:solidFill>
                  <a:schemeClr val="tx1"/>
                </a:solidFill>
                <a:cs typeface="Arial" pitchFamily="34" charset="0"/>
              </a:rPr>
              <a:t>Created in the 1950s by Walter Pauk for Cornell medical students, it not only showcases active reading and listening, it also doubles as a review aid.</a:t>
            </a:r>
            <a:endParaRPr lang="en-US" sz="1800" b="0" dirty="0">
              <a:solidFill>
                <a:schemeClr val="tx1"/>
              </a:solidFill>
              <a:cs typeface="Arial" pitchFamily="34" charset="0"/>
            </a:endParaRPr>
          </a:p>
        </p:txBody>
      </p:sp>
      <p:sp>
        <p:nvSpPr>
          <p:cNvPr id="7" name="Content Placeholder 6"/>
          <p:cNvSpPr>
            <a:spLocks noGrp="1"/>
          </p:cNvSpPr>
          <p:nvPr>
            <p:ph sz="quarter" idx="4"/>
          </p:nvPr>
        </p:nvSpPr>
        <p:spPr>
          <a:xfrm>
            <a:off x="3276600" y="3966261"/>
            <a:ext cx="2895600" cy="3781063"/>
          </a:xfrm>
        </p:spPr>
        <p:txBody>
          <a:bodyPr>
            <a:normAutofit fontScale="92500" lnSpcReduction="10000"/>
          </a:bodyPr>
          <a:lstStyle/>
          <a:p>
            <a:r>
              <a:rPr lang="en-US" sz="1800" dirty="0" smtClean="0">
                <a:cs typeface="Arial" pitchFamily="34" charset="0"/>
              </a:rPr>
              <a:t>Upper Margin: Insert a topical/source header. Always number and date entries for easy retrieval.</a:t>
            </a:r>
          </a:p>
          <a:p>
            <a:r>
              <a:rPr lang="en-US" sz="1800" dirty="0" smtClean="0">
                <a:cs typeface="Arial" pitchFamily="34" charset="0"/>
              </a:rPr>
              <a:t>Right Margin: Record notes. Use “white space” between major ideas.</a:t>
            </a:r>
          </a:p>
          <a:p>
            <a:r>
              <a:rPr lang="en-US" sz="1800" dirty="0" smtClean="0">
                <a:cs typeface="Arial" pitchFamily="34" charset="0"/>
              </a:rPr>
              <a:t>Left Margin: Add cues and questions.</a:t>
            </a:r>
          </a:p>
          <a:p>
            <a:r>
              <a:rPr lang="en-US" sz="1800" dirty="0" smtClean="0">
                <a:cs typeface="Arial" pitchFamily="34" charset="0"/>
              </a:rPr>
              <a:t>Bottom Margin: Compose a summary.</a:t>
            </a:r>
          </a:p>
          <a:p>
            <a:endParaRPr lang="en-US" sz="1800" dirty="0" smtClean="0">
              <a:cs typeface="Arial" pitchFamily="34" charset="0"/>
            </a:endParaRPr>
          </a:p>
          <a:p>
            <a:pPr marL="68580" indent="0">
              <a:buNone/>
            </a:pPr>
            <a:endParaRPr lang="en-US" sz="1800" dirty="0"/>
          </a:p>
        </p:txBody>
      </p:sp>
    </p:spTree>
    <p:extLst>
      <p:ext uri="{BB962C8B-B14F-4D97-AF65-F5344CB8AC3E}">
        <p14:creationId xmlns:p14="http://schemas.microsoft.com/office/powerpoint/2010/main" val="22064017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4721" y="1143000"/>
            <a:ext cx="5268558" cy="839581"/>
          </a:xfrm>
        </p:spPr>
        <p:txBody>
          <a:bodyPr/>
          <a:lstStyle/>
          <a:p>
            <a:r>
              <a:rPr lang="en-US" b="1" dirty="0" smtClean="0"/>
              <a:t>Concept Mapping</a:t>
            </a:r>
            <a:endParaRPr lang="en-US" b="1" dirty="0"/>
          </a:p>
        </p:txBody>
      </p:sp>
      <p:sp>
        <p:nvSpPr>
          <p:cNvPr id="3" name="Content Placeholder 2"/>
          <p:cNvSpPr>
            <a:spLocks noGrp="1"/>
          </p:cNvSpPr>
          <p:nvPr>
            <p:ph idx="1"/>
          </p:nvPr>
        </p:nvSpPr>
        <p:spPr>
          <a:xfrm>
            <a:off x="685800" y="2057400"/>
            <a:ext cx="5486400" cy="2743200"/>
          </a:xfrm>
        </p:spPr>
        <p:txBody>
          <a:bodyPr>
            <a:noAutofit/>
          </a:bodyPr>
          <a:lstStyle/>
          <a:p>
            <a:pPr lvl="0">
              <a:buClr>
                <a:srgbClr val="94C600"/>
              </a:buClr>
            </a:pPr>
            <a:r>
              <a:rPr lang="en-US" sz="1800" dirty="0" smtClean="0">
                <a:solidFill>
                  <a:srgbClr val="3E3D2D"/>
                </a:solidFill>
                <a:cs typeface="Arial" pitchFamily="34" charset="0"/>
              </a:rPr>
              <a:t>Organize </a:t>
            </a:r>
            <a:r>
              <a:rPr lang="en-US" sz="1800" dirty="0">
                <a:solidFill>
                  <a:srgbClr val="3E3D2D"/>
                </a:solidFill>
                <a:cs typeface="Arial" pitchFamily="34" charset="0"/>
              </a:rPr>
              <a:t>what you know</a:t>
            </a:r>
          </a:p>
          <a:p>
            <a:pPr lvl="0">
              <a:buClr>
                <a:srgbClr val="94C600"/>
              </a:buClr>
            </a:pPr>
            <a:r>
              <a:rPr lang="en-US" sz="1800" dirty="0" smtClean="0">
                <a:solidFill>
                  <a:srgbClr val="3E3D2D"/>
                </a:solidFill>
                <a:cs typeface="Arial" pitchFamily="34" charset="0"/>
              </a:rPr>
              <a:t>Use </a:t>
            </a:r>
            <a:r>
              <a:rPr lang="en-US" sz="1800" dirty="0">
                <a:solidFill>
                  <a:srgbClr val="3E3D2D"/>
                </a:solidFill>
                <a:cs typeface="Arial" pitchFamily="34" charset="0"/>
              </a:rPr>
              <a:t>visuals such as circles or squares to show relationships between concepts</a:t>
            </a:r>
          </a:p>
          <a:p>
            <a:pPr lvl="0">
              <a:buClr>
                <a:srgbClr val="94C600"/>
              </a:buClr>
            </a:pPr>
            <a:r>
              <a:rPr lang="en-US" sz="1800" dirty="0" smtClean="0">
                <a:solidFill>
                  <a:srgbClr val="3E3D2D"/>
                </a:solidFill>
                <a:cs typeface="Arial" pitchFamily="34" charset="0"/>
              </a:rPr>
              <a:t>Represent </a:t>
            </a:r>
            <a:r>
              <a:rPr lang="en-US" sz="1800" dirty="0">
                <a:solidFill>
                  <a:srgbClr val="3E3D2D"/>
                </a:solidFill>
                <a:cs typeface="Arial" pitchFamily="34" charset="0"/>
              </a:rPr>
              <a:t>in a hierarchical fashion—general concepts at top with more specifics connected</a:t>
            </a:r>
          </a:p>
          <a:p>
            <a:pPr lvl="0">
              <a:buClr>
                <a:srgbClr val="94C600"/>
              </a:buClr>
            </a:pPr>
            <a:r>
              <a:rPr lang="en-US" sz="1800" dirty="0" smtClean="0">
                <a:solidFill>
                  <a:srgbClr val="3E3D2D"/>
                </a:solidFill>
                <a:cs typeface="Arial" pitchFamily="34" charset="0"/>
              </a:rPr>
              <a:t>Include </a:t>
            </a:r>
            <a:r>
              <a:rPr lang="en-US" sz="1800" dirty="0">
                <a:solidFill>
                  <a:srgbClr val="3E3D2D"/>
                </a:solidFill>
                <a:cs typeface="Arial" pitchFamily="34" charset="0"/>
              </a:rPr>
              <a:t>cross-links</a:t>
            </a:r>
          </a:p>
          <a:p>
            <a:pPr lvl="0">
              <a:buClr>
                <a:srgbClr val="94C600"/>
              </a:buClr>
            </a:pPr>
            <a:r>
              <a:rPr lang="en-US" sz="1800" dirty="0">
                <a:solidFill>
                  <a:srgbClr val="3E3D2D"/>
                </a:solidFill>
                <a:cs typeface="Arial" pitchFamily="34" charset="0"/>
              </a:rPr>
              <a:t>A</a:t>
            </a:r>
            <a:r>
              <a:rPr lang="en-US" sz="1800" dirty="0" smtClean="0">
                <a:solidFill>
                  <a:srgbClr val="3E3D2D"/>
                </a:solidFill>
                <a:cs typeface="Arial" pitchFamily="34" charset="0"/>
              </a:rPr>
              <a:t>dd </a:t>
            </a:r>
            <a:r>
              <a:rPr lang="en-US" sz="1800" dirty="0">
                <a:solidFill>
                  <a:srgbClr val="3E3D2D"/>
                </a:solidFill>
                <a:cs typeface="Arial" pitchFamily="34" charset="0"/>
              </a:rPr>
              <a:t>specific examples </a:t>
            </a:r>
            <a:r>
              <a:rPr lang="en-US" sz="1800" dirty="0" smtClean="0">
                <a:solidFill>
                  <a:srgbClr val="3E3D2D"/>
                </a:solidFill>
                <a:cs typeface="Arial" pitchFamily="34" charset="0"/>
              </a:rPr>
              <a:t>to </a:t>
            </a:r>
            <a:r>
              <a:rPr lang="en-US" sz="1800" dirty="0">
                <a:solidFill>
                  <a:srgbClr val="3E3D2D"/>
                </a:solidFill>
                <a:cs typeface="Arial" pitchFamily="34" charset="0"/>
              </a:rPr>
              <a:t>clarify </a:t>
            </a:r>
            <a:r>
              <a:rPr lang="en-US" sz="1800" dirty="0" smtClean="0">
                <a:solidFill>
                  <a:srgbClr val="3E3D2D"/>
                </a:solidFill>
                <a:cs typeface="Arial" pitchFamily="34" charset="0"/>
              </a:rPr>
              <a:t>meaning</a:t>
            </a:r>
            <a:endParaRPr lang="en-US" sz="1800" dirty="0">
              <a:solidFill>
                <a:srgbClr val="3E3D2D"/>
              </a:solidFill>
              <a:cs typeface="Arial" pitchFamily="34" charset="0"/>
            </a:endParaRPr>
          </a:p>
          <a:p>
            <a:endParaRPr lang="en-US" sz="1800" dirty="0">
              <a:latin typeface="Arial" pitchFamily="34" charset="0"/>
              <a:cs typeface="Arial"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4800600"/>
            <a:ext cx="4419600"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46289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143000"/>
            <a:ext cx="5268558" cy="761999"/>
          </a:xfrm>
        </p:spPr>
        <p:txBody>
          <a:bodyPr>
            <a:normAutofit/>
          </a:bodyPr>
          <a:lstStyle/>
          <a:p>
            <a:r>
              <a:rPr lang="en-US" sz="2300" b="1" dirty="0" smtClean="0"/>
              <a:t>MBTI: Leverage Your Learning Style</a:t>
            </a:r>
            <a:endParaRPr lang="en-US" sz="23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8701869"/>
              </p:ext>
            </p:extLst>
          </p:nvPr>
        </p:nvGraphicFramePr>
        <p:xfrm>
          <a:off x="457200" y="2362200"/>
          <a:ext cx="5943600" cy="4343400"/>
        </p:xfrm>
        <a:graphic>
          <a:graphicData uri="http://schemas.openxmlformats.org/drawingml/2006/table">
            <a:tbl>
              <a:tblPr firstRow="1" bandRow="1">
                <a:tableStyleId>{5C22544A-7EE6-4342-B048-85BDC9FD1C3A}</a:tableStyleId>
              </a:tblPr>
              <a:tblGrid>
                <a:gridCol w="1280160"/>
                <a:gridCol w="1127760"/>
                <a:gridCol w="1127760"/>
                <a:gridCol w="1127760"/>
                <a:gridCol w="1280160"/>
              </a:tblGrid>
              <a:tr h="868680">
                <a:tc>
                  <a:txBody>
                    <a:bodyPr/>
                    <a:lstStyle/>
                    <a:p>
                      <a:endParaRPr lang="en-US" dirty="0"/>
                    </a:p>
                  </a:txBody>
                  <a:tcPr/>
                </a:tc>
                <a:tc>
                  <a:txBody>
                    <a:bodyPr/>
                    <a:lstStyle/>
                    <a:p>
                      <a:r>
                        <a:rPr lang="en-US" sz="1400" dirty="0" smtClean="0">
                          <a:latin typeface="Arial" pitchFamily="34" charset="0"/>
                          <a:cs typeface="Arial" pitchFamily="34" charset="0"/>
                        </a:rPr>
                        <a:t>Relational</a:t>
                      </a:r>
                      <a:r>
                        <a:rPr lang="en-US" sz="1400" baseline="0" dirty="0" smtClean="0">
                          <a:latin typeface="Arial" pitchFamily="34" charset="0"/>
                          <a:cs typeface="Arial" pitchFamily="34" charset="0"/>
                        </a:rPr>
                        <a:t> Learner</a:t>
                      </a:r>
                      <a:endParaRPr lang="en-US" sz="1400" dirty="0">
                        <a:latin typeface="Arial" pitchFamily="34" charset="0"/>
                        <a:cs typeface="Arial" pitchFamily="34" charset="0"/>
                      </a:endParaRPr>
                    </a:p>
                  </a:txBody>
                  <a:tcPr/>
                </a:tc>
                <a:tc>
                  <a:txBody>
                    <a:bodyPr/>
                    <a:lstStyle/>
                    <a:p>
                      <a:r>
                        <a:rPr lang="en-US" sz="1400" dirty="0" smtClean="0">
                          <a:latin typeface="Arial" pitchFamily="34" charset="0"/>
                          <a:cs typeface="Arial" pitchFamily="34" charset="0"/>
                        </a:rPr>
                        <a:t>Analytical Learner</a:t>
                      </a:r>
                      <a:endParaRPr lang="en-US" sz="1400" dirty="0">
                        <a:latin typeface="Arial" pitchFamily="34" charset="0"/>
                        <a:cs typeface="Arial" pitchFamily="34" charset="0"/>
                      </a:endParaRPr>
                    </a:p>
                  </a:txBody>
                  <a:tcPr/>
                </a:tc>
                <a:tc>
                  <a:txBody>
                    <a:bodyPr/>
                    <a:lstStyle/>
                    <a:p>
                      <a:r>
                        <a:rPr lang="en-US" sz="1400" dirty="0" smtClean="0">
                          <a:latin typeface="Arial" pitchFamily="34" charset="0"/>
                          <a:cs typeface="Arial" pitchFamily="34" charset="0"/>
                        </a:rPr>
                        <a:t>Structured</a:t>
                      </a:r>
                      <a:r>
                        <a:rPr lang="en-US" sz="1400" baseline="0" dirty="0" smtClean="0">
                          <a:latin typeface="Arial" pitchFamily="34" charset="0"/>
                          <a:cs typeface="Arial" pitchFamily="34" charset="0"/>
                        </a:rPr>
                        <a:t> Learner</a:t>
                      </a:r>
                      <a:endParaRPr lang="en-US" sz="1400" dirty="0">
                        <a:latin typeface="Arial" pitchFamily="34" charset="0"/>
                        <a:cs typeface="Arial" pitchFamily="34" charset="0"/>
                      </a:endParaRPr>
                    </a:p>
                  </a:txBody>
                  <a:tcPr/>
                </a:tc>
                <a:tc>
                  <a:txBody>
                    <a:bodyPr/>
                    <a:lstStyle/>
                    <a:p>
                      <a:r>
                        <a:rPr lang="en-US" sz="1400" dirty="0" smtClean="0">
                          <a:latin typeface="Arial" pitchFamily="34" charset="0"/>
                          <a:cs typeface="Arial" pitchFamily="34" charset="0"/>
                        </a:rPr>
                        <a:t>Energetic</a:t>
                      </a:r>
                      <a:r>
                        <a:rPr lang="en-US" sz="1400" baseline="0" dirty="0" smtClean="0">
                          <a:latin typeface="Arial" pitchFamily="34" charset="0"/>
                          <a:cs typeface="Arial" pitchFamily="34" charset="0"/>
                        </a:rPr>
                        <a:t> Learner</a:t>
                      </a:r>
                      <a:endParaRPr lang="en-US" sz="1400" dirty="0">
                        <a:latin typeface="Arial" pitchFamily="34" charset="0"/>
                        <a:cs typeface="Arial" pitchFamily="34" charset="0"/>
                      </a:endParaRPr>
                    </a:p>
                  </a:txBody>
                  <a:tcPr/>
                </a:tc>
              </a:tr>
              <a:tr h="868680">
                <a:tc>
                  <a:txBody>
                    <a:bodyPr/>
                    <a:lstStyle/>
                    <a:p>
                      <a:r>
                        <a:rPr lang="en-US" sz="1400" dirty="0" smtClean="0">
                          <a:latin typeface="Arial" pitchFamily="34" charset="0"/>
                          <a:cs typeface="Arial" pitchFamily="34" charset="0"/>
                        </a:rPr>
                        <a:t>Personality Assessment</a:t>
                      </a:r>
                      <a:endParaRPr lang="en-US" sz="1400" dirty="0">
                        <a:latin typeface="Arial" pitchFamily="34" charset="0"/>
                        <a:cs typeface="Arial" pitchFamily="34" charset="0"/>
                      </a:endParaRPr>
                    </a:p>
                  </a:txBody>
                  <a:tcPr/>
                </a:tc>
                <a:tc>
                  <a:txBody>
                    <a:bodyPr/>
                    <a:lstStyle/>
                    <a:p>
                      <a:r>
                        <a:rPr lang="en-US" sz="1400" dirty="0" smtClean="0">
                          <a:latin typeface="Arial" pitchFamily="34" charset="0"/>
                          <a:cs typeface="Arial" pitchFamily="34" charset="0"/>
                        </a:rPr>
                        <a:t>NF</a:t>
                      </a:r>
                      <a:endParaRPr lang="en-US" sz="1400" dirty="0">
                        <a:latin typeface="Arial" pitchFamily="34" charset="0"/>
                        <a:cs typeface="Arial" pitchFamily="34" charset="0"/>
                      </a:endParaRPr>
                    </a:p>
                  </a:txBody>
                  <a:tcPr/>
                </a:tc>
                <a:tc>
                  <a:txBody>
                    <a:bodyPr/>
                    <a:lstStyle/>
                    <a:p>
                      <a:r>
                        <a:rPr lang="en-US" sz="1400" dirty="0" smtClean="0">
                          <a:latin typeface="Arial" pitchFamily="34" charset="0"/>
                          <a:cs typeface="Arial" pitchFamily="34" charset="0"/>
                        </a:rPr>
                        <a:t>NT</a:t>
                      </a:r>
                      <a:endParaRPr lang="en-US" sz="1400" dirty="0">
                        <a:latin typeface="Arial" pitchFamily="34" charset="0"/>
                        <a:cs typeface="Arial" pitchFamily="34" charset="0"/>
                      </a:endParaRPr>
                    </a:p>
                  </a:txBody>
                  <a:tcPr/>
                </a:tc>
                <a:tc>
                  <a:txBody>
                    <a:bodyPr/>
                    <a:lstStyle/>
                    <a:p>
                      <a:r>
                        <a:rPr lang="en-US" sz="1400" dirty="0" smtClean="0">
                          <a:latin typeface="Arial" pitchFamily="34" charset="0"/>
                          <a:cs typeface="Arial" pitchFamily="34" charset="0"/>
                        </a:rPr>
                        <a:t>SJ</a:t>
                      </a:r>
                      <a:endParaRPr lang="en-US" sz="1400" dirty="0">
                        <a:latin typeface="Arial" pitchFamily="34" charset="0"/>
                        <a:cs typeface="Arial" pitchFamily="34" charset="0"/>
                      </a:endParaRPr>
                    </a:p>
                  </a:txBody>
                  <a:tcPr/>
                </a:tc>
                <a:tc>
                  <a:txBody>
                    <a:bodyPr/>
                    <a:lstStyle/>
                    <a:p>
                      <a:r>
                        <a:rPr lang="en-US" sz="1400" dirty="0" smtClean="0">
                          <a:latin typeface="Arial" pitchFamily="34" charset="0"/>
                          <a:cs typeface="Arial" pitchFamily="34" charset="0"/>
                        </a:rPr>
                        <a:t>SP</a:t>
                      </a:r>
                      <a:endParaRPr lang="en-US" sz="1400" dirty="0">
                        <a:latin typeface="Arial" pitchFamily="34" charset="0"/>
                        <a:cs typeface="Arial" pitchFamily="34" charset="0"/>
                      </a:endParaRPr>
                    </a:p>
                  </a:txBody>
                  <a:tcPr/>
                </a:tc>
              </a:tr>
              <a:tr h="868680">
                <a:tc>
                  <a:txBody>
                    <a:bodyPr/>
                    <a:lstStyle/>
                    <a:p>
                      <a:r>
                        <a:rPr lang="en-US" sz="1400" dirty="0" smtClean="0">
                          <a:latin typeface="Arial" pitchFamily="34" charset="0"/>
                          <a:cs typeface="Arial" pitchFamily="34" charset="0"/>
                        </a:rPr>
                        <a:t>Learning Orientation</a:t>
                      </a:r>
                      <a:endParaRPr lang="en-US" sz="1400" dirty="0">
                        <a:latin typeface="Arial" pitchFamily="34" charset="0"/>
                        <a:cs typeface="Arial" pitchFamily="34" charset="0"/>
                      </a:endParaRPr>
                    </a:p>
                  </a:txBody>
                  <a:tcPr/>
                </a:tc>
                <a:tc>
                  <a:txBody>
                    <a:bodyPr/>
                    <a:lstStyle/>
                    <a:p>
                      <a:r>
                        <a:rPr lang="en-US" sz="1400" dirty="0" smtClean="0">
                          <a:latin typeface="Arial" pitchFamily="34" charset="0"/>
                          <a:cs typeface="Arial" pitchFamily="34" charset="0"/>
                        </a:rPr>
                        <a:t>Meaning Oriented</a:t>
                      </a:r>
                      <a:endParaRPr lang="en-US" sz="1400" dirty="0">
                        <a:latin typeface="Arial" pitchFamily="34" charset="0"/>
                        <a:cs typeface="Arial" pitchFamily="34" charset="0"/>
                      </a:endParaRPr>
                    </a:p>
                  </a:txBody>
                  <a:tcPr/>
                </a:tc>
                <a:tc>
                  <a:txBody>
                    <a:bodyPr/>
                    <a:lstStyle/>
                    <a:p>
                      <a:r>
                        <a:rPr lang="en-US" sz="1400" dirty="0" smtClean="0">
                          <a:latin typeface="Arial" pitchFamily="34" charset="0"/>
                          <a:cs typeface="Arial" pitchFamily="34" charset="0"/>
                        </a:rPr>
                        <a:t>Theory Oriented</a:t>
                      </a:r>
                      <a:endParaRPr lang="en-US" sz="1400" dirty="0">
                        <a:latin typeface="Arial" pitchFamily="34" charset="0"/>
                        <a:cs typeface="Arial" pitchFamily="34" charset="0"/>
                      </a:endParaRPr>
                    </a:p>
                  </a:txBody>
                  <a:tcPr/>
                </a:tc>
                <a:tc>
                  <a:txBody>
                    <a:bodyPr/>
                    <a:lstStyle/>
                    <a:p>
                      <a:r>
                        <a:rPr lang="en-US" sz="1400" dirty="0" smtClean="0">
                          <a:latin typeface="Arial" pitchFamily="34" charset="0"/>
                          <a:cs typeface="Arial" pitchFamily="34" charset="0"/>
                        </a:rPr>
                        <a:t>Solution</a:t>
                      </a:r>
                      <a:r>
                        <a:rPr lang="en-US" sz="1400" baseline="0" dirty="0" smtClean="0">
                          <a:latin typeface="Arial" pitchFamily="34" charset="0"/>
                          <a:cs typeface="Arial" pitchFamily="34" charset="0"/>
                        </a:rPr>
                        <a:t> Oriented</a:t>
                      </a:r>
                      <a:endParaRPr lang="en-US" sz="1400" dirty="0">
                        <a:latin typeface="Arial" pitchFamily="34" charset="0"/>
                        <a:cs typeface="Arial" pitchFamily="34" charset="0"/>
                      </a:endParaRPr>
                    </a:p>
                  </a:txBody>
                  <a:tcPr/>
                </a:tc>
                <a:tc>
                  <a:txBody>
                    <a:bodyPr/>
                    <a:lstStyle/>
                    <a:p>
                      <a:r>
                        <a:rPr lang="en-US" sz="1400" dirty="0" smtClean="0">
                          <a:latin typeface="Arial" pitchFamily="34" charset="0"/>
                          <a:cs typeface="Arial" pitchFamily="34" charset="0"/>
                        </a:rPr>
                        <a:t>Activity</a:t>
                      </a:r>
                      <a:r>
                        <a:rPr lang="en-US" sz="1400" baseline="0" dirty="0" smtClean="0">
                          <a:latin typeface="Arial" pitchFamily="34" charset="0"/>
                          <a:cs typeface="Arial" pitchFamily="34" charset="0"/>
                        </a:rPr>
                        <a:t> Oriented</a:t>
                      </a:r>
                      <a:endParaRPr lang="en-US" sz="1400" dirty="0">
                        <a:latin typeface="Arial" pitchFamily="34" charset="0"/>
                        <a:cs typeface="Arial" pitchFamily="34" charset="0"/>
                      </a:endParaRPr>
                    </a:p>
                  </a:txBody>
                  <a:tcPr/>
                </a:tc>
              </a:tr>
              <a:tr h="868680">
                <a:tc>
                  <a:txBody>
                    <a:bodyPr/>
                    <a:lstStyle/>
                    <a:p>
                      <a:r>
                        <a:rPr lang="en-US" sz="1400" dirty="0" smtClean="0">
                          <a:latin typeface="Arial" pitchFamily="34" charset="0"/>
                          <a:cs typeface="Arial" pitchFamily="34" charset="0"/>
                        </a:rPr>
                        <a:t>Sensory</a:t>
                      </a:r>
                      <a:r>
                        <a:rPr lang="en-US" sz="1400" baseline="0" dirty="0" smtClean="0">
                          <a:latin typeface="Arial" pitchFamily="34" charset="0"/>
                          <a:cs typeface="Arial" pitchFamily="34" charset="0"/>
                        </a:rPr>
                        <a:t> Preference</a:t>
                      </a:r>
                      <a:endParaRPr lang="en-US" sz="1400" dirty="0">
                        <a:latin typeface="Arial" pitchFamily="34" charset="0"/>
                        <a:cs typeface="Arial" pitchFamily="34" charset="0"/>
                      </a:endParaRPr>
                    </a:p>
                  </a:txBody>
                  <a:tcPr/>
                </a:tc>
                <a:tc>
                  <a:txBody>
                    <a:bodyPr/>
                    <a:lstStyle/>
                    <a:p>
                      <a:r>
                        <a:rPr lang="en-US" sz="1400" dirty="0" smtClean="0">
                          <a:latin typeface="Arial" pitchFamily="34" charset="0"/>
                          <a:cs typeface="Arial" pitchFamily="34" charset="0"/>
                        </a:rPr>
                        <a:t>Auditory/ Visual</a:t>
                      </a:r>
                      <a:endParaRPr lang="en-US" sz="1400" dirty="0">
                        <a:latin typeface="Arial" pitchFamily="34" charset="0"/>
                        <a:cs typeface="Arial" pitchFamily="34" charset="0"/>
                      </a:endParaRPr>
                    </a:p>
                  </a:txBody>
                  <a:tcPr/>
                </a:tc>
                <a:tc>
                  <a:txBody>
                    <a:bodyPr/>
                    <a:lstStyle/>
                    <a:p>
                      <a:r>
                        <a:rPr lang="en-US" sz="1400" dirty="0" smtClean="0">
                          <a:latin typeface="Arial" pitchFamily="34" charset="0"/>
                          <a:cs typeface="Arial" pitchFamily="34" charset="0"/>
                        </a:rPr>
                        <a:t>Visual</a:t>
                      </a:r>
                      <a:endParaRPr lang="en-US" sz="1400" dirty="0">
                        <a:latin typeface="Arial" pitchFamily="34" charset="0"/>
                        <a:cs typeface="Arial" pitchFamily="34" charset="0"/>
                      </a:endParaRPr>
                    </a:p>
                  </a:txBody>
                  <a:tcPr/>
                </a:tc>
                <a:tc>
                  <a:txBody>
                    <a:bodyPr/>
                    <a:lstStyle/>
                    <a:p>
                      <a:r>
                        <a:rPr lang="en-US" sz="1400" dirty="0" smtClean="0">
                          <a:latin typeface="Arial" pitchFamily="34" charset="0"/>
                          <a:cs typeface="Arial" pitchFamily="34" charset="0"/>
                        </a:rPr>
                        <a:t>Visual/ Tactile</a:t>
                      </a:r>
                      <a:endParaRPr lang="en-US" sz="1400" dirty="0">
                        <a:latin typeface="Arial" pitchFamily="34" charset="0"/>
                        <a:cs typeface="Arial" pitchFamily="34" charset="0"/>
                      </a:endParaRPr>
                    </a:p>
                  </a:txBody>
                  <a:tcPr/>
                </a:tc>
                <a:tc>
                  <a:txBody>
                    <a:bodyPr/>
                    <a:lstStyle/>
                    <a:p>
                      <a:r>
                        <a:rPr lang="en-US" sz="1400" dirty="0" smtClean="0">
                          <a:latin typeface="Arial" pitchFamily="34" charset="0"/>
                          <a:cs typeface="Arial" pitchFamily="34" charset="0"/>
                        </a:rPr>
                        <a:t>Tactile/ Auditory</a:t>
                      </a:r>
                      <a:endParaRPr lang="en-US" sz="1400" dirty="0">
                        <a:latin typeface="Arial" pitchFamily="34" charset="0"/>
                        <a:cs typeface="Arial" pitchFamily="34" charset="0"/>
                      </a:endParaRPr>
                    </a:p>
                  </a:txBody>
                  <a:tcPr/>
                </a:tc>
              </a:tr>
              <a:tr h="868680">
                <a:tc>
                  <a:txBody>
                    <a:bodyPr/>
                    <a:lstStyle/>
                    <a:p>
                      <a:r>
                        <a:rPr lang="en-US" sz="1400" dirty="0" smtClean="0">
                          <a:latin typeface="Arial" pitchFamily="34" charset="0"/>
                          <a:cs typeface="Arial" pitchFamily="34" charset="0"/>
                        </a:rPr>
                        <a:t>Brain Dominance</a:t>
                      </a:r>
                      <a:endParaRPr lang="en-US" sz="1400" dirty="0">
                        <a:latin typeface="Arial" pitchFamily="34" charset="0"/>
                        <a:cs typeface="Arial" pitchFamily="34" charset="0"/>
                      </a:endParaRPr>
                    </a:p>
                  </a:txBody>
                  <a:tcPr/>
                </a:tc>
                <a:tc>
                  <a:txBody>
                    <a:bodyPr/>
                    <a:lstStyle/>
                    <a:p>
                      <a:r>
                        <a:rPr lang="en-US" sz="1400" dirty="0" smtClean="0">
                          <a:latin typeface="Arial" pitchFamily="34" charset="0"/>
                          <a:cs typeface="Arial" pitchFamily="34" charset="0"/>
                        </a:rPr>
                        <a:t>Right</a:t>
                      </a:r>
                      <a:endParaRPr lang="en-US" sz="1400" dirty="0">
                        <a:latin typeface="Arial" pitchFamily="34" charset="0"/>
                        <a:cs typeface="Arial" pitchFamily="34" charset="0"/>
                      </a:endParaRPr>
                    </a:p>
                  </a:txBody>
                  <a:tcPr/>
                </a:tc>
                <a:tc>
                  <a:txBody>
                    <a:bodyPr/>
                    <a:lstStyle/>
                    <a:p>
                      <a:r>
                        <a:rPr lang="en-US" sz="1400" dirty="0" smtClean="0">
                          <a:latin typeface="Arial" pitchFamily="34" charset="0"/>
                          <a:cs typeface="Arial" pitchFamily="34" charset="0"/>
                        </a:rPr>
                        <a:t>Left</a:t>
                      </a:r>
                      <a:endParaRPr lang="en-US" sz="1400" dirty="0">
                        <a:latin typeface="Arial" pitchFamily="34" charset="0"/>
                        <a:cs typeface="Arial" pitchFamily="34" charset="0"/>
                      </a:endParaRPr>
                    </a:p>
                  </a:txBody>
                  <a:tcPr/>
                </a:tc>
                <a:tc>
                  <a:txBody>
                    <a:bodyPr/>
                    <a:lstStyle/>
                    <a:p>
                      <a:r>
                        <a:rPr lang="en-US" sz="1400" dirty="0" smtClean="0">
                          <a:latin typeface="Arial" pitchFamily="34" charset="0"/>
                          <a:cs typeface="Arial" pitchFamily="34" charset="0"/>
                        </a:rPr>
                        <a:t>Left</a:t>
                      </a:r>
                      <a:endParaRPr lang="en-US" sz="1400" dirty="0">
                        <a:latin typeface="Arial" pitchFamily="34" charset="0"/>
                        <a:cs typeface="Arial" pitchFamily="34" charset="0"/>
                      </a:endParaRPr>
                    </a:p>
                  </a:txBody>
                  <a:tcPr/>
                </a:tc>
                <a:tc>
                  <a:txBody>
                    <a:bodyPr/>
                    <a:lstStyle/>
                    <a:p>
                      <a:r>
                        <a:rPr lang="en-US" sz="1400" dirty="0" smtClean="0">
                          <a:latin typeface="Arial" pitchFamily="34" charset="0"/>
                          <a:cs typeface="Arial" pitchFamily="34" charset="0"/>
                        </a:rPr>
                        <a:t>Right</a:t>
                      </a:r>
                      <a:endParaRPr lang="en-US" sz="1400" dirty="0">
                        <a:latin typeface="Arial" pitchFamily="34" charset="0"/>
                        <a:cs typeface="Arial" pitchFamily="34" charset="0"/>
                      </a:endParaRPr>
                    </a:p>
                  </a:txBody>
                  <a:tcPr/>
                </a:tc>
              </a:tr>
            </a:tbl>
          </a:graphicData>
        </a:graphic>
      </p:graphicFrame>
      <p:sp>
        <p:nvSpPr>
          <p:cNvPr id="5" name="TextBox 4"/>
          <p:cNvSpPr txBox="1"/>
          <p:nvPr/>
        </p:nvSpPr>
        <p:spPr>
          <a:xfrm>
            <a:off x="381000" y="6781800"/>
            <a:ext cx="4572000" cy="369332"/>
          </a:xfrm>
          <a:prstGeom prst="rect">
            <a:avLst/>
          </a:prstGeom>
          <a:noFill/>
        </p:spPr>
        <p:txBody>
          <a:bodyPr wrap="square" rtlCol="0">
            <a:spAutoFit/>
          </a:bodyPr>
          <a:lstStyle/>
          <a:p>
            <a:r>
              <a:rPr lang="en-US" dirty="0" smtClean="0"/>
              <a:t>(LinguaLinks)</a:t>
            </a:r>
            <a:endParaRPr lang="en-US" dirty="0"/>
          </a:p>
        </p:txBody>
      </p:sp>
    </p:spTree>
    <p:extLst>
      <p:ext uri="{BB962C8B-B14F-4D97-AF65-F5344CB8AC3E}">
        <p14:creationId xmlns:p14="http://schemas.microsoft.com/office/powerpoint/2010/main" val="13519320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Agenda</a:t>
            </a:r>
            <a:r>
              <a:rPr lang="en-US" dirty="0" smtClean="0"/>
              <a:t>	</a:t>
            </a:r>
            <a:endParaRPr lang="en-US" dirty="0"/>
          </a:p>
        </p:txBody>
      </p:sp>
      <p:sp>
        <p:nvSpPr>
          <p:cNvPr id="3" name="Content Placeholder 2"/>
          <p:cNvSpPr>
            <a:spLocks noGrp="1"/>
          </p:cNvSpPr>
          <p:nvPr>
            <p:ph idx="1"/>
          </p:nvPr>
        </p:nvSpPr>
        <p:spPr/>
        <p:txBody>
          <a:bodyPr>
            <a:normAutofit/>
          </a:bodyPr>
          <a:lstStyle/>
          <a:p>
            <a:r>
              <a:rPr lang="en-US" dirty="0" smtClean="0"/>
              <a:t>Fit Brain</a:t>
            </a:r>
          </a:p>
          <a:p>
            <a:r>
              <a:rPr lang="en-US" dirty="0" smtClean="0"/>
              <a:t>Learning and Memory</a:t>
            </a:r>
          </a:p>
          <a:p>
            <a:r>
              <a:rPr lang="en-US" dirty="0" smtClean="0"/>
              <a:t>Short-Term Memory</a:t>
            </a:r>
          </a:p>
          <a:p>
            <a:r>
              <a:rPr lang="en-US" dirty="0" smtClean="0"/>
              <a:t>Long-Term Memory</a:t>
            </a:r>
          </a:p>
          <a:p>
            <a:r>
              <a:rPr lang="en-US" dirty="0" smtClean="0"/>
              <a:t>Memory Research</a:t>
            </a:r>
          </a:p>
          <a:p>
            <a:r>
              <a:rPr lang="en-US" dirty="0" smtClean="0"/>
              <a:t>Attention Research</a:t>
            </a:r>
          </a:p>
          <a:p>
            <a:r>
              <a:rPr lang="en-US" dirty="0" smtClean="0"/>
              <a:t>Elaborative Learning </a:t>
            </a:r>
            <a:r>
              <a:rPr lang="en-US" dirty="0"/>
              <a:t>M</a:t>
            </a:r>
            <a:r>
              <a:rPr lang="en-US" dirty="0" smtClean="0"/>
              <a:t>ethods</a:t>
            </a:r>
          </a:p>
          <a:p>
            <a:r>
              <a:rPr lang="en-US" dirty="0" smtClean="0"/>
              <a:t>MTBI</a:t>
            </a:r>
          </a:p>
          <a:p>
            <a:r>
              <a:rPr lang="en-US" dirty="0" smtClean="0"/>
              <a:t>Recommendations</a:t>
            </a:r>
          </a:p>
        </p:txBody>
      </p:sp>
    </p:spTree>
    <p:extLst>
      <p:ext uri="{BB962C8B-B14F-4D97-AF65-F5344CB8AC3E}">
        <p14:creationId xmlns:p14="http://schemas.microsoft.com/office/powerpoint/2010/main" val="29775547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14400"/>
            <a:ext cx="5268558" cy="687181"/>
          </a:xfrm>
        </p:spPr>
        <p:txBody>
          <a:bodyPr>
            <a:normAutofit fontScale="90000"/>
          </a:bodyPr>
          <a:lstStyle/>
          <a:p>
            <a:r>
              <a:rPr lang="en-US" b="1" dirty="0" smtClean="0"/>
              <a:t>MBTI</a:t>
            </a:r>
            <a:endParaRPr lang="en-US" b="1" dirty="0"/>
          </a:p>
        </p:txBody>
      </p:sp>
      <p:sp>
        <p:nvSpPr>
          <p:cNvPr id="3" name="Content Placeholder 2"/>
          <p:cNvSpPr>
            <a:spLocks noGrp="1"/>
          </p:cNvSpPr>
          <p:nvPr>
            <p:ph idx="1"/>
          </p:nvPr>
        </p:nvSpPr>
        <p:spPr>
          <a:xfrm>
            <a:off x="457200" y="1981200"/>
            <a:ext cx="6019800" cy="4724400"/>
          </a:xfrm>
        </p:spPr>
        <p:txBody>
          <a:bodyPr>
            <a:normAutofit fontScale="92500" lnSpcReduction="20000"/>
          </a:bodyPr>
          <a:lstStyle/>
          <a:p>
            <a:pPr marL="0" indent="0">
              <a:buNone/>
            </a:pPr>
            <a:r>
              <a:rPr lang="en-US" b="1" dirty="0" smtClean="0">
                <a:cs typeface="Arial" pitchFamily="34" charset="0"/>
              </a:rPr>
              <a:t>Meaning-oriented learners </a:t>
            </a:r>
            <a:r>
              <a:rPr lang="en-US" dirty="0" smtClean="0">
                <a:cs typeface="Arial" pitchFamily="34" charset="0"/>
              </a:rPr>
              <a:t>gather </a:t>
            </a:r>
            <a:r>
              <a:rPr lang="en-US" dirty="0">
                <a:cs typeface="Arial" pitchFamily="34" charset="0"/>
              </a:rPr>
              <a:t>data concretely and </a:t>
            </a:r>
            <a:r>
              <a:rPr lang="en-US" dirty="0" smtClean="0">
                <a:cs typeface="Arial" pitchFamily="34" charset="0"/>
              </a:rPr>
              <a:t>process </a:t>
            </a:r>
            <a:r>
              <a:rPr lang="en-US" dirty="0">
                <a:cs typeface="Arial" pitchFamily="34" charset="0"/>
              </a:rPr>
              <a:t>it reflectively (NF</a:t>
            </a:r>
            <a:r>
              <a:rPr lang="en-US" dirty="0" smtClean="0">
                <a:cs typeface="Arial" pitchFamily="34" charset="0"/>
              </a:rPr>
              <a:t>). They</a:t>
            </a:r>
            <a:endParaRPr lang="en-US" dirty="0">
              <a:cs typeface="Arial" pitchFamily="34" charset="0"/>
            </a:endParaRPr>
          </a:p>
          <a:p>
            <a:pPr lvl="1"/>
            <a:r>
              <a:rPr lang="en-US" dirty="0" smtClean="0">
                <a:cs typeface="Arial" pitchFamily="34" charset="0"/>
              </a:rPr>
              <a:t>Use </a:t>
            </a:r>
            <a:r>
              <a:rPr lang="en-US" dirty="0">
                <a:cs typeface="Arial" pitchFamily="34" charset="0"/>
              </a:rPr>
              <a:t>senses well to observe </a:t>
            </a:r>
            <a:r>
              <a:rPr lang="en-US" dirty="0" smtClean="0">
                <a:cs typeface="Arial" pitchFamily="34" charset="0"/>
              </a:rPr>
              <a:t>life: tend </a:t>
            </a:r>
            <a:r>
              <a:rPr lang="en-US" dirty="0">
                <a:cs typeface="Arial" pitchFamily="34" charset="0"/>
              </a:rPr>
              <a:t>to sit back and </a:t>
            </a:r>
            <a:r>
              <a:rPr lang="en-US" dirty="0" smtClean="0">
                <a:cs typeface="Arial" pitchFamily="34" charset="0"/>
              </a:rPr>
              <a:t>contemplate observations</a:t>
            </a:r>
            <a:endParaRPr lang="en-US" dirty="0">
              <a:cs typeface="Arial" pitchFamily="34" charset="0"/>
            </a:endParaRPr>
          </a:p>
          <a:p>
            <a:pPr lvl="1"/>
            <a:r>
              <a:rPr lang="en-US" dirty="0" smtClean="0">
                <a:cs typeface="Arial" pitchFamily="34" charset="0"/>
              </a:rPr>
              <a:t>Focus </a:t>
            </a:r>
            <a:r>
              <a:rPr lang="en-US" dirty="0">
                <a:cs typeface="Arial" pitchFamily="34" charset="0"/>
              </a:rPr>
              <a:t>on </a:t>
            </a:r>
            <a:r>
              <a:rPr lang="en-US" dirty="0" smtClean="0">
                <a:cs typeface="Arial" pitchFamily="34" charset="0"/>
              </a:rPr>
              <a:t>people, and</a:t>
            </a:r>
            <a:endParaRPr lang="en-US" dirty="0">
              <a:cs typeface="Arial" pitchFamily="34" charset="0"/>
            </a:endParaRPr>
          </a:p>
          <a:p>
            <a:pPr lvl="1"/>
            <a:r>
              <a:rPr lang="en-US" dirty="0" smtClean="0">
                <a:cs typeface="Arial" pitchFamily="34" charset="0"/>
              </a:rPr>
              <a:t>Ask “why?”</a:t>
            </a:r>
            <a:endParaRPr lang="en-US" dirty="0">
              <a:cs typeface="Arial" pitchFamily="34" charset="0"/>
            </a:endParaRPr>
          </a:p>
          <a:p>
            <a:pPr lvl="1"/>
            <a:endParaRPr lang="en-US" dirty="0">
              <a:cs typeface="Arial" pitchFamily="34" charset="0"/>
            </a:endParaRPr>
          </a:p>
          <a:p>
            <a:pPr marL="0" indent="0">
              <a:buNone/>
            </a:pPr>
            <a:r>
              <a:rPr lang="en-US" b="1" dirty="0">
                <a:cs typeface="Arial" pitchFamily="34" charset="0"/>
              </a:rPr>
              <a:t>Theory-oriented learners </a:t>
            </a:r>
            <a:r>
              <a:rPr lang="en-US" dirty="0">
                <a:cs typeface="Arial" pitchFamily="34" charset="0"/>
              </a:rPr>
              <a:t>gather data abstractly and process it reflectively (NT</a:t>
            </a:r>
            <a:r>
              <a:rPr lang="en-US" dirty="0" smtClean="0">
                <a:cs typeface="Arial" pitchFamily="34" charset="0"/>
              </a:rPr>
              <a:t>). They</a:t>
            </a:r>
            <a:endParaRPr lang="en-US" dirty="0">
              <a:cs typeface="Arial" pitchFamily="34" charset="0"/>
            </a:endParaRPr>
          </a:p>
          <a:p>
            <a:pPr lvl="1"/>
            <a:r>
              <a:rPr lang="en-US" dirty="0" smtClean="0">
                <a:cs typeface="Arial" pitchFamily="34" charset="0"/>
              </a:rPr>
              <a:t>Begin </a:t>
            </a:r>
            <a:r>
              <a:rPr lang="en-US" dirty="0">
                <a:cs typeface="Arial" pitchFamily="34" charset="0"/>
              </a:rPr>
              <a:t>with a concept or idea and then </a:t>
            </a:r>
            <a:r>
              <a:rPr lang="en-US" dirty="0" smtClean="0">
                <a:cs typeface="Arial" pitchFamily="34" charset="0"/>
              </a:rPr>
              <a:t>“think around” </a:t>
            </a:r>
            <a:r>
              <a:rPr lang="en-US" dirty="0">
                <a:cs typeface="Arial" pitchFamily="34" charset="0"/>
              </a:rPr>
              <a:t>it</a:t>
            </a:r>
          </a:p>
          <a:p>
            <a:pPr lvl="1"/>
            <a:r>
              <a:rPr lang="en-US" dirty="0" smtClean="0">
                <a:cs typeface="Arial" pitchFamily="34" charset="0"/>
              </a:rPr>
              <a:t>Think sequentially </a:t>
            </a:r>
            <a:r>
              <a:rPr lang="en-US" dirty="0">
                <a:cs typeface="Arial" pitchFamily="34" charset="0"/>
              </a:rPr>
              <a:t>with logical </a:t>
            </a:r>
            <a:r>
              <a:rPr lang="en-US" dirty="0" smtClean="0">
                <a:cs typeface="Arial" pitchFamily="34" charset="0"/>
              </a:rPr>
              <a:t>precision, and</a:t>
            </a:r>
            <a:endParaRPr lang="en-US" dirty="0">
              <a:cs typeface="Arial" pitchFamily="34" charset="0"/>
            </a:endParaRPr>
          </a:p>
          <a:p>
            <a:pPr lvl="1"/>
            <a:r>
              <a:rPr lang="en-US" dirty="0" smtClean="0">
                <a:cs typeface="Arial" pitchFamily="34" charset="0"/>
              </a:rPr>
              <a:t>Ask “what?”</a:t>
            </a:r>
            <a:endParaRPr lang="en-US" dirty="0">
              <a:cs typeface="Arial" pitchFamily="34" charset="0"/>
            </a:endParaRPr>
          </a:p>
          <a:p>
            <a:endParaRPr lang="en-US" dirty="0"/>
          </a:p>
        </p:txBody>
      </p:sp>
    </p:spTree>
    <p:extLst>
      <p:ext uri="{BB962C8B-B14F-4D97-AF65-F5344CB8AC3E}">
        <p14:creationId xmlns:p14="http://schemas.microsoft.com/office/powerpoint/2010/main" val="4339915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14400"/>
            <a:ext cx="5268558" cy="687181"/>
          </a:xfrm>
        </p:spPr>
        <p:txBody>
          <a:bodyPr>
            <a:normAutofit fontScale="90000"/>
          </a:bodyPr>
          <a:lstStyle/>
          <a:p>
            <a:r>
              <a:rPr lang="en-US" b="1" dirty="0" smtClean="0"/>
              <a:t>MBTI</a:t>
            </a:r>
            <a:endParaRPr lang="en-US" b="1" dirty="0"/>
          </a:p>
        </p:txBody>
      </p:sp>
      <p:sp>
        <p:nvSpPr>
          <p:cNvPr id="3" name="Content Placeholder 2"/>
          <p:cNvSpPr>
            <a:spLocks noGrp="1"/>
          </p:cNvSpPr>
          <p:nvPr>
            <p:ph idx="1"/>
          </p:nvPr>
        </p:nvSpPr>
        <p:spPr>
          <a:xfrm>
            <a:off x="457200" y="1828800"/>
            <a:ext cx="5867400" cy="5943600"/>
          </a:xfrm>
        </p:spPr>
        <p:txBody>
          <a:bodyPr>
            <a:normAutofit fontScale="92500" lnSpcReduction="20000"/>
          </a:bodyPr>
          <a:lstStyle/>
          <a:p>
            <a:pPr marL="0" indent="0">
              <a:buNone/>
            </a:pPr>
            <a:r>
              <a:rPr lang="en-US" b="1" dirty="0">
                <a:cs typeface="Arial" pitchFamily="34" charset="0"/>
              </a:rPr>
              <a:t>Solution-oriented learners </a:t>
            </a:r>
            <a:r>
              <a:rPr lang="en-US" dirty="0">
                <a:cs typeface="Arial" pitchFamily="34" charset="0"/>
              </a:rPr>
              <a:t>gather data abstractly and process it actively (SJ</a:t>
            </a:r>
            <a:r>
              <a:rPr lang="en-US" dirty="0" smtClean="0">
                <a:cs typeface="Arial" pitchFamily="34" charset="0"/>
              </a:rPr>
              <a:t>). They</a:t>
            </a:r>
            <a:endParaRPr lang="en-US" dirty="0">
              <a:cs typeface="Arial" pitchFamily="34" charset="0"/>
            </a:endParaRPr>
          </a:p>
          <a:p>
            <a:pPr lvl="1"/>
            <a:r>
              <a:rPr lang="en-US" dirty="0" smtClean="0">
                <a:cs typeface="Arial" pitchFamily="34" charset="0"/>
              </a:rPr>
              <a:t>Start </a:t>
            </a:r>
            <a:r>
              <a:rPr lang="en-US" dirty="0">
                <a:cs typeface="Arial" pitchFamily="34" charset="0"/>
              </a:rPr>
              <a:t>with a concept or </a:t>
            </a:r>
            <a:r>
              <a:rPr lang="en-US" dirty="0" smtClean="0">
                <a:cs typeface="Arial" pitchFamily="34" charset="0"/>
              </a:rPr>
              <a:t>idea and try </a:t>
            </a:r>
            <a:r>
              <a:rPr lang="en-US" dirty="0">
                <a:cs typeface="Arial" pitchFamily="34" charset="0"/>
              </a:rPr>
              <a:t>it out to see if it works, </a:t>
            </a:r>
            <a:r>
              <a:rPr lang="en-US" dirty="0" smtClean="0">
                <a:cs typeface="Arial" pitchFamily="34" charset="0"/>
              </a:rPr>
              <a:t>integrating </a:t>
            </a:r>
            <a:r>
              <a:rPr lang="en-US" dirty="0">
                <a:cs typeface="Arial" pitchFamily="34" charset="0"/>
              </a:rPr>
              <a:t>theory and practice</a:t>
            </a:r>
          </a:p>
          <a:p>
            <a:pPr lvl="1"/>
            <a:r>
              <a:rPr lang="en-US" dirty="0" smtClean="0">
                <a:cs typeface="Arial" pitchFamily="34" charset="0"/>
              </a:rPr>
              <a:t>Focus </a:t>
            </a:r>
            <a:r>
              <a:rPr lang="en-US" dirty="0">
                <a:cs typeface="Arial" pitchFamily="34" charset="0"/>
              </a:rPr>
              <a:t>on </a:t>
            </a:r>
            <a:r>
              <a:rPr lang="en-US" dirty="0" smtClean="0">
                <a:cs typeface="Arial" pitchFamily="34" charset="0"/>
              </a:rPr>
              <a:t>results: enjoy </a:t>
            </a:r>
            <a:r>
              <a:rPr lang="en-US" dirty="0">
                <a:cs typeface="Arial" pitchFamily="34" charset="0"/>
              </a:rPr>
              <a:t>finding practical solutions to </a:t>
            </a:r>
            <a:r>
              <a:rPr lang="en-US" dirty="0" smtClean="0">
                <a:cs typeface="Arial" pitchFamily="34" charset="0"/>
              </a:rPr>
              <a:t>problems, and</a:t>
            </a:r>
            <a:endParaRPr lang="en-US" dirty="0">
              <a:cs typeface="Arial" pitchFamily="34" charset="0"/>
            </a:endParaRPr>
          </a:p>
          <a:p>
            <a:pPr lvl="1"/>
            <a:r>
              <a:rPr lang="en-US" dirty="0" smtClean="0">
                <a:cs typeface="Arial" pitchFamily="34" charset="0"/>
              </a:rPr>
              <a:t>Ask “how </a:t>
            </a:r>
            <a:r>
              <a:rPr lang="en-US" dirty="0">
                <a:cs typeface="Arial" pitchFamily="34" charset="0"/>
              </a:rPr>
              <a:t>does this work</a:t>
            </a:r>
            <a:r>
              <a:rPr lang="en-US" dirty="0" smtClean="0">
                <a:cs typeface="Arial" pitchFamily="34" charset="0"/>
              </a:rPr>
              <a:t>?”</a:t>
            </a:r>
            <a:endParaRPr lang="en-US" dirty="0">
              <a:cs typeface="Arial" pitchFamily="34" charset="0"/>
            </a:endParaRPr>
          </a:p>
          <a:p>
            <a:pPr marL="393192" lvl="1" indent="0">
              <a:buNone/>
            </a:pPr>
            <a:endParaRPr lang="en-US" dirty="0">
              <a:cs typeface="Arial" pitchFamily="34" charset="0"/>
            </a:endParaRPr>
          </a:p>
          <a:p>
            <a:pPr marL="0" indent="0">
              <a:buNone/>
            </a:pPr>
            <a:r>
              <a:rPr lang="en-US" b="1" dirty="0" smtClean="0">
                <a:cs typeface="Arial" pitchFamily="34" charset="0"/>
              </a:rPr>
              <a:t>Activity-oriented </a:t>
            </a:r>
            <a:r>
              <a:rPr lang="en-US" b="1" dirty="0">
                <a:cs typeface="Arial" pitchFamily="34" charset="0"/>
              </a:rPr>
              <a:t>learners </a:t>
            </a:r>
            <a:r>
              <a:rPr lang="en-US" dirty="0">
                <a:cs typeface="Arial" pitchFamily="34" charset="0"/>
              </a:rPr>
              <a:t>gather information concretely and process it actively (SP</a:t>
            </a:r>
            <a:r>
              <a:rPr lang="en-US" dirty="0" smtClean="0">
                <a:cs typeface="Arial" pitchFamily="34" charset="0"/>
              </a:rPr>
              <a:t>). They</a:t>
            </a:r>
            <a:endParaRPr lang="en-US" dirty="0">
              <a:cs typeface="Arial" pitchFamily="34" charset="0"/>
            </a:endParaRPr>
          </a:p>
          <a:p>
            <a:pPr lvl="1"/>
            <a:r>
              <a:rPr lang="en-US" dirty="0" smtClean="0">
                <a:cs typeface="Arial" pitchFamily="34" charset="0"/>
              </a:rPr>
              <a:t>Use </a:t>
            </a:r>
            <a:r>
              <a:rPr lang="en-US" dirty="0">
                <a:cs typeface="Arial" pitchFamily="34" charset="0"/>
              </a:rPr>
              <a:t>senses </a:t>
            </a:r>
            <a:r>
              <a:rPr lang="en-US" dirty="0" smtClean="0">
                <a:cs typeface="Arial" pitchFamily="34" charset="0"/>
              </a:rPr>
              <a:t>to </a:t>
            </a:r>
            <a:r>
              <a:rPr lang="en-US" dirty="0">
                <a:cs typeface="Arial" pitchFamily="34" charset="0"/>
              </a:rPr>
              <a:t>experience life </a:t>
            </a:r>
            <a:r>
              <a:rPr lang="en-US" dirty="0" smtClean="0">
                <a:cs typeface="Arial" pitchFamily="34" charset="0"/>
              </a:rPr>
              <a:t>and to </a:t>
            </a:r>
            <a:r>
              <a:rPr lang="en-US" dirty="0">
                <a:cs typeface="Arial" pitchFamily="34" charset="0"/>
              </a:rPr>
              <a:t>apply information</a:t>
            </a:r>
          </a:p>
          <a:p>
            <a:pPr lvl="1"/>
            <a:r>
              <a:rPr lang="en-US" dirty="0" smtClean="0">
                <a:cs typeface="Arial" pitchFamily="34" charset="0"/>
              </a:rPr>
              <a:t>See strength in </a:t>
            </a:r>
            <a:r>
              <a:rPr lang="en-US" dirty="0">
                <a:cs typeface="Arial" pitchFamily="34" charset="0"/>
              </a:rPr>
              <a:t>flexibility and ability to achieve </a:t>
            </a:r>
            <a:r>
              <a:rPr lang="en-US" dirty="0" smtClean="0">
                <a:cs typeface="Arial" pitchFamily="34" charset="0"/>
              </a:rPr>
              <a:t>results, and</a:t>
            </a:r>
            <a:endParaRPr lang="en-US" dirty="0">
              <a:cs typeface="Arial" pitchFamily="34" charset="0"/>
            </a:endParaRPr>
          </a:p>
          <a:p>
            <a:pPr lvl="1"/>
            <a:r>
              <a:rPr lang="en-US" dirty="0" smtClean="0">
                <a:cs typeface="Arial" pitchFamily="34" charset="0"/>
              </a:rPr>
              <a:t>Appreciate </a:t>
            </a:r>
            <a:r>
              <a:rPr lang="en-US" dirty="0">
                <a:cs typeface="Arial" pitchFamily="34" charset="0"/>
              </a:rPr>
              <a:t>freedom to </a:t>
            </a:r>
            <a:r>
              <a:rPr lang="en-US" dirty="0" smtClean="0">
                <a:cs typeface="Arial" pitchFamily="34" charset="0"/>
              </a:rPr>
              <a:t>act because they are fun-loving </a:t>
            </a:r>
            <a:r>
              <a:rPr lang="en-US" dirty="0">
                <a:cs typeface="Arial" pitchFamily="34" charset="0"/>
              </a:rPr>
              <a:t>and </a:t>
            </a:r>
            <a:r>
              <a:rPr lang="en-US" dirty="0" smtClean="0">
                <a:cs typeface="Arial" pitchFamily="34" charset="0"/>
              </a:rPr>
              <a:t>adventurous.</a:t>
            </a:r>
            <a:endParaRPr lang="en-US" dirty="0">
              <a:cs typeface="Arial" pitchFamily="34" charset="0"/>
            </a:endParaRPr>
          </a:p>
        </p:txBody>
      </p:sp>
    </p:spTree>
    <p:extLst>
      <p:ext uri="{BB962C8B-B14F-4D97-AF65-F5344CB8AC3E}">
        <p14:creationId xmlns:p14="http://schemas.microsoft.com/office/powerpoint/2010/main" val="32237248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14400"/>
            <a:ext cx="5268558" cy="687181"/>
          </a:xfrm>
        </p:spPr>
        <p:txBody>
          <a:bodyPr>
            <a:normAutofit fontScale="90000"/>
          </a:bodyPr>
          <a:lstStyle/>
          <a:p>
            <a:r>
              <a:rPr lang="en-US" b="1" dirty="0" smtClean="0"/>
              <a:t>Recommendations</a:t>
            </a:r>
            <a:endParaRPr lang="en-US" b="1" dirty="0"/>
          </a:p>
        </p:txBody>
      </p:sp>
      <p:sp>
        <p:nvSpPr>
          <p:cNvPr id="3" name="Content Placeholder 2"/>
          <p:cNvSpPr>
            <a:spLocks noGrp="1"/>
          </p:cNvSpPr>
          <p:nvPr>
            <p:ph idx="1"/>
          </p:nvPr>
        </p:nvSpPr>
        <p:spPr>
          <a:xfrm>
            <a:off x="762000" y="1676400"/>
            <a:ext cx="5082988" cy="6400800"/>
          </a:xfrm>
        </p:spPr>
        <p:txBody>
          <a:bodyPr>
            <a:normAutofit fontScale="70000" lnSpcReduction="20000"/>
          </a:bodyPr>
          <a:lstStyle/>
          <a:p>
            <a:r>
              <a:rPr lang="en-US" dirty="0" smtClean="0">
                <a:cs typeface="Arial" pitchFamily="34" charset="0"/>
              </a:rPr>
              <a:t>Use a combination of </a:t>
            </a:r>
            <a:r>
              <a:rPr lang="en-US" b="1" dirty="0">
                <a:cs typeface="Arial" pitchFamily="34" charset="0"/>
              </a:rPr>
              <a:t>E</a:t>
            </a:r>
            <a:r>
              <a:rPr lang="en-US" b="1" dirty="0" smtClean="0">
                <a:cs typeface="Arial" pitchFamily="34" charset="0"/>
              </a:rPr>
              <a:t>laborative </a:t>
            </a:r>
            <a:r>
              <a:rPr lang="en-US" b="1" dirty="0">
                <a:cs typeface="Arial" pitchFamily="34" charset="0"/>
              </a:rPr>
              <a:t>M</a:t>
            </a:r>
            <a:r>
              <a:rPr lang="en-US" b="1" dirty="0" smtClean="0">
                <a:cs typeface="Arial" pitchFamily="34" charset="0"/>
              </a:rPr>
              <a:t>ethods</a:t>
            </a:r>
            <a:r>
              <a:rPr lang="en-US" dirty="0" smtClean="0">
                <a:cs typeface="Arial" pitchFamily="34" charset="0"/>
              </a:rPr>
              <a:t>, such as WBT, Cornell Notes, Concept Maps, and </a:t>
            </a:r>
            <a:r>
              <a:rPr lang="en-US" b="1" dirty="0" smtClean="0">
                <a:cs typeface="Arial" pitchFamily="34" charset="0"/>
              </a:rPr>
              <a:t>Retrieval </a:t>
            </a:r>
            <a:r>
              <a:rPr lang="en-US" b="1" dirty="0">
                <a:cs typeface="Arial" pitchFamily="34" charset="0"/>
              </a:rPr>
              <a:t>M</a:t>
            </a:r>
            <a:r>
              <a:rPr lang="en-US" b="1" dirty="0" smtClean="0">
                <a:cs typeface="Arial" pitchFamily="34" charset="0"/>
              </a:rPr>
              <a:t>ethods</a:t>
            </a:r>
            <a:r>
              <a:rPr lang="en-US" dirty="0" smtClean="0">
                <a:cs typeface="Arial" pitchFamily="34" charset="0"/>
              </a:rPr>
              <a:t>, where you push aside your study materials and practice retrieving without cues. This will give you a more accurate sense of your retention. Research has demonstrated that those whose study was accompanied by regular tests and quizzes retained 50% more one week after last review (</a:t>
            </a:r>
            <a:r>
              <a:rPr lang="en-US" dirty="0" err="1" smtClean="0">
                <a:cs typeface="Arial" pitchFamily="34" charset="0"/>
              </a:rPr>
              <a:t>Karpicke</a:t>
            </a:r>
            <a:r>
              <a:rPr lang="en-US" dirty="0" smtClean="0">
                <a:cs typeface="Arial" pitchFamily="34" charset="0"/>
              </a:rPr>
              <a:t> and Blunt 2011).</a:t>
            </a:r>
          </a:p>
          <a:p>
            <a:endParaRPr lang="en-US" dirty="0" smtClean="0">
              <a:cs typeface="Arial" pitchFamily="34" charset="0"/>
            </a:endParaRPr>
          </a:p>
          <a:p>
            <a:r>
              <a:rPr lang="en-US" dirty="0" smtClean="0">
                <a:cs typeface="Arial" pitchFamily="34" charset="0"/>
              </a:rPr>
              <a:t>Leverage your learning strengths, and grow in response to your weaknesses. While we have preferred learning styles, they actually are dependent upon the content and we need to employ more of our senses in learning.</a:t>
            </a:r>
          </a:p>
          <a:p>
            <a:endParaRPr lang="en-US" dirty="0" smtClean="0">
              <a:cs typeface="Arial" pitchFamily="34" charset="0"/>
            </a:endParaRPr>
          </a:p>
          <a:p>
            <a:r>
              <a:rPr lang="en-US" dirty="0" smtClean="0">
                <a:cs typeface="Arial" pitchFamily="34" charset="0"/>
              </a:rPr>
              <a:t>Chunk your study and regularly refocus with questions (about every 20 minutes).</a:t>
            </a:r>
          </a:p>
          <a:p>
            <a:endParaRPr lang="en-US" dirty="0" smtClean="0">
              <a:cs typeface="Arial" pitchFamily="34" charset="0"/>
            </a:endParaRPr>
          </a:p>
          <a:p>
            <a:r>
              <a:rPr lang="en-US" dirty="0">
                <a:cs typeface="Arial" pitchFamily="34" charset="0"/>
              </a:rPr>
              <a:t>R</a:t>
            </a:r>
            <a:r>
              <a:rPr lang="en-US" dirty="0" smtClean="0">
                <a:cs typeface="Arial" pitchFamily="34" charset="0"/>
              </a:rPr>
              <a:t>eview regularly and use new knowledge rather than participating in extended cram sessions</a:t>
            </a:r>
            <a:r>
              <a:rPr lang="en-US" dirty="0">
                <a:cs typeface="Arial" pitchFamily="34" charset="0"/>
              </a:rPr>
              <a:t> </a:t>
            </a:r>
            <a:r>
              <a:rPr lang="en-US" dirty="0" smtClean="0">
                <a:cs typeface="Arial" pitchFamily="34" charset="0"/>
              </a:rPr>
              <a:t>to build retention. </a:t>
            </a:r>
            <a:endParaRPr lang="en-US" dirty="0">
              <a:cs typeface="Arial" pitchFamily="34" charset="0"/>
            </a:endParaRPr>
          </a:p>
        </p:txBody>
      </p:sp>
    </p:spTree>
    <p:extLst>
      <p:ext uri="{BB962C8B-B14F-4D97-AF65-F5344CB8AC3E}">
        <p14:creationId xmlns:p14="http://schemas.microsoft.com/office/powerpoint/2010/main" val="21436581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14400"/>
            <a:ext cx="5268558" cy="687181"/>
          </a:xfrm>
        </p:spPr>
        <p:txBody>
          <a:bodyPr>
            <a:normAutofit fontScale="90000"/>
          </a:bodyPr>
          <a:lstStyle/>
          <a:p>
            <a:r>
              <a:rPr lang="en-US" b="1" dirty="0" smtClean="0"/>
              <a:t>Recommendations</a:t>
            </a:r>
            <a:endParaRPr lang="en-US" b="1" dirty="0"/>
          </a:p>
        </p:txBody>
      </p:sp>
      <p:sp>
        <p:nvSpPr>
          <p:cNvPr id="3" name="Content Placeholder 2"/>
          <p:cNvSpPr>
            <a:spLocks noGrp="1"/>
          </p:cNvSpPr>
          <p:nvPr>
            <p:ph idx="1"/>
          </p:nvPr>
        </p:nvSpPr>
        <p:spPr>
          <a:xfrm>
            <a:off x="533400" y="1676400"/>
            <a:ext cx="5943600" cy="6553200"/>
          </a:xfrm>
        </p:spPr>
        <p:txBody>
          <a:bodyPr>
            <a:normAutofit fontScale="92500" lnSpcReduction="20000"/>
          </a:bodyPr>
          <a:lstStyle/>
          <a:p>
            <a:pPr marL="68580" indent="0">
              <a:buNone/>
            </a:pPr>
            <a:r>
              <a:rPr lang="en-US" sz="2000" b="1" dirty="0" smtClean="0">
                <a:cs typeface="Arial" pitchFamily="34" charset="0"/>
              </a:rPr>
              <a:t>Retain</a:t>
            </a:r>
            <a:endParaRPr lang="en-US" sz="2000" b="1" dirty="0">
              <a:cs typeface="Arial" pitchFamily="34" charset="0"/>
            </a:endParaRPr>
          </a:p>
          <a:p>
            <a:pPr lvl="1"/>
            <a:endParaRPr lang="en-US" sz="1800" dirty="0" smtClean="0">
              <a:cs typeface="Arial" pitchFamily="34" charset="0"/>
            </a:endParaRPr>
          </a:p>
          <a:p>
            <a:pPr lvl="1"/>
            <a:r>
              <a:rPr lang="en-US" sz="1800" dirty="0" smtClean="0">
                <a:cs typeface="Arial" pitchFamily="34" charset="0"/>
              </a:rPr>
              <a:t>Each time you take notes on new information, review them before you go to sleep. Review them again within 24 hours. This initiatives the memory building process.</a:t>
            </a:r>
          </a:p>
          <a:p>
            <a:pPr lvl="1"/>
            <a:r>
              <a:rPr lang="en-US" sz="1800" dirty="0" smtClean="0">
                <a:cs typeface="Arial" pitchFamily="34" charset="0"/>
              </a:rPr>
              <a:t>After that, review your notes daily/weekly as possible.</a:t>
            </a:r>
            <a:endParaRPr lang="en-US" sz="1800" dirty="0">
              <a:cs typeface="Arial" pitchFamily="34" charset="0"/>
            </a:endParaRPr>
          </a:p>
          <a:p>
            <a:pPr lvl="1"/>
            <a:r>
              <a:rPr lang="en-US" sz="1800" dirty="0" smtClean="0">
                <a:cs typeface="Arial" pitchFamily="34" charset="0"/>
              </a:rPr>
              <a:t>Preview new material before reading.</a:t>
            </a:r>
            <a:endParaRPr lang="en-US" sz="1800" dirty="0">
              <a:cs typeface="Arial" pitchFamily="34" charset="0"/>
            </a:endParaRPr>
          </a:p>
          <a:p>
            <a:pPr lvl="1"/>
            <a:r>
              <a:rPr lang="en-US" sz="1800" dirty="0">
                <a:cs typeface="Arial" pitchFamily="34" charset="0"/>
              </a:rPr>
              <a:t>Utilize </a:t>
            </a:r>
            <a:r>
              <a:rPr lang="en-US" sz="1800" dirty="0" smtClean="0">
                <a:cs typeface="Arial" pitchFamily="34" charset="0"/>
              </a:rPr>
              <a:t>tutoring.</a:t>
            </a:r>
            <a:endParaRPr lang="en-US" sz="1800" dirty="0">
              <a:cs typeface="Arial" pitchFamily="34" charset="0"/>
            </a:endParaRPr>
          </a:p>
          <a:p>
            <a:pPr lvl="1"/>
            <a:r>
              <a:rPr lang="en-US" sz="1800" dirty="0">
                <a:cs typeface="Arial" pitchFamily="34" charset="0"/>
              </a:rPr>
              <a:t>Meet with faculty if any material is </a:t>
            </a:r>
            <a:r>
              <a:rPr lang="en-US" sz="1800" dirty="0" smtClean="0">
                <a:cs typeface="Arial" pitchFamily="34" charset="0"/>
              </a:rPr>
              <a:t>unclear.</a:t>
            </a:r>
            <a:endParaRPr lang="en-US" sz="1800" dirty="0">
              <a:cs typeface="Arial" pitchFamily="34" charset="0"/>
            </a:endParaRPr>
          </a:p>
          <a:p>
            <a:pPr lvl="1"/>
            <a:r>
              <a:rPr lang="en-US" sz="1800" dirty="0">
                <a:cs typeface="Arial" pitchFamily="34" charset="0"/>
              </a:rPr>
              <a:t>Form study groups (set clear expectations</a:t>
            </a:r>
            <a:r>
              <a:rPr lang="en-US" sz="1800" dirty="0" smtClean="0">
                <a:cs typeface="Arial" pitchFamily="34" charset="0"/>
              </a:rPr>
              <a:t>)</a:t>
            </a:r>
          </a:p>
          <a:p>
            <a:pPr lvl="1"/>
            <a:r>
              <a:rPr lang="en-US" sz="1800" dirty="0" smtClean="0">
                <a:cs typeface="Arial" pitchFamily="34" charset="0"/>
              </a:rPr>
              <a:t>Employ WBL techniques, such as turning to a study partner to teach concepts using gestures.</a:t>
            </a:r>
          </a:p>
          <a:p>
            <a:pPr lvl="1"/>
            <a:r>
              <a:rPr lang="en-US" sz="1800" dirty="0" smtClean="0">
                <a:cs typeface="Arial" pitchFamily="34" charset="0"/>
              </a:rPr>
              <a:t>Utilize </a:t>
            </a:r>
            <a:r>
              <a:rPr lang="en-US" sz="1800" dirty="0">
                <a:cs typeface="Arial" pitchFamily="34" charset="0"/>
              </a:rPr>
              <a:t>Q-banks (USMLE Easy, </a:t>
            </a:r>
            <a:r>
              <a:rPr lang="en-US" sz="1800" dirty="0" err="1">
                <a:cs typeface="Arial" pitchFamily="34" charset="0"/>
              </a:rPr>
              <a:t>ExamMaster</a:t>
            </a:r>
            <a:r>
              <a:rPr lang="en-US" sz="1800" dirty="0">
                <a:cs typeface="Arial" pitchFamily="34" charset="0"/>
              </a:rPr>
              <a:t> Online, M2s Kaplan</a:t>
            </a:r>
            <a:r>
              <a:rPr lang="en-US" sz="1800" dirty="0" smtClean="0">
                <a:cs typeface="Arial" pitchFamily="34" charset="0"/>
              </a:rPr>
              <a:t>).</a:t>
            </a:r>
          </a:p>
          <a:p>
            <a:pPr marL="365760" lvl="1" indent="0">
              <a:buNone/>
            </a:pPr>
            <a:endParaRPr lang="en-US" sz="1800" dirty="0">
              <a:cs typeface="Arial" pitchFamily="34" charset="0"/>
            </a:endParaRPr>
          </a:p>
          <a:p>
            <a:pPr marL="68580" indent="0">
              <a:buNone/>
            </a:pPr>
            <a:r>
              <a:rPr lang="en-US" sz="2000" b="1" dirty="0" smtClean="0">
                <a:cs typeface="Arial" pitchFamily="34" charset="0"/>
              </a:rPr>
              <a:t>Retrieve</a:t>
            </a:r>
          </a:p>
          <a:p>
            <a:pPr lvl="1"/>
            <a:r>
              <a:rPr lang="en-US" sz="1800" dirty="0" smtClean="0">
                <a:cs typeface="Arial" pitchFamily="34" charset="0"/>
              </a:rPr>
              <a:t>Create and </a:t>
            </a:r>
            <a:r>
              <a:rPr lang="en-US" sz="1800" dirty="0">
                <a:cs typeface="Arial" pitchFamily="34" charset="0"/>
              </a:rPr>
              <a:t> </a:t>
            </a:r>
            <a:r>
              <a:rPr lang="en-US" sz="1800" dirty="0" smtClean="0">
                <a:cs typeface="Arial" pitchFamily="34" charset="0"/>
              </a:rPr>
              <a:t>review </a:t>
            </a:r>
            <a:r>
              <a:rPr lang="en-US" sz="1800" dirty="0">
                <a:cs typeface="Arial" pitchFamily="34" charset="0"/>
              </a:rPr>
              <a:t>f</a:t>
            </a:r>
            <a:r>
              <a:rPr lang="en-US" sz="1800" dirty="0" smtClean="0">
                <a:cs typeface="Arial" pitchFamily="34" charset="0"/>
              </a:rPr>
              <a:t>lash cards</a:t>
            </a:r>
          </a:p>
          <a:p>
            <a:pPr lvl="1"/>
            <a:r>
              <a:rPr lang="en-US" sz="1800" dirty="0" smtClean="0">
                <a:cs typeface="Arial" pitchFamily="34" charset="0"/>
              </a:rPr>
              <a:t>Answer </a:t>
            </a:r>
            <a:r>
              <a:rPr lang="en-US" sz="1800" dirty="0">
                <a:cs typeface="Arial" pitchFamily="34" charset="0"/>
              </a:rPr>
              <a:t>p</a:t>
            </a:r>
            <a:r>
              <a:rPr lang="en-US" sz="1800" dirty="0" smtClean="0">
                <a:cs typeface="Arial" pitchFamily="34" charset="0"/>
              </a:rPr>
              <a:t>ractice questions </a:t>
            </a:r>
          </a:p>
          <a:p>
            <a:pPr lvl="1"/>
            <a:r>
              <a:rPr lang="en-US" sz="1800" dirty="0" smtClean="0">
                <a:cs typeface="Arial" pitchFamily="34" charset="0"/>
              </a:rPr>
              <a:t>Recreate material with gestures</a:t>
            </a:r>
          </a:p>
          <a:p>
            <a:pPr lvl="1"/>
            <a:r>
              <a:rPr lang="en-US" sz="1800" dirty="0">
                <a:cs typeface="Arial" pitchFamily="34" charset="0"/>
              </a:rPr>
              <a:t>D</a:t>
            </a:r>
            <a:r>
              <a:rPr lang="en-US" sz="1800" dirty="0" smtClean="0">
                <a:cs typeface="Arial" pitchFamily="34" charset="0"/>
              </a:rPr>
              <a:t>raw processes/systems from memory</a:t>
            </a:r>
          </a:p>
          <a:p>
            <a:pPr lvl="1"/>
            <a:r>
              <a:rPr lang="en-US" sz="1800" dirty="0" smtClean="0">
                <a:cs typeface="Arial" pitchFamily="34" charset="0"/>
              </a:rPr>
              <a:t>Quiz yourself and/or have a classmate quiz you</a:t>
            </a:r>
          </a:p>
          <a:p>
            <a:pPr lvl="1"/>
            <a:r>
              <a:rPr lang="en-US" sz="1800" dirty="0">
                <a:cs typeface="Arial" pitchFamily="34" charset="0"/>
              </a:rPr>
              <a:t>Attend review sessions</a:t>
            </a:r>
          </a:p>
          <a:p>
            <a:pPr lvl="1"/>
            <a:r>
              <a:rPr lang="en-US" sz="1800" dirty="0">
                <a:cs typeface="Arial" pitchFamily="34" charset="0"/>
              </a:rPr>
              <a:t>Attend open </a:t>
            </a:r>
            <a:r>
              <a:rPr lang="en-US" sz="1800" dirty="0" smtClean="0">
                <a:cs typeface="Arial" pitchFamily="34" charset="0"/>
              </a:rPr>
              <a:t>labs</a:t>
            </a:r>
          </a:p>
          <a:p>
            <a:pPr lvl="1"/>
            <a:r>
              <a:rPr lang="en-US" sz="1800" dirty="0" smtClean="0">
                <a:cs typeface="Arial" pitchFamily="34" charset="0"/>
              </a:rPr>
              <a:t>Teach another the material</a:t>
            </a:r>
          </a:p>
          <a:p>
            <a:pPr marL="365760" lvl="1" indent="0">
              <a:buNone/>
            </a:pPr>
            <a:endParaRPr lang="en-US" sz="1800" dirty="0">
              <a:cs typeface="Arial" pitchFamily="34" charset="0"/>
            </a:endParaRPr>
          </a:p>
        </p:txBody>
      </p:sp>
    </p:spTree>
    <p:extLst>
      <p:ext uri="{BB962C8B-B14F-4D97-AF65-F5344CB8AC3E}">
        <p14:creationId xmlns:p14="http://schemas.microsoft.com/office/powerpoint/2010/main" val="17280628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0"/>
            <a:ext cx="4978101" cy="1143000"/>
          </a:xfrm>
        </p:spPr>
        <p:txBody>
          <a:bodyPr/>
          <a:lstStyle/>
          <a:p>
            <a:pPr algn="ctr"/>
            <a:r>
              <a:rPr lang="en-US" b="1" dirty="0" smtClean="0"/>
              <a:t>Summary</a:t>
            </a:r>
            <a:endParaRPr lang="en-US" b="1" dirty="0"/>
          </a:p>
        </p:txBody>
      </p:sp>
      <p:sp>
        <p:nvSpPr>
          <p:cNvPr id="3" name="Text Placeholder 2"/>
          <p:cNvSpPr>
            <a:spLocks noGrp="1"/>
          </p:cNvSpPr>
          <p:nvPr>
            <p:ph type="body" idx="1"/>
          </p:nvPr>
        </p:nvSpPr>
        <p:spPr>
          <a:xfrm>
            <a:off x="762000" y="2514600"/>
            <a:ext cx="5715000" cy="5867400"/>
          </a:xfrm>
        </p:spPr>
        <p:txBody>
          <a:bodyPr>
            <a:normAutofit/>
          </a:bodyPr>
          <a:lstStyle/>
          <a:p>
            <a:pPr marL="68580" lvl="0">
              <a:buClr>
                <a:srgbClr val="94C600"/>
              </a:buClr>
            </a:pPr>
            <a:r>
              <a:rPr lang="en-US" b="1" dirty="0" smtClean="0">
                <a:solidFill>
                  <a:srgbClr val="3E3D2D"/>
                </a:solidFill>
                <a:cs typeface="Arial" pitchFamily="34" charset="0"/>
              </a:rPr>
              <a:t>Long-Term Memory </a:t>
            </a:r>
            <a:endParaRPr lang="en-US" b="1" dirty="0">
              <a:solidFill>
                <a:srgbClr val="3E3D2D"/>
              </a:solidFill>
              <a:cs typeface="Arial" pitchFamily="34" charset="0"/>
            </a:endParaRPr>
          </a:p>
          <a:p>
            <a:pPr marL="640080" lvl="1" indent="-274320">
              <a:buClr>
                <a:srgbClr val="94C600"/>
              </a:buClr>
              <a:buFont typeface="Wingdings 2" pitchFamily="18" charset="2"/>
              <a:buChar char=""/>
            </a:pPr>
            <a:r>
              <a:rPr lang="en-US" sz="2000" dirty="0">
                <a:solidFill>
                  <a:srgbClr val="3E3D2D"/>
                </a:solidFill>
                <a:cs typeface="Arial" pitchFamily="34" charset="0"/>
              </a:rPr>
              <a:t>A fit-brain is one that is balanced physically (well-hydrated,  rested, active), emotionally (manages stress) and cognitively (equipped with conceptual tools for enhanced learning). </a:t>
            </a:r>
          </a:p>
          <a:p>
            <a:pPr marL="640080" lvl="1" indent="-274320">
              <a:buClr>
                <a:srgbClr val="94C600"/>
              </a:buClr>
              <a:buFont typeface="Wingdings 2" pitchFamily="18" charset="2"/>
              <a:buChar char=""/>
            </a:pPr>
            <a:r>
              <a:rPr lang="en-US" sz="2000" dirty="0" smtClean="0">
                <a:solidFill>
                  <a:srgbClr val="3E3D2D"/>
                </a:solidFill>
                <a:cs typeface="Arial" pitchFamily="34" charset="0"/>
              </a:rPr>
              <a:t>Elaborative learning methods initiate learning.</a:t>
            </a:r>
          </a:p>
          <a:p>
            <a:pPr marL="640080" lvl="1" indent="-274320">
              <a:buClr>
                <a:srgbClr val="94C600"/>
              </a:buClr>
              <a:buFont typeface="Wingdings 2" pitchFamily="18" charset="2"/>
              <a:buChar char=""/>
            </a:pPr>
            <a:r>
              <a:rPr lang="en-US" sz="2000" dirty="0" smtClean="0">
                <a:solidFill>
                  <a:srgbClr val="3E3D2D"/>
                </a:solidFill>
                <a:cs typeface="Arial" pitchFamily="34" charset="0"/>
              </a:rPr>
              <a:t>Retrieval methods confirm learning and signal gaps in learning .</a:t>
            </a:r>
          </a:p>
          <a:p>
            <a:pPr marL="640080" lvl="1" indent="-274320">
              <a:buClr>
                <a:srgbClr val="94C600"/>
              </a:buClr>
              <a:buFont typeface="Wingdings 2" pitchFamily="18" charset="2"/>
              <a:buChar char=""/>
            </a:pPr>
            <a:r>
              <a:rPr lang="en-US" sz="2000" dirty="0" smtClean="0">
                <a:solidFill>
                  <a:srgbClr val="3E3D2D"/>
                </a:solidFill>
                <a:cs typeface="Arial" pitchFamily="34" charset="0"/>
              </a:rPr>
              <a:t>Appealing to more than one sense, especially sight, will increase learning.</a:t>
            </a:r>
          </a:p>
          <a:p>
            <a:pPr marL="640080" lvl="1" indent="-274320">
              <a:buClr>
                <a:srgbClr val="94C600"/>
              </a:buClr>
              <a:buFont typeface="Wingdings 2" pitchFamily="18" charset="2"/>
              <a:buChar char=""/>
            </a:pPr>
            <a:r>
              <a:rPr lang="en-US" sz="2000" dirty="0" smtClean="0">
                <a:solidFill>
                  <a:srgbClr val="3E3D2D"/>
                </a:solidFill>
                <a:cs typeface="Arial" pitchFamily="34" charset="0"/>
              </a:rPr>
              <a:t>Using a variety of study strategies will strengthen the retrieval pathway.</a:t>
            </a:r>
          </a:p>
          <a:p>
            <a:pPr marL="640080" lvl="1" indent="-274320">
              <a:buClr>
                <a:srgbClr val="94C600"/>
              </a:buClr>
              <a:buFont typeface="Wingdings 2" pitchFamily="18" charset="2"/>
              <a:buChar char=""/>
            </a:pPr>
            <a:r>
              <a:rPr lang="en-US" sz="2000" dirty="0" smtClean="0">
                <a:solidFill>
                  <a:srgbClr val="3E3D2D"/>
                </a:solidFill>
                <a:cs typeface="Arial" pitchFamily="34" charset="0"/>
              </a:rPr>
              <a:t>The most effective way to learn something is to teach it to others.</a:t>
            </a:r>
          </a:p>
          <a:p>
            <a:pPr marL="640080" lvl="1" indent="-274320">
              <a:buClr>
                <a:srgbClr val="94C600"/>
              </a:buClr>
              <a:buFont typeface="Wingdings 2" pitchFamily="18" charset="2"/>
              <a:buChar char=""/>
            </a:pPr>
            <a:endParaRPr lang="en-US" dirty="0" smtClean="0">
              <a:solidFill>
                <a:srgbClr val="3E3D2D"/>
              </a:solidFill>
              <a:cs typeface="Arial" pitchFamily="34" charset="0"/>
            </a:endParaRPr>
          </a:p>
          <a:p>
            <a:pPr algn="ctr"/>
            <a:endParaRPr lang="en-US" dirty="0" smtClean="0"/>
          </a:p>
          <a:p>
            <a:pPr algn="ctr"/>
            <a:endParaRPr lang="en-US" dirty="0"/>
          </a:p>
        </p:txBody>
      </p:sp>
    </p:spTree>
    <p:extLst>
      <p:ext uri="{BB962C8B-B14F-4D97-AF65-F5344CB8AC3E}">
        <p14:creationId xmlns:p14="http://schemas.microsoft.com/office/powerpoint/2010/main" val="30610703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429000"/>
            <a:ext cx="4978101" cy="1542426"/>
          </a:xfrm>
        </p:spPr>
        <p:txBody>
          <a:bodyPr/>
          <a:lstStyle/>
          <a:p>
            <a:pPr algn="ctr"/>
            <a:r>
              <a:rPr lang="en-US" b="1" dirty="0" smtClean="0"/>
              <a:t>Questions?</a:t>
            </a:r>
            <a:endParaRPr lang="en-US" b="1" dirty="0"/>
          </a:p>
        </p:txBody>
      </p:sp>
    </p:spTree>
    <p:extLst>
      <p:ext uri="{BB962C8B-B14F-4D97-AF65-F5344CB8AC3E}">
        <p14:creationId xmlns:p14="http://schemas.microsoft.com/office/powerpoint/2010/main" val="17837947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066800"/>
            <a:ext cx="5638800" cy="7325082"/>
          </a:xfrm>
          <a:prstGeom prst="rect">
            <a:avLst/>
          </a:prstGeom>
          <a:noFill/>
        </p:spPr>
        <p:txBody>
          <a:bodyPr wrap="square" rtlCol="0">
            <a:spAutoFit/>
          </a:bodyPr>
          <a:lstStyle/>
          <a:p>
            <a:r>
              <a:rPr lang="en-US" sz="1400" b="1" dirty="0"/>
              <a:t>Selected Resources for Learning and </a:t>
            </a:r>
            <a:r>
              <a:rPr lang="en-US" sz="1400" b="1" dirty="0" smtClean="0"/>
              <a:t>Memory</a:t>
            </a:r>
          </a:p>
          <a:p>
            <a:endParaRPr lang="en-US" sz="1200" dirty="0"/>
          </a:p>
          <a:p>
            <a:pPr indent="-457200"/>
            <a:r>
              <a:rPr lang="en-US" sz="1200" dirty="0"/>
              <a:t>Bloom, F.E., Beal, M.F., &amp; </a:t>
            </a:r>
            <a:r>
              <a:rPr lang="en-US" sz="1200" dirty="0" err="1"/>
              <a:t>Kupfer</a:t>
            </a:r>
            <a:r>
              <a:rPr lang="en-US" sz="1200" dirty="0"/>
              <a:t>, D.J, eds. (2003). </a:t>
            </a:r>
            <a:r>
              <a:rPr lang="en-US" sz="1200" i="1" dirty="0"/>
              <a:t>The </a:t>
            </a:r>
            <a:r>
              <a:rPr lang="en-US" sz="1200" i="1" dirty="0" smtClean="0"/>
              <a:t>Dana</a:t>
            </a:r>
          </a:p>
          <a:p>
            <a:pPr indent="-457200"/>
            <a:r>
              <a:rPr lang="en-US" sz="1200" i="1" dirty="0" smtClean="0"/>
              <a:t>guide </a:t>
            </a:r>
            <a:r>
              <a:rPr lang="en-US" sz="1200" i="1" dirty="0"/>
              <a:t>to brain health</a:t>
            </a:r>
            <a:r>
              <a:rPr lang="en-US" sz="1200" dirty="0"/>
              <a:t>. New York: The Free Press.</a:t>
            </a:r>
          </a:p>
          <a:p>
            <a:pPr indent="-457200"/>
            <a:endParaRPr lang="en-US" sz="1200" dirty="0" smtClean="0"/>
          </a:p>
          <a:p>
            <a:pPr indent="-457200"/>
            <a:r>
              <a:rPr lang="en-US" sz="1200" dirty="0" smtClean="0"/>
              <a:t>Butler</a:t>
            </a:r>
            <a:r>
              <a:rPr lang="en-US" sz="1200" dirty="0"/>
              <a:t>, A. C. &amp; </a:t>
            </a:r>
            <a:r>
              <a:rPr lang="en-US" sz="1200" dirty="0" err="1"/>
              <a:t>Roediger</a:t>
            </a:r>
            <a:r>
              <a:rPr lang="en-US" sz="1200" dirty="0"/>
              <a:t>, H.L., III. (2007).Testing improves long-term retention in a simulated classroom setting. </a:t>
            </a:r>
            <a:r>
              <a:rPr lang="en-US" sz="1200" i="1" dirty="0"/>
              <a:t>European Journal of Cognitive Psychology</a:t>
            </a:r>
            <a:r>
              <a:rPr lang="en-US" sz="1200" dirty="0"/>
              <a:t>, 19(4/5): 514-527.</a:t>
            </a:r>
          </a:p>
          <a:p>
            <a:pPr indent="-457200"/>
            <a:endParaRPr lang="en-US" sz="1200" dirty="0" smtClean="0"/>
          </a:p>
          <a:p>
            <a:pPr indent="-457200"/>
            <a:r>
              <a:rPr lang="en-US" sz="1200" dirty="0" smtClean="0"/>
              <a:t>Doyle</a:t>
            </a:r>
            <a:r>
              <a:rPr lang="en-US" sz="1200" dirty="0"/>
              <a:t>, T. (2011). </a:t>
            </a:r>
            <a:r>
              <a:rPr lang="en-US" sz="1200" i="1" dirty="0"/>
              <a:t>Learning centered teaching:  Putting the research on learning into Practice</a:t>
            </a:r>
            <a:r>
              <a:rPr lang="en-US" sz="1200" dirty="0"/>
              <a:t>. Herndon, VA: Stylus.</a:t>
            </a:r>
          </a:p>
          <a:p>
            <a:pPr indent="-457200"/>
            <a:endParaRPr lang="en-US" sz="1200" dirty="0" smtClean="0"/>
          </a:p>
          <a:p>
            <a:pPr indent="-457200"/>
            <a:r>
              <a:rPr lang="en-US" sz="1200" dirty="0" smtClean="0"/>
              <a:t>Doyle</a:t>
            </a:r>
            <a:r>
              <a:rPr lang="en-US" sz="1200" dirty="0"/>
              <a:t>, T. (2008). </a:t>
            </a:r>
            <a:r>
              <a:rPr lang="en-US" sz="1200" i="1" dirty="0"/>
              <a:t>Helping students learn in a learner-centered environment: A guide to facilitating learning in higher education</a:t>
            </a:r>
            <a:r>
              <a:rPr lang="en-US" sz="1200" dirty="0"/>
              <a:t>. Herndon, VA: Stylus.</a:t>
            </a:r>
          </a:p>
          <a:p>
            <a:pPr indent="-457200"/>
            <a:endParaRPr lang="en-US" sz="1200" dirty="0" smtClean="0"/>
          </a:p>
          <a:p>
            <a:pPr indent="-457200"/>
            <a:r>
              <a:rPr lang="en-US" sz="1200" dirty="0" smtClean="0"/>
              <a:t>Gallagher</a:t>
            </a:r>
            <a:r>
              <a:rPr lang="en-US" sz="1200" dirty="0"/>
              <a:t>, W. (2009).</a:t>
            </a:r>
            <a:r>
              <a:rPr lang="en-US" sz="1200" i="1" dirty="0"/>
              <a:t> Rapt</a:t>
            </a:r>
            <a:r>
              <a:rPr lang="en-US" sz="1200" dirty="0"/>
              <a:t>. New York: Penguin.</a:t>
            </a:r>
          </a:p>
          <a:p>
            <a:pPr indent="-457200"/>
            <a:endParaRPr lang="en-US" sz="1200" dirty="0" smtClean="0"/>
          </a:p>
          <a:p>
            <a:pPr indent="-457200"/>
            <a:r>
              <a:rPr lang="en-US" sz="1200" dirty="0" smtClean="0"/>
              <a:t>Jackson</a:t>
            </a:r>
            <a:r>
              <a:rPr lang="en-US" sz="1200" dirty="0"/>
              <a:t>, M. (2009). </a:t>
            </a:r>
            <a:r>
              <a:rPr lang="en-US" sz="1200" i="1" dirty="0"/>
              <a:t>Distracted: The erosion of attention and the coming dark age</a:t>
            </a:r>
            <a:r>
              <a:rPr lang="en-US" sz="1200" dirty="0"/>
              <a:t>. New York: Prometheus</a:t>
            </a:r>
            <a:r>
              <a:rPr lang="en-US" sz="1200" dirty="0" smtClean="0"/>
              <a:t>.</a:t>
            </a:r>
          </a:p>
          <a:p>
            <a:pPr indent="-457200"/>
            <a:endParaRPr lang="en-US" sz="1200" dirty="0"/>
          </a:p>
          <a:p>
            <a:pPr indent="-457200"/>
            <a:r>
              <a:rPr lang="en-US" sz="1200" dirty="0" err="1"/>
              <a:t>Karpicke</a:t>
            </a:r>
            <a:r>
              <a:rPr lang="en-US" sz="1200" dirty="0"/>
              <a:t>, J. D. &amp; Blunt, J. R. (2011). Retrieval practice produces more learning than elaborative studying with concept mapping. </a:t>
            </a:r>
            <a:r>
              <a:rPr lang="en-US" sz="1200" i="1" dirty="0"/>
              <a:t>Science, 11</a:t>
            </a:r>
            <a:r>
              <a:rPr lang="en-US" sz="1200" dirty="0"/>
              <a:t>(331): 772-775.</a:t>
            </a:r>
          </a:p>
          <a:p>
            <a:pPr indent="-457200"/>
            <a:endParaRPr lang="en-US" sz="1200" dirty="0" smtClean="0"/>
          </a:p>
          <a:p>
            <a:pPr indent="-457200"/>
            <a:r>
              <a:rPr lang="en-US" sz="1200" dirty="0" smtClean="0"/>
              <a:t>Neuroscience </a:t>
            </a:r>
            <a:r>
              <a:rPr lang="en-US" sz="1200" dirty="0"/>
              <a:t>Research Center. (2011). Learning and Memory. http://nba.uth.tmc.edu/nrc/content/research/learning-and-memory.htm</a:t>
            </a:r>
          </a:p>
          <a:p>
            <a:pPr indent="-457200"/>
            <a:endParaRPr lang="en-US" sz="1200" dirty="0" smtClean="0"/>
          </a:p>
          <a:p>
            <a:pPr indent="-457200"/>
            <a:r>
              <a:rPr lang="en-US" sz="1200" dirty="0" smtClean="0"/>
              <a:t>Small</a:t>
            </a:r>
            <a:r>
              <a:rPr lang="en-US" sz="1200" dirty="0"/>
              <a:t>, G. (2008). </a:t>
            </a:r>
            <a:r>
              <a:rPr lang="en-US" sz="1200" i="1" dirty="0" err="1"/>
              <a:t>iBrain</a:t>
            </a:r>
            <a:r>
              <a:rPr lang="en-US" sz="1200" i="1" dirty="0"/>
              <a:t>: Surviving the technological alteration of the modern mind</a:t>
            </a:r>
            <a:r>
              <a:rPr lang="en-US" sz="1200" dirty="0"/>
              <a:t>. New York: HarperCollins.</a:t>
            </a:r>
          </a:p>
          <a:p>
            <a:pPr indent="-457200"/>
            <a:endParaRPr lang="en-US" sz="1200" dirty="0" smtClean="0"/>
          </a:p>
          <a:p>
            <a:pPr indent="-457200"/>
            <a:r>
              <a:rPr lang="en-US" sz="1200" dirty="0" smtClean="0"/>
              <a:t>Sousa</a:t>
            </a:r>
            <a:r>
              <a:rPr lang="en-US" sz="1200" dirty="0"/>
              <a:t>, D. A. (2011). </a:t>
            </a:r>
            <a:r>
              <a:rPr lang="en-US" sz="1200" i="1" dirty="0"/>
              <a:t>How the brain learns</a:t>
            </a:r>
            <a:r>
              <a:rPr lang="en-US" sz="1200" dirty="0"/>
              <a:t>. Thousand Oaks, CA: Corwin Press.</a:t>
            </a:r>
          </a:p>
          <a:p>
            <a:pPr indent="-457200"/>
            <a:endParaRPr lang="en-US" sz="1200" dirty="0" smtClean="0"/>
          </a:p>
          <a:p>
            <a:pPr indent="-457200"/>
            <a:r>
              <a:rPr lang="en-US" sz="1200" dirty="0" smtClean="0"/>
              <a:t>Stone</a:t>
            </a:r>
            <a:r>
              <a:rPr lang="en-US" sz="1200" dirty="0"/>
              <a:t>, L. Continuous partial attention</a:t>
            </a:r>
            <a:r>
              <a:rPr lang="en-US" sz="1200" i="1" dirty="0"/>
              <a:t>. </a:t>
            </a:r>
            <a:r>
              <a:rPr lang="en-US" sz="1200" dirty="0"/>
              <a:t>http://lindastone.net/qa/continuous-partial-attention/</a:t>
            </a:r>
          </a:p>
          <a:p>
            <a:pPr indent="-457200"/>
            <a:endParaRPr lang="en-US" sz="1200" dirty="0" smtClean="0"/>
          </a:p>
          <a:p>
            <a:pPr indent="-457200"/>
            <a:r>
              <a:rPr lang="en-US" sz="1200" dirty="0" err="1" smtClean="0"/>
              <a:t>Zadina</a:t>
            </a:r>
            <a:r>
              <a:rPr lang="en-US" sz="1200" dirty="0"/>
              <a:t>, J. (2010, fall). Brain research and instruction. </a:t>
            </a:r>
            <a:r>
              <a:rPr lang="en-US" sz="1200" i="1" dirty="0"/>
              <a:t>Brain Newsletter</a:t>
            </a:r>
            <a:r>
              <a:rPr lang="en-US" sz="1200" dirty="0"/>
              <a:t>. http://www.brainresearch.us/newsletter_Fall_2010.pdf</a:t>
            </a:r>
          </a:p>
        </p:txBody>
      </p:sp>
    </p:spTree>
    <p:extLst>
      <p:ext uri="{BB962C8B-B14F-4D97-AF65-F5344CB8AC3E}">
        <p14:creationId xmlns:p14="http://schemas.microsoft.com/office/powerpoint/2010/main" val="12520058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0"/>
            <a:ext cx="4978101" cy="1542426"/>
          </a:xfrm>
        </p:spPr>
        <p:txBody>
          <a:bodyPr/>
          <a:lstStyle/>
          <a:p>
            <a:pPr algn="ctr"/>
            <a:r>
              <a:rPr lang="en-US" b="1" dirty="0" smtClean="0"/>
              <a:t>Thank you for attending!</a:t>
            </a:r>
            <a:endParaRPr lang="en-US" b="1" dirty="0"/>
          </a:p>
        </p:txBody>
      </p:sp>
      <p:sp>
        <p:nvSpPr>
          <p:cNvPr id="3" name="Text Placeholder 2"/>
          <p:cNvSpPr>
            <a:spLocks noGrp="1"/>
          </p:cNvSpPr>
          <p:nvPr>
            <p:ph type="body" idx="1"/>
          </p:nvPr>
        </p:nvSpPr>
        <p:spPr>
          <a:xfrm>
            <a:off x="762000" y="2971800"/>
            <a:ext cx="5715000" cy="4800600"/>
          </a:xfrm>
        </p:spPr>
        <p:txBody>
          <a:bodyPr>
            <a:normAutofit/>
          </a:bodyPr>
          <a:lstStyle/>
          <a:p>
            <a:pPr>
              <a:buFont typeface="Arial" charset="0"/>
              <a:buChar char="•"/>
            </a:pPr>
            <a:endParaRPr lang="en-US" dirty="0">
              <a:latin typeface="Arial" pitchFamily="34" charset="0"/>
              <a:cs typeface="Arial" pitchFamily="34" charset="0"/>
            </a:endParaRPr>
          </a:p>
          <a:p>
            <a:pPr marL="342900" lvl="0" indent="-274320">
              <a:buClr>
                <a:srgbClr val="94C600"/>
              </a:buClr>
              <a:buFont typeface="Wingdings 2" pitchFamily="18" charset="2"/>
              <a:buChar char=""/>
            </a:pPr>
            <a:r>
              <a:rPr lang="en-US" dirty="0" smtClean="0">
                <a:solidFill>
                  <a:srgbClr val="3E3D2D"/>
                </a:solidFill>
                <a:cs typeface="Arial" pitchFamily="34" charset="0"/>
              </a:rPr>
              <a:t>Sherry Wynn Purdue</a:t>
            </a:r>
          </a:p>
          <a:p>
            <a:pPr marL="800100" lvl="1" indent="-274320">
              <a:buClr>
                <a:srgbClr val="94C600"/>
              </a:buClr>
              <a:buFont typeface="Wingdings 2" pitchFamily="18" charset="2"/>
              <a:buChar char=""/>
            </a:pPr>
            <a:r>
              <a:rPr lang="en-US" dirty="0" smtClean="0">
                <a:solidFill>
                  <a:srgbClr val="3E3D2D"/>
                </a:solidFill>
                <a:cs typeface="Arial" pitchFamily="34" charset="0"/>
              </a:rPr>
              <a:t>wynn@oakland.edu</a:t>
            </a:r>
          </a:p>
          <a:p>
            <a:pPr marL="342900" lvl="0" indent="-274320">
              <a:buClr>
                <a:srgbClr val="94C600"/>
              </a:buClr>
              <a:buFont typeface="Wingdings 2" pitchFamily="18" charset="2"/>
              <a:buChar char=""/>
            </a:pPr>
            <a:r>
              <a:rPr lang="en-US" dirty="0" smtClean="0">
                <a:solidFill>
                  <a:srgbClr val="3E3D2D"/>
                </a:solidFill>
                <a:cs typeface="Arial" pitchFamily="34" charset="0"/>
              </a:rPr>
              <a:t>Krista H. Malley</a:t>
            </a:r>
          </a:p>
          <a:p>
            <a:pPr marL="800100" lvl="1" indent="-274320">
              <a:buClr>
                <a:srgbClr val="94C600"/>
              </a:buClr>
              <a:buFont typeface="Wingdings 2" pitchFamily="18" charset="2"/>
              <a:buChar char=""/>
            </a:pPr>
            <a:r>
              <a:rPr lang="en-US" dirty="0" smtClean="0">
                <a:solidFill>
                  <a:srgbClr val="3E3D2D"/>
                </a:solidFill>
                <a:cs typeface="Arial" pitchFamily="34" charset="0"/>
              </a:rPr>
              <a:t>khmalley@oakland.edu</a:t>
            </a:r>
            <a:endParaRPr lang="en-US" dirty="0" smtClean="0"/>
          </a:p>
          <a:p>
            <a:pPr algn="ctr"/>
            <a:endParaRPr lang="en-US" dirty="0"/>
          </a:p>
        </p:txBody>
      </p:sp>
    </p:spTree>
    <p:extLst>
      <p:ext uri="{BB962C8B-B14F-4D97-AF65-F5344CB8AC3E}">
        <p14:creationId xmlns:p14="http://schemas.microsoft.com/office/powerpoint/2010/main" val="9325294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618" y="1370219"/>
            <a:ext cx="5268558" cy="1144381"/>
          </a:xfrm>
        </p:spPr>
        <p:txBody>
          <a:bodyPr>
            <a:normAutofit/>
          </a:bodyPr>
          <a:lstStyle/>
          <a:p>
            <a:r>
              <a:rPr lang="en-US" b="1" dirty="0" smtClean="0"/>
              <a:t>The Fit Brain</a:t>
            </a:r>
            <a:endParaRPr lang="en-US" b="1" dirty="0"/>
          </a:p>
        </p:txBody>
      </p:sp>
      <p:sp>
        <p:nvSpPr>
          <p:cNvPr id="3" name="Content Placeholder 2"/>
          <p:cNvSpPr>
            <a:spLocks noGrp="1"/>
          </p:cNvSpPr>
          <p:nvPr>
            <p:ph idx="1"/>
          </p:nvPr>
        </p:nvSpPr>
        <p:spPr>
          <a:xfrm>
            <a:off x="685800" y="2667000"/>
            <a:ext cx="5082988" cy="5486400"/>
          </a:xfrm>
        </p:spPr>
        <p:txBody>
          <a:bodyPr>
            <a:normAutofit fontScale="92500" lnSpcReduction="20000"/>
          </a:bodyPr>
          <a:lstStyle/>
          <a:p>
            <a:pPr marL="68580" indent="0">
              <a:buNone/>
            </a:pPr>
            <a:r>
              <a:rPr lang="en-US" dirty="0" smtClean="0"/>
              <a:t>The </a:t>
            </a:r>
            <a:r>
              <a:rPr lang="en-US" b="1" dirty="0" smtClean="0"/>
              <a:t>physically fit brain </a:t>
            </a:r>
            <a:r>
              <a:rPr lang="en-US" dirty="0" smtClean="0"/>
              <a:t>is</a:t>
            </a:r>
          </a:p>
          <a:p>
            <a:r>
              <a:rPr lang="en-US" dirty="0" smtClean="0"/>
              <a:t>Hydrated </a:t>
            </a:r>
          </a:p>
          <a:p>
            <a:r>
              <a:rPr lang="en-US" dirty="0" smtClean="0"/>
              <a:t>Well-rested, and</a:t>
            </a:r>
          </a:p>
          <a:p>
            <a:r>
              <a:rPr lang="en-US" dirty="0" smtClean="0"/>
              <a:t>Housed in a body that is active and does not over consume food or alcohol.</a:t>
            </a:r>
          </a:p>
          <a:p>
            <a:pPr marL="68580" indent="0">
              <a:buNone/>
            </a:pPr>
            <a:endParaRPr lang="en-US" dirty="0" smtClean="0"/>
          </a:p>
          <a:p>
            <a:pPr marL="68580" indent="0">
              <a:buNone/>
            </a:pPr>
            <a:r>
              <a:rPr lang="en-US" dirty="0" smtClean="0"/>
              <a:t>The </a:t>
            </a:r>
            <a:r>
              <a:rPr lang="en-US" b="1" dirty="0" smtClean="0"/>
              <a:t>emotionally fit brain </a:t>
            </a:r>
            <a:r>
              <a:rPr lang="en-US" dirty="0" smtClean="0"/>
              <a:t>is </a:t>
            </a:r>
          </a:p>
          <a:p>
            <a:r>
              <a:rPr lang="en-US" dirty="0" smtClean="0"/>
              <a:t>Attentive</a:t>
            </a:r>
          </a:p>
          <a:p>
            <a:r>
              <a:rPr lang="en-US" dirty="0" smtClean="0"/>
              <a:t>Engaged, and</a:t>
            </a:r>
          </a:p>
          <a:p>
            <a:r>
              <a:rPr lang="en-US" dirty="0"/>
              <a:t>P</a:t>
            </a:r>
            <a:r>
              <a:rPr lang="en-US" dirty="0" smtClean="0"/>
              <a:t>rotected from undue stress.</a:t>
            </a:r>
          </a:p>
          <a:p>
            <a:pPr marL="68580" indent="0">
              <a:buNone/>
            </a:pPr>
            <a:endParaRPr lang="en-US" dirty="0"/>
          </a:p>
          <a:p>
            <a:pPr marL="68580" indent="0">
              <a:buNone/>
            </a:pPr>
            <a:r>
              <a:rPr lang="en-US" dirty="0" smtClean="0"/>
              <a:t>The </a:t>
            </a:r>
            <a:r>
              <a:rPr lang="en-US" b="1" dirty="0" smtClean="0"/>
              <a:t>cognitively fit brain </a:t>
            </a:r>
            <a:r>
              <a:rPr lang="en-US" dirty="0" smtClean="0"/>
              <a:t>is equipped with conceptual tools  that enhance learning, like the ones we will discuss</a:t>
            </a:r>
            <a:r>
              <a:rPr lang="en-US" dirty="0"/>
              <a:t> </a:t>
            </a:r>
            <a:r>
              <a:rPr lang="en-US" dirty="0" smtClean="0"/>
              <a:t>later in this presentation.</a:t>
            </a:r>
          </a:p>
          <a:p>
            <a:pPr marL="68580" indent="0">
              <a:buNone/>
            </a:pPr>
            <a:endParaRPr lang="en-US" dirty="0"/>
          </a:p>
          <a:p>
            <a:pPr marL="68580" indent="0">
              <a:buNone/>
            </a:pPr>
            <a:endParaRPr lang="en-US" dirty="0" smtClean="0"/>
          </a:p>
          <a:p>
            <a:endParaRPr lang="en-US" dirty="0" smtClean="0"/>
          </a:p>
        </p:txBody>
      </p:sp>
    </p:spTree>
    <p:extLst>
      <p:ext uri="{BB962C8B-B14F-4D97-AF65-F5344CB8AC3E}">
        <p14:creationId xmlns:p14="http://schemas.microsoft.com/office/powerpoint/2010/main" val="4805053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82618" y="1370219"/>
            <a:ext cx="5268558" cy="1068181"/>
          </a:xfrm>
        </p:spPr>
        <p:txBody>
          <a:bodyPr>
            <a:normAutofit/>
          </a:bodyPr>
          <a:lstStyle/>
          <a:p>
            <a:r>
              <a:rPr lang="en-US" sz="3200" b="1" dirty="0" smtClean="0"/>
              <a:t>Learning and Memory</a:t>
            </a:r>
            <a:endParaRPr lang="en-US" sz="3200" b="1" dirty="0"/>
          </a:p>
        </p:txBody>
      </p:sp>
      <p:sp>
        <p:nvSpPr>
          <p:cNvPr id="4" name="Content Placeholder 3"/>
          <p:cNvSpPr>
            <a:spLocks noGrp="1"/>
          </p:cNvSpPr>
          <p:nvPr>
            <p:ph idx="1"/>
          </p:nvPr>
        </p:nvSpPr>
        <p:spPr>
          <a:xfrm>
            <a:off x="782618" y="2743200"/>
            <a:ext cx="5770582" cy="5714999"/>
          </a:xfrm>
        </p:spPr>
        <p:txBody>
          <a:bodyPr>
            <a:normAutofit/>
          </a:bodyPr>
          <a:lstStyle/>
          <a:p>
            <a:pPr marL="68580" indent="0">
              <a:buNone/>
            </a:pPr>
            <a:endParaRPr lang="en-US" b="1" dirty="0">
              <a:solidFill>
                <a:schemeClr val="tx1"/>
              </a:solidFill>
            </a:endParaRPr>
          </a:p>
          <a:p>
            <a:r>
              <a:rPr lang="en-US" dirty="0">
                <a:solidFill>
                  <a:schemeClr val="tx1"/>
                </a:solidFill>
              </a:rPr>
              <a:t>L</a:t>
            </a:r>
            <a:r>
              <a:rPr lang="en-US" dirty="0" smtClean="0">
                <a:solidFill>
                  <a:schemeClr val="tx1"/>
                </a:solidFill>
              </a:rPr>
              <a:t>earning</a:t>
            </a:r>
            <a:r>
              <a:rPr lang="en-US" dirty="0" smtClean="0"/>
              <a:t> is “</a:t>
            </a:r>
            <a:r>
              <a:rPr lang="en-US" b="1" dirty="0" smtClean="0">
                <a:solidFill>
                  <a:schemeClr val="tx1"/>
                </a:solidFill>
              </a:rPr>
              <a:t>the acquisition of skill or knowledge</a:t>
            </a:r>
            <a:r>
              <a:rPr lang="en-US" dirty="0" smtClean="0">
                <a:solidFill>
                  <a:schemeClr val="tx1"/>
                </a:solidFill>
              </a:rPr>
              <a:t>,” whereas</a:t>
            </a:r>
          </a:p>
          <a:p>
            <a:pPr marL="68580" indent="0">
              <a:buNone/>
            </a:pPr>
            <a:endParaRPr lang="en-US" dirty="0" smtClean="0"/>
          </a:p>
          <a:p>
            <a:r>
              <a:rPr lang="en-US" dirty="0">
                <a:solidFill>
                  <a:schemeClr val="tx1"/>
                </a:solidFill>
              </a:rPr>
              <a:t>M</a:t>
            </a:r>
            <a:r>
              <a:rPr lang="en-US" dirty="0" smtClean="0">
                <a:solidFill>
                  <a:schemeClr val="tx1"/>
                </a:solidFill>
              </a:rPr>
              <a:t>emory</a:t>
            </a:r>
            <a:r>
              <a:rPr lang="en-US" b="1" dirty="0" smtClean="0"/>
              <a:t> </a:t>
            </a:r>
            <a:r>
              <a:rPr lang="en-US" dirty="0"/>
              <a:t>i</a:t>
            </a:r>
            <a:r>
              <a:rPr lang="en-US" dirty="0" smtClean="0"/>
              <a:t>s “</a:t>
            </a:r>
            <a:r>
              <a:rPr lang="en-US" b="1" dirty="0" smtClean="0">
                <a:solidFill>
                  <a:schemeClr val="tx1"/>
                </a:solidFill>
              </a:rPr>
              <a:t>the expression of what you’ve acquired</a:t>
            </a:r>
            <a:r>
              <a:rPr lang="en-US" dirty="0" smtClean="0"/>
              <a:t>” (APA.org).</a:t>
            </a:r>
          </a:p>
          <a:p>
            <a:pPr marL="68580" indent="0">
              <a:buNone/>
            </a:pPr>
            <a:endParaRPr lang="en-US" dirty="0"/>
          </a:p>
        </p:txBody>
      </p:sp>
    </p:spTree>
    <p:extLst>
      <p:ext uri="{BB962C8B-B14F-4D97-AF65-F5344CB8AC3E}">
        <p14:creationId xmlns:p14="http://schemas.microsoft.com/office/powerpoint/2010/main" val="25614774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905000"/>
            <a:ext cx="5268558" cy="610981"/>
          </a:xfrm>
        </p:spPr>
        <p:txBody>
          <a:bodyPr>
            <a:noAutofit/>
          </a:bodyPr>
          <a:lstStyle/>
          <a:p>
            <a:r>
              <a:rPr lang="en-US" b="1" dirty="0" smtClean="0"/>
              <a:t>Short-Term Memory</a:t>
            </a:r>
            <a:endParaRPr lang="en-US" b="1" dirty="0"/>
          </a:p>
        </p:txBody>
      </p:sp>
      <p:sp>
        <p:nvSpPr>
          <p:cNvPr id="3" name="Content Placeholder 2"/>
          <p:cNvSpPr>
            <a:spLocks noGrp="1"/>
          </p:cNvSpPr>
          <p:nvPr>
            <p:ph idx="1"/>
          </p:nvPr>
        </p:nvSpPr>
        <p:spPr>
          <a:xfrm>
            <a:off x="762000" y="3505200"/>
            <a:ext cx="5082988" cy="4957439"/>
          </a:xfrm>
        </p:spPr>
        <p:txBody>
          <a:bodyPr/>
          <a:lstStyle/>
          <a:p>
            <a:r>
              <a:rPr lang="en-US" b="1" dirty="0" smtClean="0"/>
              <a:t>STM is fleeting</a:t>
            </a:r>
            <a:r>
              <a:rPr lang="en-US" dirty="0" smtClean="0"/>
              <a:t>. It is subject to limits</a:t>
            </a:r>
            <a:r>
              <a:rPr lang="en-US" dirty="0"/>
              <a:t>,</a:t>
            </a:r>
            <a:r>
              <a:rPr lang="en-US" dirty="0" smtClean="0"/>
              <a:t> i.e. George </a:t>
            </a:r>
            <a:r>
              <a:rPr lang="en-US" dirty="0"/>
              <a:t>Miller’s Magical Seven Rule (plus or minus two</a:t>
            </a:r>
            <a:r>
              <a:rPr lang="en-US" dirty="0" smtClean="0"/>
              <a:t>) and other theories of its limits.</a:t>
            </a:r>
          </a:p>
          <a:p>
            <a:pPr marL="68580" indent="0">
              <a:buNone/>
            </a:pPr>
            <a:endParaRPr lang="en-US" dirty="0" smtClean="0"/>
          </a:p>
          <a:p>
            <a:endParaRPr lang="en-US" dirty="0" smtClean="0"/>
          </a:p>
        </p:txBody>
      </p:sp>
    </p:spTree>
    <p:extLst>
      <p:ext uri="{BB962C8B-B14F-4D97-AF65-F5344CB8AC3E}">
        <p14:creationId xmlns:p14="http://schemas.microsoft.com/office/powerpoint/2010/main" val="25990210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Long-Term Memory</a:t>
            </a:r>
            <a:endParaRPr lang="en-US" b="1" dirty="0"/>
          </a:p>
        </p:txBody>
      </p:sp>
      <p:sp>
        <p:nvSpPr>
          <p:cNvPr id="3" name="Content Placeholder 2"/>
          <p:cNvSpPr>
            <a:spLocks noGrp="1"/>
          </p:cNvSpPr>
          <p:nvPr>
            <p:ph idx="1"/>
          </p:nvPr>
        </p:nvSpPr>
        <p:spPr>
          <a:xfrm>
            <a:off x="782619" y="3505200"/>
            <a:ext cx="5082988" cy="4271638"/>
          </a:xfrm>
        </p:spPr>
        <p:txBody>
          <a:bodyPr>
            <a:normAutofit/>
          </a:bodyPr>
          <a:lstStyle/>
          <a:p>
            <a:pPr marL="68580" indent="0">
              <a:buNone/>
            </a:pPr>
            <a:r>
              <a:rPr lang="en-US" dirty="0" smtClean="0"/>
              <a:t>Unlike STM and memories based upon trauma, LTM is the product of both </a:t>
            </a:r>
          </a:p>
          <a:p>
            <a:pPr marL="68580" indent="0">
              <a:buNone/>
            </a:pPr>
            <a:endParaRPr lang="en-US" dirty="0" smtClean="0"/>
          </a:p>
          <a:p>
            <a:r>
              <a:rPr lang="en-US" b="1" dirty="0" smtClean="0"/>
              <a:t>a conscious decision </a:t>
            </a:r>
            <a:r>
              <a:rPr lang="en-US" dirty="0" smtClean="0"/>
              <a:t>to remember and</a:t>
            </a:r>
          </a:p>
          <a:p>
            <a:pPr marL="68580" indent="0">
              <a:buNone/>
            </a:pPr>
            <a:endParaRPr lang="en-US" dirty="0" smtClean="0"/>
          </a:p>
          <a:p>
            <a:r>
              <a:rPr lang="en-US" b="1" dirty="0" smtClean="0"/>
              <a:t>methods/strategies</a:t>
            </a:r>
            <a:r>
              <a:rPr lang="en-US" dirty="0" smtClean="0"/>
              <a:t> that hone it via elaboration and repetition (Doyle 2011).</a:t>
            </a:r>
          </a:p>
          <a:p>
            <a:pPr marL="68580" indent="0">
              <a:buNone/>
            </a:pPr>
            <a:endParaRPr lang="en-US" dirty="0" smtClean="0"/>
          </a:p>
        </p:txBody>
      </p:sp>
    </p:spTree>
    <p:extLst>
      <p:ext uri="{BB962C8B-B14F-4D97-AF65-F5344CB8AC3E}">
        <p14:creationId xmlns:p14="http://schemas.microsoft.com/office/powerpoint/2010/main" val="21548488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618" y="1370219"/>
            <a:ext cx="5268558" cy="991981"/>
          </a:xfrm>
        </p:spPr>
        <p:txBody>
          <a:bodyPr>
            <a:normAutofit/>
          </a:bodyPr>
          <a:lstStyle/>
          <a:p>
            <a:r>
              <a:rPr lang="en-US" sz="3200" b="1" dirty="0" smtClean="0"/>
              <a:t>Neurobiology and LTM</a:t>
            </a:r>
            <a:endParaRPr lang="en-US" sz="3200" b="1" dirty="0"/>
          </a:p>
        </p:txBody>
      </p:sp>
      <p:sp>
        <p:nvSpPr>
          <p:cNvPr id="3" name="Content Placeholder 2"/>
          <p:cNvSpPr>
            <a:spLocks noGrp="1"/>
          </p:cNvSpPr>
          <p:nvPr>
            <p:ph idx="1"/>
          </p:nvPr>
        </p:nvSpPr>
        <p:spPr>
          <a:xfrm>
            <a:off x="782619" y="2514600"/>
            <a:ext cx="5082988" cy="6553200"/>
          </a:xfrm>
        </p:spPr>
        <p:txBody>
          <a:bodyPr>
            <a:normAutofit/>
          </a:bodyPr>
          <a:lstStyle/>
          <a:p>
            <a:pPr marL="68580" indent="0">
              <a:buNone/>
            </a:pPr>
            <a:r>
              <a:rPr lang="en-US" dirty="0" smtClean="0"/>
              <a:t>In its summary of 30 years of neurobiology research about Learning and Memory, The Neuroscience Research Center (NRC) reports the following important findings:</a:t>
            </a:r>
          </a:p>
          <a:p>
            <a:pPr marL="68580" indent="0">
              <a:buNone/>
            </a:pPr>
            <a:endParaRPr lang="en-US" dirty="0" smtClean="0"/>
          </a:p>
          <a:p>
            <a:r>
              <a:rPr lang="en-US" dirty="0" smtClean="0"/>
              <a:t>LTM is made possible by changes in pathways between cells/within neurons. </a:t>
            </a:r>
          </a:p>
          <a:p>
            <a:r>
              <a:rPr lang="en-US" dirty="0" smtClean="0"/>
              <a:t>LTM </a:t>
            </a:r>
            <a:r>
              <a:rPr lang="en-US" dirty="0"/>
              <a:t>“changes the properties of </a:t>
            </a:r>
            <a:r>
              <a:rPr lang="en-US" dirty="0" smtClean="0"/>
              <a:t>membrane channels.”</a:t>
            </a:r>
          </a:p>
          <a:p>
            <a:r>
              <a:rPr lang="en-US" dirty="0" smtClean="0"/>
              <a:t>LTM results from new protein production.</a:t>
            </a:r>
          </a:p>
          <a:p>
            <a:endParaRPr lang="en-US" dirty="0" smtClean="0"/>
          </a:p>
          <a:p>
            <a:endParaRPr lang="en-US" dirty="0"/>
          </a:p>
        </p:txBody>
      </p:sp>
    </p:spTree>
    <p:extLst>
      <p:ext uri="{BB962C8B-B14F-4D97-AF65-F5344CB8AC3E}">
        <p14:creationId xmlns:p14="http://schemas.microsoft.com/office/powerpoint/2010/main" val="31687892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752601"/>
            <a:ext cx="5943600" cy="457200"/>
          </a:xfrm>
        </p:spPr>
        <p:txBody>
          <a:bodyPr>
            <a:noAutofit/>
          </a:bodyPr>
          <a:lstStyle/>
          <a:p>
            <a:r>
              <a:rPr lang="en-US" sz="2400" dirty="0" smtClean="0"/>
              <a:t/>
            </a:r>
            <a:br>
              <a:rPr lang="en-US" sz="2400" dirty="0" smtClean="0"/>
            </a:br>
            <a:r>
              <a:rPr lang="en-US" sz="2800" b="1" dirty="0" smtClean="0"/>
              <a:t>Learning is more than exposure. </a:t>
            </a:r>
            <a:endParaRPr lang="en-US" sz="2800" b="1" dirty="0"/>
          </a:p>
        </p:txBody>
      </p:sp>
      <p:sp>
        <p:nvSpPr>
          <p:cNvPr id="3" name="Content Placeholder 2"/>
          <p:cNvSpPr>
            <a:spLocks noGrp="1"/>
          </p:cNvSpPr>
          <p:nvPr>
            <p:ph idx="1"/>
          </p:nvPr>
        </p:nvSpPr>
        <p:spPr>
          <a:xfrm>
            <a:off x="762000" y="2438400"/>
            <a:ext cx="5082988" cy="5948039"/>
          </a:xfrm>
        </p:spPr>
        <p:txBody>
          <a:bodyPr>
            <a:noAutofit/>
          </a:bodyPr>
          <a:lstStyle/>
          <a:p>
            <a:r>
              <a:rPr lang="en-US" sz="2200" dirty="0" smtClean="0">
                <a:cs typeface="Arial" pitchFamily="34" charset="0"/>
              </a:rPr>
              <a:t>To learn, we must be active: “It is the one who does the work who does the learning” (Doyle, 2008). </a:t>
            </a:r>
          </a:p>
          <a:p>
            <a:endParaRPr lang="en-US" sz="2200" dirty="0" smtClean="0">
              <a:cs typeface="Arial" pitchFamily="34" charset="0"/>
            </a:endParaRPr>
          </a:p>
          <a:p>
            <a:r>
              <a:rPr lang="en-US" sz="2200" dirty="0" smtClean="0">
                <a:cs typeface="Arial" pitchFamily="34" charset="0"/>
              </a:rPr>
              <a:t>If the brain is contemplating new concepts, it will grow new pathways. If that material is not used or practiced, however, the brain will reallocate the resources (Zadina 2010).</a:t>
            </a:r>
          </a:p>
          <a:p>
            <a:endParaRPr lang="en-US" sz="2200" dirty="0" smtClean="0">
              <a:cs typeface="Arial" pitchFamily="34" charset="0"/>
            </a:endParaRPr>
          </a:p>
          <a:p>
            <a:r>
              <a:rPr lang="en-US" sz="2200" dirty="0" smtClean="0">
                <a:cs typeface="Arial" pitchFamily="34" charset="0"/>
              </a:rPr>
              <a:t>To learn, we must retrieve and apply the new material in both the immediate and new contexts.</a:t>
            </a:r>
            <a:endParaRPr lang="en-US" sz="2200" dirty="0">
              <a:cs typeface="Arial" pitchFamily="34" charset="0"/>
            </a:endParaRPr>
          </a:p>
        </p:txBody>
      </p:sp>
    </p:spTree>
    <p:extLst>
      <p:ext uri="{BB962C8B-B14F-4D97-AF65-F5344CB8AC3E}">
        <p14:creationId xmlns:p14="http://schemas.microsoft.com/office/powerpoint/2010/main" val="22666086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752600"/>
            <a:ext cx="5268558" cy="762000"/>
          </a:xfrm>
        </p:spPr>
        <p:txBody>
          <a:bodyPr/>
          <a:lstStyle/>
          <a:p>
            <a:r>
              <a:rPr lang="en-US" b="1" dirty="0" smtClean="0"/>
              <a:t>Memory Research</a:t>
            </a:r>
            <a:endParaRPr lang="en-US" b="1" dirty="0"/>
          </a:p>
        </p:txBody>
      </p:sp>
      <p:sp>
        <p:nvSpPr>
          <p:cNvPr id="3" name="Content Placeholder 2"/>
          <p:cNvSpPr>
            <a:spLocks noGrp="1"/>
          </p:cNvSpPr>
          <p:nvPr>
            <p:ph idx="1"/>
          </p:nvPr>
        </p:nvSpPr>
        <p:spPr>
          <a:xfrm>
            <a:off x="762000" y="2819400"/>
            <a:ext cx="5082988" cy="4678636"/>
          </a:xfrm>
        </p:spPr>
        <p:txBody>
          <a:bodyPr>
            <a:noAutofit/>
          </a:bodyPr>
          <a:lstStyle/>
          <a:p>
            <a:r>
              <a:rPr lang="en-US" dirty="0" smtClean="0">
                <a:cs typeface="Arial" pitchFamily="34" charset="0"/>
              </a:rPr>
              <a:t>The more senses leveraged in learning, the more pathways are available for retrieval.</a:t>
            </a:r>
          </a:p>
          <a:p>
            <a:endParaRPr lang="en-US" dirty="0" smtClean="0">
              <a:cs typeface="Arial" pitchFamily="34" charset="0"/>
            </a:endParaRPr>
          </a:p>
          <a:p>
            <a:r>
              <a:rPr lang="en-US" dirty="0" smtClean="0">
                <a:cs typeface="Arial" pitchFamily="34" charset="0"/>
              </a:rPr>
              <a:t>Visual input is the most likely to be recognized and recalled.</a:t>
            </a:r>
          </a:p>
          <a:p>
            <a:endParaRPr lang="en-US" dirty="0" smtClean="0">
              <a:cs typeface="Arial" pitchFamily="34" charset="0"/>
            </a:endParaRPr>
          </a:p>
          <a:p>
            <a:r>
              <a:rPr lang="en-US" dirty="0" smtClean="0">
                <a:cs typeface="Arial" pitchFamily="34" charset="0"/>
              </a:rPr>
              <a:t>Emotional arousal organizes and coordinates brain activity (Bloom, Beal, &amp; Kupfer, 2003).</a:t>
            </a:r>
          </a:p>
          <a:p>
            <a:endParaRPr lang="en-US" dirty="0" smtClean="0">
              <a:cs typeface="Arial" pitchFamily="34" charset="0"/>
            </a:endParaRPr>
          </a:p>
          <a:p>
            <a:r>
              <a:rPr lang="en-US" dirty="0" smtClean="0">
                <a:cs typeface="Arial" pitchFamily="34" charset="0"/>
              </a:rPr>
              <a:t>Exercise and movement are correlated with better brain functioning. </a:t>
            </a:r>
          </a:p>
          <a:p>
            <a:endParaRPr lang="en-US" sz="2000" dirty="0"/>
          </a:p>
        </p:txBody>
      </p:sp>
    </p:spTree>
    <p:extLst>
      <p:ext uri="{BB962C8B-B14F-4D97-AF65-F5344CB8AC3E}">
        <p14:creationId xmlns:p14="http://schemas.microsoft.com/office/powerpoint/2010/main" val="10127064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1098</TotalTime>
  <Words>2103</Words>
  <Application>Microsoft Office PowerPoint</Application>
  <PresentationFormat>On-screen Show (4:3)</PresentationFormat>
  <Paragraphs>234</Paragraphs>
  <Slides>27</Slides>
  <Notes>2</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Austin</vt:lpstr>
      <vt:lpstr>Building Long-Term Memory</vt:lpstr>
      <vt:lpstr>Agenda </vt:lpstr>
      <vt:lpstr>The Fit Brain</vt:lpstr>
      <vt:lpstr>Learning and Memory</vt:lpstr>
      <vt:lpstr>Short-Term Memory</vt:lpstr>
      <vt:lpstr>Long-Term Memory</vt:lpstr>
      <vt:lpstr>Neurobiology and LTM</vt:lpstr>
      <vt:lpstr> Learning is more than exposure. </vt:lpstr>
      <vt:lpstr>Memory Research</vt:lpstr>
      <vt:lpstr>Attention Research</vt:lpstr>
      <vt:lpstr>Attention and Learning</vt:lpstr>
      <vt:lpstr>Attention Cautions</vt:lpstr>
      <vt:lpstr>Learning Recap</vt:lpstr>
      <vt:lpstr>Elaborative Learning Methods</vt:lpstr>
      <vt:lpstr>Whole Brain Teaching (and Learning)</vt:lpstr>
      <vt:lpstr>PowerPoint Presentation</vt:lpstr>
      <vt:lpstr>Cornell Method</vt:lpstr>
      <vt:lpstr>Concept Mapping</vt:lpstr>
      <vt:lpstr>MBTI: Leverage Your Learning Style</vt:lpstr>
      <vt:lpstr>MBTI</vt:lpstr>
      <vt:lpstr>MBTI</vt:lpstr>
      <vt:lpstr>Recommendations</vt:lpstr>
      <vt:lpstr>Recommendations</vt:lpstr>
      <vt:lpstr>Summary</vt:lpstr>
      <vt:lpstr>Questions?</vt:lpstr>
      <vt:lpstr>PowerPoint Presentation</vt:lpstr>
      <vt:lpstr>Thank you for attending!</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Krista H. Malley</dc:creator>
  <cp:lastModifiedBy>Sherry W. Perdue</cp:lastModifiedBy>
  <cp:revision>78</cp:revision>
  <cp:lastPrinted>2012-09-24T16:27:13Z</cp:lastPrinted>
  <dcterms:created xsi:type="dcterms:W3CDTF">2012-01-23T15:54:25Z</dcterms:created>
  <dcterms:modified xsi:type="dcterms:W3CDTF">2012-09-24T18:31:55Z</dcterms:modified>
</cp:coreProperties>
</file>