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2" r:id="rId1"/>
  </p:sldMasterIdLst>
  <p:sldIdLst>
    <p:sldId id="256" r:id="rId2"/>
    <p:sldId id="265" r:id="rId3"/>
    <p:sldId id="269" r:id="rId4"/>
    <p:sldId id="267" r:id="rId5"/>
    <p:sldId id="272" r:id="rId6"/>
    <p:sldId id="271" r:id="rId7"/>
    <p:sldId id="274" r:id="rId8"/>
    <p:sldId id="273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5" autoAdjust="0"/>
  </p:normalViewPr>
  <p:slideViewPr>
    <p:cSldViewPr>
      <p:cViewPr varScale="1">
        <p:scale>
          <a:sx n="39" d="100"/>
          <a:sy n="39" d="100"/>
        </p:scale>
        <p:origin x="133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Classes most frequently DFWI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668058538137278"/>
          <c:y val="0.12747670603674544"/>
          <c:w val="0.81067274485426166"/>
          <c:h val="0.72200541338582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5.0505050505050504E-2"/>
                  <c:y val="-9.95346128608923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612880776266603"/>
                      <c:h val="0.2352499999999999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0210110847388094"/>
                  <c:y val="-0.138996801181102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58585858585854"/>
                      <c:h val="0.12270833333333334"/>
                    </c:manualLayout>
                  </c15:layout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Formal Reasoning</c:v>
                </c:pt>
                <c:pt idx="1">
                  <c:v>NST</c:v>
                </c:pt>
                <c:pt idx="2">
                  <c:v>Math</c:v>
                </c:pt>
                <c:pt idx="3">
                  <c:v>FLC</c:v>
                </c:pt>
                <c:pt idx="4">
                  <c:v>SS</c:v>
                </c:pt>
                <c:pt idx="5">
                  <c:v>Literature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000"/>
              <a:t>Repeat Counts 2005 &amp; 2006 FTIACs with grades through fall 2011</a:t>
            </a:r>
          </a:p>
        </c:rich>
      </c:tx>
      <c:layout>
        <c:manualLayout>
          <c:xMode val="edge"/>
          <c:yMode val="edge"/>
          <c:x val="0.14927821522309709"/>
          <c:y val="2.34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819797105595691"/>
          <c:y val="0.18370031974818937"/>
          <c:w val="0.71414181150609157"/>
          <c:h val="0.56881944790620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5000"/>
                  <a:satMod val="16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shade val="75000"/>
                  <a:satMod val="16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0.21611323701213553"/>
                  <c:y val="0.181229362948614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51642020357207"/>
                      <c:h val="0.2365624999999999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9732583506186968"/>
                  <c:y val="-0.2543656784619803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Knowledge </a:t>
                    </a:r>
                  </a:p>
                  <a:p>
                    <a:r>
                      <a:rPr lang="en-US" dirty="0" smtClean="0"/>
                      <a:t>Exploration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/>
                      <a:t>
</a:t>
                    </a:r>
                    <a:fld id="{0A8BF3E0-EABA-416A-A67A-9B5EECBFA961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292682926829267"/>
                      <c:h val="0.210078125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Formal Reasoning</c:v>
                </c:pt>
                <c:pt idx="1">
                  <c:v>KA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340</c:v>
                </c:pt>
                <c:pt idx="1">
                  <c:v>1852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900" dirty="0" smtClean="0">
                <a:solidFill>
                  <a:schemeClr val="tx1"/>
                </a:solidFill>
              </a:rPr>
              <a:t>We asked Advisers: What</a:t>
            </a:r>
            <a:r>
              <a:rPr lang="en-US" sz="900" baseline="0" dirty="0" smtClean="0">
                <a:solidFill>
                  <a:schemeClr val="tx1"/>
                </a:solidFill>
              </a:rPr>
              <a:t> c</a:t>
            </a:r>
            <a:r>
              <a:rPr lang="en-US" sz="900" dirty="0" smtClean="0">
                <a:solidFill>
                  <a:schemeClr val="tx1"/>
                </a:solidFill>
              </a:rPr>
              <a:t>lasses are most </a:t>
            </a:r>
            <a:r>
              <a:rPr lang="en-US" sz="900" dirty="0">
                <a:solidFill>
                  <a:schemeClr val="tx1"/>
                </a:solidFill>
              </a:rPr>
              <a:t>frequently </a:t>
            </a:r>
            <a:r>
              <a:rPr lang="en-US" sz="900" dirty="0" smtClean="0">
                <a:solidFill>
                  <a:schemeClr val="tx1"/>
                </a:solidFill>
              </a:rPr>
              <a:t>repeated?</a:t>
            </a:r>
            <a:endParaRPr lang="en-US" sz="9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094687027757894"/>
          <c:y val="2.43903343603788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909090909090912E-2"/>
          <c:y val="0.19329268292682927"/>
          <c:w val="0.88888888888888884"/>
          <c:h val="0.715447154471544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5000"/>
                  <a:satMod val="16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shade val="75000"/>
                  <a:satMod val="16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shade val="75000"/>
                  <a:satMod val="16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shade val="75000"/>
                  <a:satMod val="16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shade val="75000"/>
                  <a:satMod val="16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0.14273954991995558"/>
                  <c:y val="-3.5062153689122195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5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B1CC8EC-D4CD-4617-8B3C-59CCE6924FF1}" type="CATEGORYNAME">
                      <a:rPr lang="en-US" sz="1050" dirty="0">
                        <a:solidFill>
                          <a:schemeClr val="tx1"/>
                        </a:solidFill>
                      </a:rPr>
                      <a:pPr>
                        <a:defRPr sz="105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sz="105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8096CB14-BE95-4799-B54B-C7517998B9F8}" type="PERCENTAGE">
                      <a:rPr lang="en-US" sz="1050" baseline="0" dirty="0">
                        <a:solidFill>
                          <a:schemeClr val="tx1"/>
                        </a:solidFill>
                      </a:rPr>
                      <a:pPr>
                        <a:defRPr sz="105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sz="105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428219199872738"/>
                      <c:h val="0.2221951219512195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550801625699281"/>
                  <c:y val="-0.15246372849227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4951810894311822"/>
                      <c:h val="0.27119495479731698"/>
                    </c:manualLayout>
                  </c15:layout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Formal Reasoning</c:v>
                </c:pt>
                <c:pt idx="1">
                  <c:v>Knowledge Exploration</c:v>
                </c:pt>
                <c:pt idx="2">
                  <c:v>Math</c:v>
                </c:pt>
                <c:pt idx="3">
                  <c:v>Capstone</c:v>
                </c:pt>
                <c:pt idx="4">
                  <c:v>KA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 smtClean="0"/>
              <a:t>High Impact course DFWI rates </a:t>
            </a:r>
            <a:endParaRPr lang="en-US" sz="1100" dirty="0"/>
          </a:p>
        </c:rich>
      </c:tx>
      <c:layout>
        <c:manualLayout>
          <c:xMode val="edge"/>
          <c:yMode val="edge"/>
          <c:x val="0.10317683727034119"/>
          <c:y val="8.10810810810810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130216535433074"/>
          <c:y val="0.20208352632391541"/>
          <c:w val="0.66572900262467194"/>
          <c:h val="0.783210591323143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5000"/>
                  <a:satMod val="16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shade val="75000"/>
                  <a:satMod val="16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0.17693963254593176"/>
                  <c:y val="0.230515357877562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93733595800524"/>
                      <c:h val="0.2409009009009009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9284120734908098E-2"/>
                  <c:y val="-0.2542743136837625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739599737532809"/>
                      <c:h val="0.1272072072072072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Formal Reasoning </c:v>
                </c:pt>
                <c:pt idx="1">
                  <c:v>NST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718</c:v>
                </c:pt>
                <c:pt idx="1">
                  <c:v>4447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Understanding </a:t>
            </a:r>
            <a:r>
              <a:rPr lang="en-US" dirty="0"/>
              <a:t>how General Education relates to Major (N=1256)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Instructors helped to understand connection 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Not very well/ 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Very well/ Quite a lot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107</c:v>
                </c:pt>
                <c:pt idx="1">
                  <c:v>250</c:v>
                </c:pt>
                <c:pt idx="2">
                  <c:v>408</c:v>
                </c:pt>
                <c:pt idx="3">
                  <c:v>349</c:v>
                </c:pt>
                <c:pt idx="4">
                  <c:v>142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Understand connection </c:v>
                </c:pt>
              </c:strCache>
            </c:strRef>
          </c:tx>
          <c:spPr>
            <a:solidFill>
              <a:srgbClr val="DBD25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Not very well/ Not at all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Very well/ Quite a lot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194</c:v>
                </c:pt>
                <c:pt idx="1">
                  <c:v>271</c:v>
                </c:pt>
                <c:pt idx="2">
                  <c:v>352</c:v>
                </c:pt>
                <c:pt idx="3">
                  <c:v>294</c:v>
                </c:pt>
                <c:pt idx="4">
                  <c:v>145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6740272"/>
        <c:axId val="277639864"/>
      </c:barChart>
      <c:catAx>
        <c:axId val="27674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77639864"/>
        <c:crosses val="autoZero"/>
        <c:auto val="1"/>
        <c:lblAlgn val="ctr"/>
        <c:lblOffset val="100"/>
        <c:noMultiLvlLbl val="0"/>
      </c:catAx>
      <c:valAx>
        <c:axId val="277639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674027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Students 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5000"/>
                  <a:satMod val="16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shade val="75000"/>
                  <a:satMod val="16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Prepared</c:v>
                </c:pt>
                <c:pt idx="1">
                  <c:v>Not prepared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52</c:v>
                </c:pt>
                <c:pt idx="1">
                  <c:v>48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Teaching Faculty 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5000"/>
                  <a:satMod val="16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shade val="75000"/>
                  <a:satMod val="16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Prepared</c:v>
                </c:pt>
                <c:pt idx="1">
                  <c:v>Not Prepared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58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0154117D-A80E-4EC3-92EF-3460CE19788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53E4E63-686D-4C07-9434-FCA74D58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11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117D-A80E-4EC3-92EF-3460CE19788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4E63-686D-4C07-9434-FCA74D58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7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117D-A80E-4EC3-92EF-3460CE19788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4E63-686D-4C07-9434-FCA74D58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117D-A80E-4EC3-92EF-3460CE19788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4E63-686D-4C07-9434-FCA74D58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6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117D-A80E-4EC3-92EF-3460CE19788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4E63-686D-4C07-9434-FCA74D58C5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103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117D-A80E-4EC3-92EF-3460CE19788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4E63-686D-4C07-9434-FCA74D58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0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117D-A80E-4EC3-92EF-3460CE19788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4E63-686D-4C07-9434-FCA74D58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4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117D-A80E-4EC3-92EF-3460CE19788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4E63-686D-4C07-9434-FCA74D58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4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117D-A80E-4EC3-92EF-3460CE19788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4E63-686D-4C07-9434-FCA74D58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2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117D-A80E-4EC3-92EF-3460CE19788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4E63-686D-4C07-9434-FCA74D58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8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117D-A80E-4EC3-92EF-3460CE19788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4E63-686D-4C07-9434-FCA74D58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3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154117D-A80E-4EC3-92EF-3460CE19788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53E4E63-686D-4C07-9434-FCA74D58C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9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848600" cy="47244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Opportunities to Empower Students Through General Education Curriculum </a:t>
            </a:r>
            <a:endParaRPr lang="en-US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772400" cy="129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Cassandra Barragan MSW</a:t>
            </a:r>
          </a:p>
          <a:p>
            <a:r>
              <a:rPr lang="en-US" dirty="0" smtClean="0"/>
              <a:t>Assessment Coordinator</a:t>
            </a:r>
          </a:p>
          <a:p>
            <a:r>
              <a:rPr lang="en-US" dirty="0" smtClean="0"/>
              <a:t>Office of Institutional Research &amp; Assessment (OIRA)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3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543800" cy="1676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General Education Survey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632" y="2514600"/>
            <a:ext cx="7620000" cy="274320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1510 </a:t>
            </a:r>
            <a:r>
              <a:rPr lang="en-US" dirty="0"/>
              <a:t>students were surveyed asking them about their Gen-Ed classes and their opinions of these classes and the program in general. 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828</a:t>
            </a:r>
            <a:r>
              <a:rPr lang="en-US" dirty="0" smtClean="0"/>
              <a:t> </a:t>
            </a:r>
            <a:r>
              <a:rPr lang="en-US" dirty="0"/>
              <a:t>students surveyed identified themselves as entering Oakland University as a first-time college student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675</a:t>
            </a:r>
            <a:r>
              <a:rPr lang="en-US" dirty="0" smtClean="0"/>
              <a:t> </a:t>
            </a:r>
            <a:r>
              <a:rPr lang="en-US" dirty="0"/>
              <a:t>were transfer students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119 </a:t>
            </a:r>
            <a:r>
              <a:rPr lang="en-US" dirty="0" smtClean="0"/>
              <a:t>teaching faculty &amp; </a:t>
            </a:r>
            <a:r>
              <a:rPr lang="en-US" b="1" dirty="0" smtClean="0"/>
              <a:t>18</a:t>
            </a:r>
            <a:r>
              <a:rPr lang="en-US" dirty="0" smtClean="0"/>
              <a:t> </a:t>
            </a:r>
            <a:r>
              <a:rPr lang="en-US" dirty="0"/>
              <a:t>academic advisers responded regarding their perception of challenges faced by students in regards to the General Education requirement. </a:t>
            </a:r>
          </a:p>
        </p:txBody>
      </p:sp>
    </p:spTree>
    <p:extLst>
      <p:ext uri="{BB962C8B-B14F-4D97-AF65-F5344CB8AC3E}">
        <p14:creationId xmlns:p14="http://schemas.microsoft.com/office/powerpoint/2010/main" val="156264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990600"/>
            <a:ext cx="443865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Eras Medium ITC" panose="020B0602030504020804" pitchFamily="34" charset="0"/>
              </a:rPr>
              <a:t>“There should be more weight put on general education, more than half of </a:t>
            </a:r>
            <a:r>
              <a:rPr lang="en-US" sz="2800" dirty="0" smtClean="0">
                <a:latin typeface="Eras Medium ITC" panose="020B0602030504020804" pitchFamily="34" charset="0"/>
              </a:rPr>
              <a:t>a </a:t>
            </a:r>
            <a:r>
              <a:rPr lang="en-US" sz="2800" dirty="0">
                <a:latin typeface="Eras Medium ITC" panose="020B0602030504020804" pitchFamily="34" charset="0"/>
              </a:rPr>
              <a:t>BA in my opinion. Trade schools can help people who only want to have </a:t>
            </a:r>
            <a:r>
              <a:rPr lang="en-US" sz="2800" dirty="0" smtClean="0">
                <a:latin typeface="Eras Medium ITC" panose="020B0602030504020804" pitchFamily="34" charset="0"/>
              </a:rPr>
              <a:t>a job </a:t>
            </a:r>
            <a:r>
              <a:rPr lang="en-US" sz="2800" dirty="0">
                <a:latin typeface="Eras Medium ITC" panose="020B0602030504020804" pitchFamily="34" charset="0"/>
              </a:rPr>
              <a:t>or know about one thing. Universities should be about creating or </a:t>
            </a:r>
            <a:r>
              <a:rPr lang="en-US" sz="2800" dirty="0" smtClean="0">
                <a:latin typeface="Eras Medium ITC" panose="020B0602030504020804" pitchFamily="34" charset="0"/>
              </a:rPr>
              <a:t>honing </a:t>
            </a:r>
            <a:r>
              <a:rPr lang="en-US" sz="2800" dirty="0">
                <a:latin typeface="Eras Medium ITC" panose="020B0602030504020804" pitchFamily="34" charset="0"/>
              </a:rPr>
              <a:t>the next generation of thinkers.”</a:t>
            </a:r>
          </a:p>
          <a:p>
            <a:pPr marL="0" indent="0" algn="r">
              <a:buNone/>
            </a:pPr>
            <a:r>
              <a:rPr lang="en-US" i="1" dirty="0">
                <a:latin typeface="Eras Medium ITC" panose="020B0602030504020804" pitchFamily="34" charset="0"/>
              </a:rPr>
              <a:t>Student </a:t>
            </a:r>
            <a:r>
              <a:rPr lang="en-US" i="1" dirty="0" smtClean="0">
                <a:latin typeface="Eras Medium ITC" panose="020B0602030504020804" pitchFamily="34" charset="0"/>
              </a:rPr>
              <a:t>comment</a:t>
            </a:r>
            <a:endParaRPr lang="en-US" i="1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endParaRPr lang="en-US" dirty="0">
              <a:latin typeface="Eras Medium ITC" panose="020B0602030504020804" pitchFamily="34" charset="0"/>
            </a:endParaRPr>
          </a:p>
        </p:txBody>
      </p:sp>
      <p:pic>
        <p:nvPicPr>
          <p:cNvPr id="1026" name="Picture 2" descr="http://www.agweb.com/assets/1/6/Great%20Think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3274353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2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Arrow 20"/>
          <p:cNvSpPr/>
          <p:nvPr/>
        </p:nvSpPr>
        <p:spPr>
          <a:xfrm>
            <a:off x="1978937" y="4724400"/>
            <a:ext cx="4038600" cy="17526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981200" y="1676400"/>
            <a:ext cx="4038600" cy="17526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Comparing perception with actual university data </a:t>
            </a:r>
            <a:endParaRPr lang="en-US" sz="31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99750537"/>
              </p:ext>
            </p:extLst>
          </p:nvPr>
        </p:nvGraphicFramePr>
        <p:xfrm>
          <a:off x="228600" y="4038600"/>
          <a:ext cx="2514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937684656"/>
              </p:ext>
            </p:extLst>
          </p:nvPr>
        </p:nvGraphicFramePr>
        <p:xfrm>
          <a:off x="2819400" y="990600"/>
          <a:ext cx="2684352" cy="337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719939"/>
              </p:ext>
            </p:extLst>
          </p:nvPr>
        </p:nvGraphicFramePr>
        <p:xfrm>
          <a:off x="110905" y="1066800"/>
          <a:ext cx="27084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2542084465"/>
              </p:ext>
            </p:extLst>
          </p:nvPr>
        </p:nvGraphicFramePr>
        <p:xfrm>
          <a:off x="2590800" y="3886200"/>
          <a:ext cx="3048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096000" y="1066800"/>
            <a:ext cx="2209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Why the  differences?</a:t>
            </a:r>
          </a:p>
          <a:p>
            <a:endParaRPr lang="en-US" sz="1600" dirty="0" smtClean="0"/>
          </a:p>
          <a:p>
            <a:endParaRPr lang="en-US" sz="1200" i="1" dirty="0" smtClean="0"/>
          </a:p>
          <a:p>
            <a:r>
              <a:rPr lang="en-US" sz="1200" i="1" dirty="0" smtClean="0"/>
              <a:t>Formal reasoning classes are </a:t>
            </a:r>
            <a:r>
              <a:rPr lang="en-US" sz="1200" b="1" u="sng" dirty="0" smtClean="0"/>
              <a:t>MATH</a:t>
            </a:r>
            <a:r>
              <a:rPr lang="en-US" sz="1200" i="1" dirty="0" smtClean="0"/>
              <a:t> classes – possibly the highest rate of complaints!  </a:t>
            </a:r>
          </a:p>
          <a:p>
            <a:endParaRPr lang="en-US" sz="1200" i="1" dirty="0"/>
          </a:p>
          <a:p>
            <a:r>
              <a:rPr lang="en-US" sz="1200" i="1" dirty="0" smtClean="0"/>
              <a:t>In reality, the sheer number of classes in KE are much higher than FR.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07317" y="4800600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Again, FR causes a great deal of distress for many students but NST includes Biology &amp; chemistry – subjects that can be an academic struggle for students.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98633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9" grpId="0">
        <p:bldAsOne/>
      </p:bldGraphic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nerspace.org.uk/blog/wp-content/uploads/blogger/-Dq4ZX3p4Hdk/Teuq60AXDQI/AAAAAAAAAC0/qdTA1iV7AnQ/s1600/complain%2B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28800"/>
            <a:ext cx="2791505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269480" cy="1325562"/>
          </a:xfrm>
        </p:spPr>
        <p:txBody>
          <a:bodyPr/>
          <a:lstStyle/>
          <a:p>
            <a:r>
              <a:rPr lang="en-US" dirty="0" smtClean="0"/>
              <a:t>Dispelling the 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3657600" cy="4351337"/>
          </a:xfrm>
        </p:spPr>
        <p:txBody>
          <a:bodyPr/>
          <a:lstStyle/>
          <a:p>
            <a:r>
              <a:rPr lang="en-US" dirty="0" smtClean="0"/>
              <a:t>General Education programs are a way for universities to generate income </a:t>
            </a:r>
          </a:p>
          <a:p>
            <a:r>
              <a:rPr lang="en-US" dirty="0" smtClean="0"/>
              <a:t>Repeat of high school </a:t>
            </a:r>
          </a:p>
          <a:p>
            <a:r>
              <a:rPr lang="en-US" dirty="0" smtClean="0"/>
              <a:t>Waste of time and money </a:t>
            </a:r>
          </a:p>
          <a:p>
            <a:r>
              <a:rPr lang="en-US" dirty="0" smtClean="0"/>
              <a:t>Shouldn’t have to take classes that don’t relate to my major</a:t>
            </a:r>
          </a:p>
          <a:p>
            <a:r>
              <a:rPr lang="en-US" dirty="0" smtClean="0"/>
              <a:t>Professors don’t care so why should I?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82198398"/>
              </p:ext>
            </p:extLst>
          </p:nvPr>
        </p:nvGraphicFramePr>
        <p:xfrm>
          <a:off x="228600" y="1173162"/>
          <a:ext cx="8077200" cy="5227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1776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44621"/>
            <a:ext cx="7269480" cy="1325562"/>
          </a:xfrm>
        </p:spPr>
        <p:txBody>
          <a:bodyPr/>
          <a:lstStyle/>
          <a:p>
            <a:r>
              <a:rPr lang="en-US" dirty="0" smtClean="0"/>
              <a:t>Some comparisons….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902" y="1173162"/>
            <a:ext cx="3360420" cy="731520"/>
          </a:xfrm>
        </p:spPr>
        <p:txBody>
          <a:bodyPr/>
          <a:lstStyle/>
          <a:p>
            <a:pPr algn="ctr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773424" cy="4038600"/>
          </a:xfrm>
        </p:spPr>
        <p:txBody>
          <a:bodyPr/>
          <a:lstStyle/>
          <a:p>
            <a:r>
              <a:rPr lang="en-US" dirty="0" smtClean="0"/>
              <a:t>52% of students feel they are well prepared for upper level writing requirements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65904" y="1180941"/>
            <a:ext cx="3364992" cy="731520"/>
          </a:xfrm>
        </p:spPr>
        <p:txBody>
          <a:bodyPr/>
          <a:lstStyle/>
          <a:p>
            <a:pPr algn="ctr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Faculty 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49158"/>
            <a:ext cx="3657600" cy="4023042"/>
          </a:xfrm>
        </p:spPr>
        <p:txBody>
          <a:bodyPr/>
          <a:lstStyle/>
          <a:p>
            <a:r>
              <a:rPr lang="en-US" dirty="0" smtClean="0"/>
              <a:t>58% feel Gen Ed program does not prepare students to write at a college level</a:t>
            </a:r>
          </a:p>
          <a:p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640427709"/>
              </p:ext>
            </p:extLst>
          </p:nvPr>
        </p:nvGraphicFramePr>
        <p:xfrm>
          <a:off x="533400" y="3352800"/>
          <a:ext cx="3505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962310748"/>
              </p:ext>
            </p:extLst>
          </p:nvPr>
        </p:nvGraphicFramePr>
        <p:xfrm>
          <a:off x="4625928" y="3352800"/>
          <a:ext cx="3451272" cy="314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6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47" y="52434"/>
            <a:ext cx="7269480" cy="1325562"/>
          </a:xfrm>
        </p:spPr>
        <p:txBody>
          <a:bodyPr/>
          <a:lstStyle/>
          <a:p>
            <a:r>
              <a:rPr lang="en-US" dirty="0" smtClean="0"/>
              <a:t>Students want….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Relate to their major</a:t>
            </a:r>
          </a:p>
          <a:p>
            <a:pPr marL="285750" indent="-285750"/>
            <a:r>
              <a:rPr lang="en-US" dirty="0"/>
              <a:t>Foundation for career and upper level classes</a:t>
            </a:r>
          </a:p>
          <a:p>
            <a:pPr marL="285750" indent="-285750"/>
            <a:r>
              <a:rPr lang="en-US" dirty="0"/>
              <a:t>Interaction with their professors </a:t>
            </a:r>
          </a:p>
          <a:p>
            <a:pPr algn="r"/>
            <a:r>
              <a:rPr lang="en-US" sz="1400" i="1" dirty="0" smtClean="0"/>
              <a:t>these </a:t>
            </a:r>
            <a:r>
              <a:rPr lang="en-US" sz="1400" i="1" dirty="0"/>
              <a:t>things have also been found to contribute to student success</a:t>
            </a:r>
            <a:r>
              <a:rPr lang="en-US" sz="1400" i="1" dirty="0" smtClean="0"/>
              <a:t>!</a:t>
            </a:r>
          </a:p>
          <a:p>
            <a:pPr algn="r"/>
            <a:endParaRPr lang="en-US" sz="1400" i="1" dirty="0"/>
          </a:p>
          <a:p>
            <a:pPr algn="r"/>
            <a:endParaRPr lang="en-US" sz="1400" i="1" dirty="0" smtClean="0"/>
          </a:p>
          <a:p>
            <a:pPr algn="r"/>
            <a:r>
              <a:rPr lang="en-US" sz="1400" i="1" dirty="0" smtClean="0"/>
              <a:t> </a:t>
            </a:r>
            <a:endParaRPr lang="en-US" sz="1400" i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990134"/>
            <a:ext cx="735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Banking concept in teaching – does this work for Gen Ed?</a:t>
            </a:r>
            <a:endParaRPr lang="en-US" dirty="0"/>
          </a:p>
        </p:txBody>
      </p:sp>
      <p:sp>
        <p:nvSpPr>
          <p:cNvPr id="5" name="AutoShape 2" descr="data:image/jpeg;base64,/9j/4AAQSkZJRgABAQAAAQABAAD/2wCEAAkGBhQQEBUUEBQUFBQREBcQFRcWEBIPEBAVFhQWFRUVGBUXHCYgFxklGRQSHy8gIycpLywsFR4xNTAqNSYsLCkBCQoKDgwOGg8PGikkHyUwLTUvKjUsLCwsLDAwLCwsKjUpLDQsKSwsKSwqLCwsKiwqKSwqLCwpLiwpKSwpLiwpLP/AABEIAMQA8AMBIgACEQEDEQH/xAAcAAEAAgMBAQEAAAAAAAAAAAAABgcBBQgEAgP/xABAEAABAwIDBAYHBgQGAwAAAAABAAIDBBEFEiEGBxMxIkFRYXGRFDJCUoGhsSNicpKiwTNjgrIIJDRTZNEVQ3T/xAAbAQEAAgMBAQAAAAAAAAAAAAAABQYCAwQBB//EADMRAAICAQIDAwoGAwAAAAAAAAABAgMEERIFITETQXEGIlFhgZGhsdHwFDIzYsHhQlJy/9oADAMBAAIRAxEAPwC8UREAREQBERAEREAREQBERAF+NVVMiY58jgxjAXOc42a0DrJX3JIGglxAAFyToABqSVzxvK3gvxSYwU5IpI3W009IcPbP3ewfFYykorVm6imV0tsSWY/v9YyQsoYOM1ptxHuMbHd7QNbeK9uyu+6OokEdZD6OXkNa8OzxXPIOvq3xVS0mHtYNQv3lgaQdOpcDy+fItkPJ1Sr856M6jBWVqtl3l1FTlxuTAwknmTlC2qkE9VqU+cdknF9wREXpiEREAREQBERAEREAREQBERAEREAREQBERAEREARFDt5m24wykJYQaia7IW9/W8jsb9bIexi5PREN307fHXD6V3SP+ocD6o6ovE8z5KtsPowxvevwoKdz3GSQlznuLnE6lxOpJPipJgOAyVkvDhHIZnOI6EbRzcT+yi77HOW2Je+FYUMWrtreRrkIv8dFhxGYgG9iR5Gy9WFQZ6iJnvzMb5uC5NOehYHNKO46Lwin4cETPcia3yaF7F8sbYeC+lPLkfJZS3NthERemIREQBERAEREAREQBERAEREAREQBERAEREARFgoDy4ricdNC+aZ2VkTC9x7h+65i2gx6TFa19RJcNJyxt6o4x6o8es95Uz317ZmonFBAfs4XB0xB0fJ1M8G/VQukgyNsuPJt2rRFl4LgdrLtJ9EbHCMJfUSshhF3PNh2Adbj3BXhSYJFheHyhmpbC98j/akcGnXw7AvDu12QFJBxZW/bzNBPbGw6hnj1le/eVU8PCas8rwFg/q6P7pj07FufUx4vxH8RaqK35ifvf0Xd7znjDCS255nVSXY2HPiFMP57XeWqjmHtswKYbtIs2Jwd2d3k0rhXOxeJapvZhSf7X8i/EQIpo+ZBERAEREAREQBFguUTrN6mHRTCF1S0vLsvRBexpOmrxoEPVFvoS1Fhjri41B1HYVlDwIiIAiIgCIiAIiIAiIgCiW8nbIYZROeP40t4oR98j1vBo18lKppQxpc42a0FxJ5AAXJ8lzLtxtQ7Fa90gJ4ERMcI6soOr/Fx18LLCye1anViY7vsUUajDoCSXvJLnEuJPNxOpPmrH3YbJ+lVHGlF4YDfukk5gd4HM/BRHCMKfUSshiF3PdlHd2k9wC6KwLBmUkDIY/VY21+tzvace8lR9MO1nufRFt4lkRwMZUV/ml8F3v8AhGwsoHvrqcuEvHXJLGz9Vz9FPVV+/qa1HTt9+q88rCVIzekWU/HjutivWVNTDohTbdO2+JN7onlQuLkPBTrc+2+IHugd9QoirnYvE+iZ/m4U/wDku1ERTJ80CIiAIiIAiLBQFRb79tXxhtDTuLXStzzOBs4MOjWd1+Z7lU1HhI0v16ea2u1GI+mYnUzXuDMWt/Azot+i9uzNDx6yCP35m38Acx+QUdfY3Lai58Kwq4UO6xHReGR5YYweqJg8mhepYaFlSJTW9XqEREPAiIgCIiAIiIAiLXbQY3HRU0k8ps2Jhd3uPU0d5Ngg6ldb79tODCKKF32lQLykc2RdncXfRVNQU2Rq+aivkrqmSpnN3yvzHsaPZaO4CwUn2M2dNdVsi1yDpyHsYOY+PL4qNvm5y2Iu3CcaOLS8iz0FibpNluFEaqQdOYWjv7Mfb4k/JWMviGINaGtFg0AADkAOQX2u+uChFRRU8vJlk3Stl3/BdwVUb/H/AGNIP+Q4+TFa6qHf27SkH8yQ/pC8s/Kz3C/Xh4lbN5DwU73On/Pu/wDnd/cFBAtxsvtQcOmM4YJDwyzKXZRr13UTU9Jps+h59crMacI9Wjo66XXO2K75sSnuIjHA3qyMzO/M661tFt9ikcgk9KkdY3LXhrmO7iLcvBSjuiu8oUOG3zXKJ04i1uzmLel0sM9svFjDyOw9Y87rZLcnqR8ouLaYREQ8C1G1mJ+jUVRNe3Dge4fiykN+ZC291Xe/LEeHhnDB1qJmR/AdM/QLxvRGdcd0kijcMb0bnmdfidVYe6Oh4mIB5GkMTn+BPRH1KgdK2zQp9u52spcNZNJUudmkLWta1he7KLknzKiq2pW6sv8AlRlVgOMFz0095eAWbqocR/xCwjSnpZX973CMeQuo3X79cQk0hjhiH4XSOHxJt8lJucUUWGLbPojoG6yuZHbycWcb+lvGt7BkYH9qtndNtvNXxyRVdjNDYhwGUyMdpcjlcHsXkbYyeiNtuDdVDfKPIsJERbDiCIiAIiIDBKorfftX6RUNoYj0ICJJrHR0hHRafwg+ZVu7XbQNoKOWodb7Nhyj3nnRjfOy5ipC6V7pZDd8jy9xPW5xuVovnsiSvC8V5Fy9CPXTxZW2V77rdm/RaQSPFpKi0huNWs9hvlr8VVOxOA+m1scZ9QHiSfgbqfPQLoOadkTMz3NYxo5khjWjxOgXNiw1bmya4/k7IRxoeL8O4/dfLngC5IAHMk2AVY7Vb9Kanuyib6TINM2rYGn8XN3wVU4/tnX4kTx5XBh/9bLxxAeA5/G67JWRj1K3Th23PSKLu2m3vUNFdok48g9iLp2Pe/kFTm2G38uLSxl8TYo4icgBLndLmXOWhp8KA5r3MhAGgXHZk6rRFlwuCuElOb6H2Fgi/NLqV7ssPjnxBrZmNe0RudZwu245G3WuOMdzSLJfaqapWNapIjtDhMkpAhie8n3WF3zUqwbdVWTubxWCFhPSLyM4HXZo1urxhp2sADGhoHIABoHwC/SykI4kf8mVC7yhta0qio/H6Hnw6hbBEyJmjY2Bg8AF6LrKqLfhtdUQOipKdzoxLGZZHtOV7hmLQwHqGlzZdTaiivQjK2ei6ssHGdtaOj/1FREwj2c4c/8AKNVCMW3/ANIzSnilnPbYRM+eqpSLC76uNyes6kr1soWjqXLLKS6Fgp4FZLnPkTLE9+1fLcU8cUA8DK/zOl1EcVx2srnNNXM+UNOZrToxpPWGjQLZ4bsxUT/wIJH94YQPM2C/LE8NfTSuilAD2WzAEOtcXtotE75tdORKY/CseE9N2sl3HlaNF+c0IdzX6tbc27dFfuC7uqKONhdA1z8jS4vzPu6wvoTbmtdVUrHyO7iGdViRSsTevd4HP9NhmY2Yxzj2NaXH5KQ0G72tltkpngHreBGP1LoSmoI4xaNjGD7rA36L97LqWL/syvT4+1+lWl48/oUhS7nK13rmKPxfm/tVi7DbCNw1ryX8SSQAOdbK0AeyB4qVot0KIQeqI7J4rkZMdk2tPQkERFvIsIiIAsFZWs2jx1lFSy1Ep6MTC617FzvZaO0k2Q9S1Kg367Tcaojooz0YftZbHQvPqNPgNfioLBHlaAvM2pfUzSTy6vlkMjvFxvbwHL4L2XUVkT3S0L7wbF7Gnc+rJHs3tw3C4ZXRxZ6iUhoc4/ZsYB2DUm6jGO7RVmJPzVUrnNvowdCJvgwaed1l8QcRceCmGze7KqqwHFvAiOuZ4Ic4fdZzPxSuyem2Iy8TGVjvvaS+f36EQaDDQ3mpZs/sFVVduFEWs99/2bPhfU/BW7s7u1pKSzsnFkHtya2Pc3kFKw1b44zlzmyKu43XUtmLD2v6ffgV7gO52CKzqpxnd7ouyId1uZWq300EdPS03BY1gE5ZZrQ0WLO7wVsKt9+cN8PY73Klh8wQt8qoxg0kRdOffbkwnObfP2e4p0FTDdPJbE4++N4+V1DWHQeCk+7eXLilP3uc3zaQoyvlNeJeM1bsaxftfyOhUWAsqaPmQUd2w2JhxJjRLdr47mORtszL8x3tPYpEi8aTWjM4TlXJSi9Giq6TcgA77WpJbfQNjyuI7yTopjg+7+jpbZIWucPbk+0efPT5KRotcaYR6I7LuI5Ny0nN6e75Hw1gAsBYd2gXMG0mIekYlVSdRqHgeDTl/ZdM4jPkikf7kbneTSVyjRyZi555vcXHxcSf3WrKfmHfwKLeRqbrAKbi1ULPemYP1BdONXO+7mnz4nTi18ry/wDKCV0QFjiLzWzf5RT1thH0L5v+jKIi7CtBERAERYKAyvlzwBc6AdugChW2e9ekw67AePP/ALcZByn77uTfDmqV2l3gV2JkiR5jiJ0iju1n9R5uPisJTUep004tlz0ii3Nsd9FLR3ZT/wCZmGlmH7Jh+8/r8AqX2g2mq8UkzVUhLQbtjb0YmeDevxOq8dNhgbzXta0DkuGzJ15RLRhcEUfOtPmCLKLKTbL7C1GIaxgMivYyP0b35RzcVoqSldLI1jBdz3BjR2kmwXSmA4UKWmihbyjYG+J9o+d1roq7RtyO3iue8KuMatNz+CNNszu7paIA5eLL1yPAJB+63k1Smyyik4xUVoijW3WXS3WNthERZGoKCb6Y74TIfdlid+sf9qdqJ71KfPhNSLXyxh/5XA3WMujNtL0si/Wjn2I6DwW62PmyV9Mf+QweZt+60cB6IXtwqbJPE73ZWO8nBQy5SPpk1vpa9K/g6jRfLDceOq+lNny4IiIAiIgNHtvU8PDqpw6qZ/zbb91zJQCzB4BdL7f0jpcMqmMBLnU7rAczbX9lzXSjohcWX0RZ/J9efJlgbnKUuxHN1RwvJ7r9EK9FXG5zZ10MD6iQFpqLBgOhyN67d5Vjrbjx2wI/jNytypbei5fftCIi6CICxdZRAFUe+rbiopnspKUmPixcSSQaPykkBrT7PI3PNW4oft7u9ZiYY8O4c0QIa612uafZcOy/WsJ66cjfj7O0XadDnOmw7rdqTqeslb3BsBlqX8Onjc93cNG95PIBWPgu5U571cwLQfVivdw73EaeSsrC8HipYwyBjY2jqA595PMlcUaJ2PWfItFvFcbEjtxlufp7ij9qti24ZSNfUSZqiV+VjGeoxoF3Enm7qHxURa64v2rfb1toPTcUcxhvHSjgN7C7m8+enwWgAstN8YxloiU4XfbdVvs+/wCie7ocC49YZnerTDMO97rhvkLlXgFEt2WB+jYfHcWfN9s7+r1R+Wylq76IbIIqHFcn8Rkya6LkvZ/YREW8iwiIgC022VLxaCpZ71O8fpW5X5VMWZjm+80t8wQh7F6NM5QpHXYF+7XWNx1ar4MHDfJGeccjmflcR+yyoSa0kz6djy3VRfqOo8IqeJBE8e3E13m0L2KNbuaviYZTn3Y+Gf6CR+ykqmYvWKZ82vhstlH0NhERZGkIiIDBWndshSGTiGmhz3vfht1PbblfvW5ReNJ9TOM5Q/K2j5a23JfSIvTAIiIAiwsoAiIgFlpdscdFDQzTnnHGcvaXnRg8yPJbpU1v92gvwKNh5n0iQdw0jHnmKxk9Fqbaa3ZNRRVVCC4l79XOJcT1kk3J8ypHsrg5q6yKHqe8F3cwauPkFpYWWAVq7lMFu+WpcPVHBYe86vI+FgouK7Swvt01hYTa6pfFltRsDQABYAWA7ANAvpYCypY+ehERAEREAWCsoUBzVt3QcDFapnU6XijweM31JWkurF344VkqoKgDSWMxO/Ew3Hyd8lXSib46TZ9B4Tb2mNH1F3bl67PQvj/2pyPg4Zv+1YSpncliOWpmiJ/iRB4Hew6/Iq5l30PWtFR4tX2eXP18/eERFvIwIiIAiIgCIiAIiwgMoiIAiIgPl7gBc8hqe4LlrajGPTsRnn5tdIWs/Azot+l/ir+3mY56HhlRIDZzmcFnbmk6I+pXN+HxWauXJlpHQneC0dpdufceoLo/YTBvRKCGO1nFnEf+J+p/YKitjMI9KroYrXBkDndmVvSd9F0m0WWrEh1kd3lDf+SleL+S/k+kRF3lUCIiAIiIAiIgIzvB2W/8hROjbbisPFiPLpt9m/YRceS54np3RuLJGlrmnK5pFi0jmCurCFpsb2Ppaw3qIWucPaF2P8Mw1K5rqe05rqTPDOJ/hNYzWsX8Cjt3D3jE6fh9clnfgIOa/wAF0UFpsC2OpaIk08Qa46FxJe+3ZmPILdLOmt1x0Zp4nmQy7VOC0SWgREW4jAiIgCIiAIiIAsWWUQBERAEREBT3+IHE+jS049p7p3d4b0W/MlVdG2wCtffNsdUVE0VTC0yMji4b2t1ezpXzZesKA4PspU1UojiifcnUuaWMYO1xPJR+Tq5aIuHBHXXQ5yaLA3JYJrLUuH8hn1ef7R8VbK1WzWBNoqaOBmuQan33HVzvNbVdlUNkUiuZ+R+IvlYund4BERbDiCIiAIiIAiIgCIiAIiIAiIgCIiAIiIAiIgCIiAIiIAiIgMFLIiAyiIgCIiAIiIAiIgCIiAIiIAiIgCIiAIiIAiIgCIiAIiIAiIgP/9k="/>
          <p:cNvSpPr>
            <a:spLocks noChangeAspect="1" noChangeArrowheads="1"/>
          </p:cNvSpPr>
          <p:nvPr/>
        </p:nvSpPr>
        <p:spPr bwMode="auto">
          <a:xfrm>
            <a:off x="225537" y="3974466"/>
            <a:ext cx="285750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s://encrypted-tbn2.gstatic.com/images?q=tbn:ANd9GcRNnIKx_XN-iT9_yNx7f8fKeeBuUdY69ZZ-c2Yq9pBmSyBEKw2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519" y="7377"/>
            <a:ext cx="3030678" cy="229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longbeachstuff.com/wp-content/uploads/2012/11/coffe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9466"/>
            <a:ext cx="3505200" cy="270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www.doxiderol.com/wp-content/uploads/2013/02/sleeping-in-clas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70196"/>
            <a:ext cx="4762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thoselondonstudents.files.wordpress.com/2011/10/tumblr_laitfl3bdi1qb6t6wo1_5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94" y="1832636"/>
            <a:ext cx="3128304" cy="248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98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eekalili.com/wp-content/gallery/gamification/involve_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438400"/>
            <a:ext cx="8343034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0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533939"/>
              </p:ext>
            </p:extLst>
          </p:nvPr>
        </p:nvGraphicFramePr>
        <p:xfrm>
          <a:off x="228600" y="1828800"/>
          <a:ext cx="7918010" cy="326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9005"/>
                <a:gridCol w="3959005"/>
              </a:tblGrid>
              <a:tr h="4270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Presenting the Material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</a:rPr>
                        <a:t>Approaching the Class</a:t>
                      </a:r>
                      <a:endParaRPr lang="en-US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</a:t>
                      </a:r>
                      <a:r>
                        <a:rPr lang="en-US" baseline="0" dirty="0" smtClean="0"/>
                        <a:t> training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to write is</a:t>
                      </a:r>
                      <a:r>
                        <a:rPr lang="en-US" baseline="0" dirty="0" smtClean="0"/>
                        <a:t> an ongoing process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Practical applications in all fields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You</a:t>
                      </a:r>
                      <a:r>
                        <a:rPr lang="en-US" dirty="0" smtClean="0"/>
                        <a:t> can take the student closer to the expectation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Relate to what the student</a:t>
                      </a:r>
                      <a:r>
                        <a:rPr lang="en-US" baseline="0" dirty="0" smtClean="0"/>
                        <a:t> knows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Taking students outside their comfort zone is part of the learning process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</a:t>
                      </a:r>
                      <a:r>
                        <a:rPr lang="en-US" baseline="0" dirty="0" smtClean="0"/>
                        <a:t> small group projects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 opportunity to interact on</a:t>
                      </a:r>
                      <a:r>
                        <a:rPr lang="en-US" baseline="0" dirty="0" smtClean="0"/>
                        <a:t> a more personal level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04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Segoe Script" panose="020B0504020000000003" pitchFamily="34" charset="0"/>
              </a:rPr>
              <a:t>Teaching for success! </a:t>
            </a:r>
            <a:endParaRPr lang="en-US" sz="4000" b="1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2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FC000"/>
      </a:accent1>
      <a:accent2>
        <a:srgbClr val="BF9000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1100</TotalTime>
  <Words>438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Andalus</vt:lpstr>
      <vt:lpstr>Arial</vt:lpstr>
      <vt:lpstr>Century Schoolbook</vt:lpstr>
      <vt:lpstr>Eras Medium ITC</vt:lpstr>
      <vt:lpstr>Segoe Script</vt:lpstr>
      <vt:lpstr>Wingdings 2</vt:lpstr>
      <vt:lpstr>View</vt:lpstr>
      <vt:lpstr>Opportunities to Empower Students Through General Education Curriculum </vt:lpstr>
      <vt:lpstr>General Education Survey</vt:lpstr>
      <vt:lpstr>PowerPoint Presentation</vt:lpstr>
      <vt:lpstr> Comparing perception with actual university data </vt:lpstr>
      <vt:lpstr>Dispelling the myths</vt:lpstr>
      <vt:lpstr>Some comparisons….</vt:lpstr>
      <vt:lpstr>Students want….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Advising Assessment Committee</dc:title>
  <dc:creator>Cassandra L. Barragan</dc:creator>
  <cp:lastModifiedBy>Christina Moore</cp:lastModifiedBy>
  <cp:revision>98</cp:revision>
  <dcterms:created xsi:type="dcterms:W3CDTF">2013-08-14T13:19:09Z</dcterms:created>
  <dcterms:modified xsi:type="dcterms:W3CDTF">2014-05-22T00:51:19Z</dcterms:modified>
</cp:coreProperties>
</file>