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10" r:id="rId2"/>
    <p:sldId id="288" r:id="rId3"/>
    <p:sldId id="311" r:id="rId4"/>
    <p:sldId id="312" r:id="rId5"/>
    <p:sldId id="314" r:id="rId6"/>
    <p:sldId id="315" r:id="rId7"/>
    <p:sldId id="306" r:id="rId8"/>
    <p:sldId id="289" r:id="rId9"/>
    <p:sldId id="290" r:id="rId10"/>
    <p:sldId id="291" r:id="rId11"/>
    <p:sldId id="292" r:id="rId12"/>
    <p:sldId id="293" r:id="rId13"/>
    <p:sldId id="294" r:id="rId14"/>
    <p:sldId id="295" r:id="rId15"/>
    <p:sldId id="296" r:id="rId16"/>
    <p:sldId id="271" r:id="rId17"/>
    <p:sldId id="308" r:id="rId18"/>
    <p:sldId id="263" r:id="rId19"/>
    <p:sldId id="261" r:id="rId20"/>
    <p:sldId id="265" r:id="rId21"/>
    <p:sldId id="260" r:id="rId22"/>
    <p:sldId id="268" r:id="rId23"/>
    <p:sldId id="273" r:id="rId24"/>
    <p:sldId id="269" r:id="rId25"/>
    <p:sldId id="258" r:id="rId26"/>
    <p:sldId id="270" r:id="rId27"/>
    <p:sldId id="274" r:id="rId28"/>
    <p:sldId id="275" r:id="rId29"/>
    <p:sldId id="262" r:id="rId30"/>
    <p:sldId id="307" r:id="rId31"/>
    <p:sldId id="316"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47193" autoAdjust="0"/>
  </p:normalViewPr>
  <p:slideViewPr>
    <p:cSldViewPr>
      <p:cViewPr varScale="1">
        <p:scale>
          <a:sx n="18" d="100"/>
          <a:sy n="18" d="100"/>
        </p:scale>
        <p:origin x="149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2878F5-D7F9-458A-93AC-61881C3E18E4}" type="datetimeFigureOut">
              <a:rPr lang="en-US" smtClean="0"/>
              <a:t>5/21/2014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865C51-8CA5-413C-836C-0C26E651FAC8}" type="slidenum">
              <a:rPr lang="en-US" smtClean="0"/>
              <a:t>‹#›</a:t>
            </a:fld>
            <a:endParaRPr lang="en-US"/>
          </a:p>
        </p:txBody>
      </p:sp>
    </p:spTree>
    <p:extLst>
      <p:ext uri="{BB962C8B-B14F-4D97-AF65-F5344CB8AC3E}">
        <p14:creationId xmlns:p14="http://schemas.microsoft.com/office/powerpoint/2010/main" val="2905347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E55A0-3E9E-40C4-8FD4-15FC5A1E772B}" type="datetimeFigureOut">
              <a:rPr lang="en-US" smtClean="0"/>
              <a:pPr/>
              <a:t>5/21/2014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60A17-9D3D-4F52-89CB-75E92FA53D9A}" type="slidenum">
              <a:rPr lang="en-US" smtClean="0"/>
              <a:pPr/>
              <a:t>‹#›</a:t>
            </a:fld>
            <a:endParaRPr lang="en-US"/>
          </a:p>
        </p:txBody>
      </p:sp>
    </p:spTree>
    <p:extLst>
      <p:ext uri="{BB962C8B-B14F-4D97-AF65-F5344CB8AC3E}">
        <p14:creationId xmlns:p14="http://schemas.microsoft.com/office/powerpoint/2010/main" val="77831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esearch.library.oakland.edu/sp/subjects/guide.php?subject=HC20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i="1" dirty="0" smtClean="0">
                <a:effectLst/>
                <a:latin typeface="Georgia"/>
                <a:ea typeface="Calibri"/>
                <a:cs typeface="Times New Roman"/>
              </a:rPr>
              <a:t>This session discusses the use of the problem-based learning strategy in an introductory international studies course, “The Global Citizen,” as a case study.  [</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200" i="1" dirty="0" smtClean="0">
              <a:effectLst/>
              <a:latin typeface="Georgia"/>
              <a:ea typeface="Calibri"/>
              <a:cs typeface="Times New Roman"/>
            </a:endParaRPr>
          </a:p>
          <a:p>
            <a:pPr marL="0" marR="0">
              <a:lnSpc>
                <a:spcPct val="115000"/>
              </a:lnSpc>
              <a:spcBef>
                <a:spcPts val="0"/>
              </a:spcBef>
              <a:spcAft>
                <a:spcPts val="0"/>
              </a:spcAft>
              <a:tabLst>
                <a:tab pos="3886200" algn="l"/>
              </a:tabLst>
            </a:pPr>
            <a:r>
              <a:rPr lang="en-US" sz="1200" b="1" dirty="0" smtClean="0">
                <a:effectLst/>
                <a:latin typeface="Georgia"/>
                <a:ea typeface="Calibri"/>
                <a:cs typeface="Arial"/>
              </a:rPr>
              <a:t> </a:t>
            </a:r>
            <a:endParaRPr lang="en-US" sz="1100" dirty="0" smtClean="0">
              <a:effectLst/>
              <a:latin typeface="+mn-lt"/>
              <a:ea typeface="Calibri"/>
              <a:cs typeface="Times New Roman"/>
            </a:endParaRPr>
          </a:p>
          <a:p>
            <a:pPr marL="0" marR="0">
              <a:lnSpc>
                <a:spcPct val="115000"/>
              </a:lnSpc>
              <a:spcBef>
                <a:spcPts val="0"/>
              </a:spcBef>
              <a:spcAft>
                <a:spcPts val="0"/>
              </a:spcAft>
              <a:tabLst>
                <a:tab pos="3886200" algn="l"/>
              </a:tabLst>
            </a:pPr>
            <a:r>
              <a:rPr lang="en-US" sz="1200" b="1" dirty="0" smtClean="0">
                <a:effectLst/>
                <a:latin typeface="Georgia"/>
                <a:ea typeface="Calibri"/>
                <a:cs typeface="Arial"/>
              </a:rPr>
              <a:t>Presentation Objectives: </a:t>
            </a:r>
            <a:endParaRPr lang="en-US" sz="1100" dirty="0" smtClean="0">
              <a:effectLst/>
              <a:latin typeface="+mn-lt"/>
              <a:ea typeface="Calibri"/>
              <a:cs typeface="Times New Roman"/>
            </a:endParaRPr>
          </a:p>
          <a:p>
            <a:pPr marL="800100" marR="0" lvl="1" indent="-342900">
              <a:lnSpc>
                <a:spcPct val="115000"/>
              </a:lnSpc>
              <a:spcBef>
                <a:spcPts val="0"/>
              </a:spcBef>
              <a:spcAft>
                <a:spcPts val="0"/>
              </a:spcAft>
              <a:buFont typeface="Courier New"/>
              <a:buChar char="o"/>
              <a:tabLst>
                <a:tab pos="400050" algn="l"/>
                <a:tab pos="685800" algn="l"/>
              </a:tabLst>
            </a:pPr>
            <a:r>
              <a:rPr lang="en-US" sz="1200" i="1" dirty="0" smtClean="0">
                <a:effectLst/>
                <a:latin typeface="Georgia"/>
                <a:ea typeface="Calibri"/>
                <a:cs typeface="Times New Roman"/>
              </a:rPr>
              <a:t>to define what is problem-based learning; </a:t>
            </a:r>
            <a:endParaRPr lang="en-US" sz="1100" dirty="0" smtClean="0">
              <a:effectLst/>
              <a:latin typeface="+mn-lt"/>
              <a:ea typeface="Calibri"/>
              <a:cs typeface="Times New Roman"/>
            </a:endParaRPr>
          </a:p>
          <a:p>
            <a:pPr marL="800100" marR="0" lvl="1" indent="-342900">
              <a:spcBef>
                <a:spcPts val="0"/>
              </a:spcBef>
              <a:spcAft>
                <a:spcPts val="0"/>
              </a:spcAft>
              <a:buFont typeface="Courier New"/>
              <a:buChar char="o"/>
            </a:pPr>
            <a:r>
              <a:rPr lang="en-US" sz="1200" i="1" dirty="0" smtClean="0">
                <a:solidFill>
                  <a:srgbClr val="000000"/>
                </a:solidFill>
                <a:effectLst/>
                <a:latin typeface="Georgia"/>
                <a:ea typeface="Calibri"/>
              </a:rPr>
              <a:t>to  discuss some of the factors and</a:t>
            </a:r>
            <a:r>
              <a:rPr lang="en-US" sz="1200" i="1" baseline="0" dirty="0" smtClean="0">
                <a:solidFill>
                  <a:srgbClr val="000000"/>
                </a:solidFill>
                <a:effectLst/>
                <a:latin typeface="Georgia"/>
                <a:ea typeface="Calibri"/>
              </a:rPr>
              <a:t> assumptions I addressed in constructing  my course;</a:t>
            </a:r>
          </a:p>
          <a:p>
            <a:pPr marL="800100" marR="0" lvl="1" indent="-342900">
              <a:spcBef>
                <a:spcPts val="0"/>
              </a:spcBef>
              <a:spcAft>
                <a:spcPts val="0"/>
              </a:spcAft>
              <a:buFont typeface="Courier New"/>
              <a:buChar char="o"/>
            </a:pPr>
            <a:r>
              <a:rPr lang="en-US" sz="1200" i="1" baseline="0" dirty="0" smtClean="0">
                <a:solidFill>
                  <a:srgbClr val="000000"/>
                </a:solidFill>
                <a:effectLst/>
                <a:latin typeface="Georgia"/>
                <a:ea typeface="Calibri"/>
              </a:rPr>
              <a:t>To introduce the model I created;</a:t>
            </a:r>
            <a:endParaRPr lang="en-US" sz="1200" dirty="0" smtClean="0">
              <a:solidFill>
                <a:srgbClr val="000000"/>
              </a:solidFill>
              <a:effectLst/>
              <a:latin typeface="Times New Roman"/>
              <a:ea typeface="Calibri"/>
            </a:endParaRPr>
          </a:p>
          <a:p>
            <a:pPr marL="800100" marR="0" lvl="1" indent="-342900">
              <a:lnSpc>
                <a:spcPct val="115000"/>
              </a:lnSpc>
              <a:spcBef>
                <a:spcPts val="0"/>
              </a:spcBef>
              <a:spcAft>
                <a:spcPts val="0"/>
              </a:spcAft>
              <a:buFont typeface="Courier New"/>
              <a:buChar char="o"/>
              <a:tabLst>
                <a:tab pos="400050" algn="l"/>
                <a:tab pos="685800" algn="l"/>
              </a:tabLst>
            </a:pPr>
            <a:r>
              <a:rPr lang="en-US" sz="1200" i="1" dirty="0" smtClean="0">
                <a:effectLst/>
                <a:latin typeface="Georgia"/>
                <a:ea typeface="Calibri"/>
                <a:cs typeface="Times New Roman"/>
              </a:rPr>
              <a:t>to present the advantages and benefits both to the students and the instructor for including a problem-based learning activity in their course;</a:t>
            </a:r>
            <a:endParaRPr lang="en-US" sz="1100" dirty="0" smtClean="0">
              <a:effectLst/>
              <a:latin typeface="+mn-lt"/>
              <a:ea typeface="Calibri"/>
              <a:cs typeface="Times New Roman"/>
            </a:endParaRPr>
          </a:p>
          <a:p>
            <a:pPr marL="800100" marR="0" lvl="1" indent="-342900">
              <a:lnSpc>
                <a:spcPct val="115000"/>
              </a:lnSpc>
              <a:spcBef>
                <a:spcPts val="0"/>
              </a:spcBef>
              <a:spcAft>
                <a:spcPts val="0"/>
              </a:spcAft>
              <a:buFont typeface="Courier New"/>
              <a:buChar char="o"/>
              <a:tabLst>
                <a:tab pos="400050" algn="l"/>
                <a:tab pos="685800" algn="l"/>
              </a:tabLst>
            </a:pPr>
            <a:r>
              <a:rPr lang="en-US" sz="1200" i="1" dirty="0" smtClean="0">
                <a:effectLst/>
                <a:latin typeface="Georgia"/>
                <a:ea typeface="Calibri"/>
                <a:cs typeface="Times New Roman"/>
              </a:rPr>
              <a:t>to offer a number of strategies for evaluating the effectiveness of problem-based learning.</a:t>
            </a:r>
            <a:endParaRPr lang="en-US" sz="1100" dirty="0" smtClean="0">
              <a:effectLst/>
              <a:latin typeface="+mn-lt"/>
              <a:ea typeface="Calibri"/>
              <a:cs typeface="Times New Roman"/>
            </a:endParaRPr>
          </a:p>
          <a:p>
            <a:pPr marL="228600" marR="0">
              <a:lnSpc>
                <a:spcPct val="115000"/>
              </a:lnSpc>
              <a:spcBef>
                <a:spcPts val="0"/>
              </a:spcBef>
              <a:spcAft>
                <a:spcPts val="0"/>
              </a:spcAft>
              <a:buFont typeface="Arial" pitchFamily="34" charset="0"/>
              <a:buNone/>
            </a:pPr>
            <a:endParaRPr lang="en-US" sz="1100" dirty="0" smtClean="0">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i="1" dirty="0" smtClean="0">
                <a:effectLst/>
                <a:latin typeface="Georgia"/>
                <a:ea typeface="Calibri"/>
                <a:cs typeface="Times New Roman"/>
              </a:rPr>
              <a:t>The genesis for this course was a Fall 2012 International Studies department meeting at which the program chair discussed the need to revise the international studies curriculum.  Current offerings do not provide students with viable introductions to contemporary world cultures and enrollments are “flagging.”  The department chair, Paul Kubicek, encouraged faculty members to re-conceive offerings within the international studies program in a broader way by designing courses that offer a more cross-regional and thematic appeal. To address this call I proposed developing a new class, </a:t>
            </a:r>
            <a:r>
              <a:rPr lang="en-US" sz="1200" b="1" i="1" dirty="0" smtClean="0">
                <a:effectLst/>
                <a:latin typeface="Georgia"/>
                <a:ea typeface="Calibri"/>
                <a:cs typeface="Times New Roman"/>
              </a:rPr>
              <a:t>The Global Citizen</a:t>
            </a:r>
            <a:r>
              <a:rPr lang="en-US" sz="1200" i="1" dirty="0" smtClean="0">
                <a:effectLst/>
                <a:latin typeface="Georgia"/>
                <a:ea typeface="Calibri"/>
                <a:cs typeface="Times New Roman"/>
              </a:rPr>
              <a:t>.  By integrating real-life problems and issues, this course goes beyond an introspective study of one culture or civilization.  On the contrary, it seeks to demonstrate the interconnectedness of the global community and to provoke a deeper understanding of contemporary world cultures.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F60A17-9D3D-4F52-89CB-75E92FA53D9A}" type="slidenum">
              <a:rPr lang="en-US" smtClean="0"/>
              <a:pPr/>
              <a:t>3</a:t>
            </a:fld>
            <a:endParaRPr lang="en-US"/>
          </a:p>
        </p:txBody>
      </p:sp>
    </p:spTree>
    <p:extLst>
      <p:ext uri="{BB962C8B-B14F-4D97-AF65-F5344CB8AC3E}">
        <p14:creationId xmlns:p14="http://schemas.microsoft.com/office/powerpoint/2010/main" val="410242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First problem/issue -----------------What would it take to end poverty?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Process and guided intervention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Devote last 10 minutes of class to group/team reports – share  ideas, thinking</a:t>
            </a:r>
            <a:endParaRPr lang="en-US" dirty="0" smtClean="0"/>
          </a:p>
          <a:p>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22</a:t>
            </a:fld>
            <a:endParaRPr lang="en-US"/>
          </a:p>
        </p:txBody>
      </p:sp>
    </p:spTree>
    <p:extLst>
      <p:ext uri="{BB962C8B-B14F-4D97-AF65-F5344CB8AC3E}">
        <p14:creationId xmlns:p14="http://schemas.microsoft.com/office/powerpoint/2010/main" val="339960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What are the challenges of implementing problem-based learning in a course?  How can the instructor respond to these challenges?</a:t>
            </a:r>
          </a:p>
          <a:p>
            <a:pPr lvl="1">
              <a:buFont typeface="Arial" pitchFamily="34" charset="0"/>
              <a:buChar char="•"/>
            </a:pPr>
            <a:r>
              <a:rPr lang="en-US" sz="1200" i="1" kern="1200" dirty="0" smtClean="0">
                <a:solidFill>
                  <a:schemeClr val="tx1"/>
                </a:solidFill>
                <a:effectLst/>
                <a:latin typeface="+mn-lt"/>
                <a:ea typeface="+mn-ea"/>
                <a:cs typeface="+mn-cs"/>
              </a:rPr>
              <a:t> to facilitate rather than deliver;</a:t>
            </a:r>
          </a:p>
          <a:p>
            <a:pPr lvl="1">
              <a:buFont typeface="Arial" pitchFamily="34" charset="0"/>
              <a:buChar char="•"/>
            </a:pPr>
            <a:r>
              <a:rPr lang="en-US" sz="1200" i="1" kern="1200" dirty="0" smtClean="0">
                <a:solidFill>
                  <a:schemeClr val="tx1"/>
                </a:solidFill>
                <a:effectLst/>
                <a:latin typeface="+mn-lt"/>
                <a:ea typeface="+mn-ea"/>
                <a:cs typeface="+mn-cs"/>
              </a:rPr>
              <a:t>To observe rather than</a:t>
            </a:r>
            <a:r>
              <a:rPr lang="en-US" sz="1200" i="1" kern="1200" baseline="0" dirty="0" smtClean="0">
                <a:solidFill>
                  <a:schemeClr val="tx1"/>
                </a:solidFill>
                <a:effectLst/>
                <a:latin typeface="+mn-lt"/>
                <a:ea typeface="+mn-ea"/>
                <a:cs typeface="+mn-cs"/>
              </a:rPr>
              <a:t> act;</a:t>
            </a:r>
          </a:p>
          <a:p>
            <a:pPr lvl="1">
              <a:buFont typeface="Arial" pitchFamily="34" charset="0"/>
              <a:buChar char="•"/>
            </a:pPr>
            <a:r>
              <a:rPr lang="en-US" sz="1200" i="1" kern="1200" baseline="0" dirty="0" smtClean="0">
                <a:solidFill>
                  <a:schemeClr val="tx1"/>
                </a:solidFill>
                <a:effectLst/>
                <a:latin typeface="+mn-lt"/>
                <a:ea typeface="+mn-ea"/>
                <a:cs typeface="+mn-cs"/>
              </a:rPr>
              <a:t>To offer constructive criticism/feedback;</a:t>
            </a:r>
          </a:p>
          <a:p>
            <a:pPr lvl="1">
              <a:buFont typeface="Arial" pitchFamily="34" charset="0"/>
              <a:buChar char="•"/>
            </a:pPr>
            <a:r>
              <a:rPr lang="en-US" sz="1200" i="1" kern="1200" baseline="0" dirty="0" smtClean="0">
                <a:solidFill>
                  <a:schemeClr val="tx1"/>
                </a:solidFill>
                <a:effectLst/>
                <a:latin typeface="+mn-lt"/>
                <a:ea typeface="+mn-ea"/>
                <a:cs typeface="+mn-cs"/>
              </a:rPr>
              <a:t>To stimulate critical evaluation of ideas by circulating among groups.</a:t>
            </a:r>
          </a:p>
          <a:p>
            <a:pPr lvl="0">
              <a:buFont typeface="Arial" pitchFamily="34" charset="0"/>
              <a:buNone/>
            </a:pPr>
            <a:endParaRPr lang="en-US" sz="1200" i="1" kern="1200" baseline="0" dirty="0" smtClean="0">
              <a:solidFill>
                <a:schemeClr val="tx1"/>
              </a:solidFill>
              <a:effectLst/>
              <a:latin typeface="+mn-lt"/>
              <a:ea typeface="+mn-ea"/>
              <a:cs typeface="+mn-cs"/>
            </a:endParaRPr>
          </a:p>
          <a:p>
            <a:pPr lvl="0">
              <a:buFont typeface="Arial" pitchFamily="34" charset="0"/>
              <a:buNone/>
            </a:pPr>
            <a:r>
              <a:rPr lang="en-US" sz="1200" b="1" i="1" kern="1200" baseline="0" dirty="0" smtClean="0">
                <a:solidFill>
                  <a:schemeClr val="tx1"/>
                </a:solidFill>
                <a:effectLst/>
                <a:latin typeface="+mn-lt"/>
                <a:ea typeface="+mn-ea"/>
                <a:cs typeface="+mn-cs"/>
              </a:rPr>
              <a:t>Assumption #2 – Trust in students</a:t>
            </a:r>
          </a:p>
          <a:p>
            <a:pPr lvl="0">
              <a:buFont typeface="Arial" pitchFamily="34" charset="0"/>
              <a:buNone/>
            </a:pPr>
            <a:endParaRPr lang="en-US" sz="1200" i="1" kern="1200" baseline="0" dirty="0" smtClean="0">
              <a:solidFill>
                <a:schemeClr val="tx1"/>
              </a:solidFill>
              <a:effectLst/>
              <a:latin typeface="+mn-lt"/>
              <a:ea typeface="+mn-ea"/>
              <a:cs typeface="+mn-cs"/>
            </a:endParaRPr>
          </a:p>
          <a:p>
            <a:pPr lvl="0">
              <a:buFont typeface="Arial" pitchFamily="34" charset="0"/>
              <a:buNone/>
            </a:pPr>
            <a:r>
              <a:rPr lang="en-US" sz="1200" i="1" kern="1200" baseline="0" dirty="0" smtClean="0">
                <a:solidFill>
                  <a:schemeClr val="tx1"/>
                </a:solidFill>
                <a:effectLst/>
                <a:latin typeface="+mn-lt"/>
                <a:ea typeface="+mn-ea"/>
                <a:cs typeface="+mn-cs"/>
              </a:rPr>
              <a:t>Workshop day – familiarize self with topic via research, reading and reflection.</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Potential teacher intervention strategies – moments to facilitate learning and understanding</a:t>
            </a:r>
          </a:p>
          <a:p>
            <a:r>
              <a:rPr lang="en-US" sz="1200" i="1" kern="1200" dirty="0" smtClean="0">
                <a:solidFill>
                  <a:schemeClr val="tx1"/>
                </a:solidFill>
                <a:effectLst/>
                <a:latin typeface="+mn-lt"/>
                <a:ea typeface="+mn-ea"/>
                <a:cs typeface="+mn-cs"/>
              </a:rPr>
              <a:t>  Refocus attention on a comment</a:t>
            </a:r>
          </a:p>
          <a:p>
            <a:r>
              <a:rPr lang="en-US" sz="1200" i="1" kern="1200" dirty="0" smtClean="0">
                <a:solidFill>
                  <a:schemeClr val="tx1"/>
                </a:solidFill>
                <a:effectLst/>
                <a:latin typeface="+mn-lt"/>
                <a:ea typeface="+mn-ea"/>
                <a:cs typeface="+mn-cs"/>
              </a:rPr>
              <a:t>  Ask that a comment be repeated</a:t>
            </a:r>
          </a:p>
          <a:p>
            <a:r>
              <a:rPr lang="en-US" sz="1200" i="1" kern="1200" dirty="0" smtClean="0">
                <a:solidFill>
                  <a:schemeClr val="tx1"/>
                </a:solidFill>
                <a:effectLst/>
                <a:latin typeface="+mn-lt"/>
                <a:ea typeface="+mn-ea"/>
                <a:cs typeface="+mn-cs"/>
              </a:rPr>
              <a:t>  Call for a deeper interpretation</a:t>
            </a:r>
          </a:p>
          <a:p>
            <a:r>
              <a:rPr lang="en-US" sz="1200" i="1" kern="1200" dirty="0" smtClean="0">
                <a:solidFill>
                  <a:schemeClr val="tx1"/>
                </a:solidFill>
                <a:effectLst/>
                <a:latin typeface="+mn-lt"/>
                <a:ea typeface="+mn-ea"/>
                <a:cs typeface="+mn-cs"/>
              </a:rPr>
              <a:t>  Push for explanation/clarification</a:t>
            </a:r>
          </a:p>
          <a:p>
            <a:r>
              <a:rPr lang="en-US" sz="1200" i="1" kern="1200" dirty="0" smtClean="0">
                <a:solidFill>
                  <a:schemeClr val="tx1"/>
                </a:solidFill>
                <a:effectLst/>
                <a:latin typeface="+mn-lt"/>
                <a:ea typeface="+mn-ea"/>
                <a:cs typeface="+mn-cs"/>
              </a:rPr>
              <a:t>  Offer other questions for consideration</a:t>
            </a:r>
          </a:p>
          <a:p>
            <a:r>
              <a:rPr lang="en-US" sz="1200" i="1" kern="1200" dirty="0" smtClean="0">
                <a:solidFill>
                  <a:schemeClr val="tx1"/>
                </a:solidFill>
                <a:effectLst/>
                <a:latin typeface="+mn-lt"/>
                <a:ea typeface="+mn-ea"/>
                <a:cs typeface="+mn-cs"/>
              </a:rPr>
              <a:t>  Facilitate discussion – move discussion forward</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How does the facilitator get the quiet student involved?  Ask quiet student to summarize the discussion to-date.</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What does this accomplish?</a:t>
            </a:r>
            <a:endParaRPr lang="en-US" sz="1200" kern="1200" dirty="0" smtClean="0">
              <a:solidFill>
                <a:schemeClr val="tx1"/>
              </a:solidFill>
              <a:effectLst/>
              <a:latin typeface="+mn-lt"/>
              <a:ea typeface="+mn-ea"/>
              <a:cs typeface="+mn-cs"/>
            </a:endParaRPr>
          </a:p>
          <a:p>
            <a:pPr lvl="0">
              <a:buFont typeface="Arial" pitchFamily="34" charset="0"/>
              <a:buChar char="•"/>
            </a:pPr>
            <a:r>
              <a:rPr lang="en-US" sz="1200" i="1" kern="1200" dirty="0" smtClean="0">
                <a:solidFill>
                  <a:schemeClr val="tx1"/>
                </a:solidFill>
                <a:effectLst/>
                <a:latin typeface="+mn-lt"/>
                <a:ea typeface="+mn-ea"/>
                <a:cs typeface="+mn-cs"/>
              </a:rPr>
              <a:t>  Checks level of student understanding</a:t>
            </a:r>
            <a:endParaRPr lang="en-US" sz="1200" kern="1200" dirty="0" smtClean="0">
              <a:solidFill>
                <a:schemeClr val="tx1"/>
              </a:solidFill>
              <a:effectLst/>
              <a:latin typeface="+mn-lt"/>
              <a:ea typeface="+mn-ea"/>
              <a:cs typeface="+mn-cs"/>
            </a:endParaRPr>
          </a:p>
          <a:p>
            <a:pPr lvl="0">
              <a:buFont typeface="Arial" pitchFamily="34" charset="0"/>
              <a:buChar char="•"/>
            </a:pPr>
            <a:r>
              <a:rPr lang="en-US" sz="1200" i="1" kern="1200" dirty="0" smtClean="0">
                <a:solidFill>
                  <a:schemeClr val="tx1"/>
                </a:solidFill>
                <a:effectLst/>
                <a:latin typeface="+mn-lt"/>
                <a:ea typeface="+mn-ea"/>
                <a:cs typeface="+mn-cs"/>
              </a:rPr>
              <a:t>  Keeps learning process on track</a:t>
            </a:r>
            <a:endParaRPr lang="en-US" sz="1200" kern="1200" dirty="0" smtClean="0">
              <a:solidFill>
                <a:schemeClr val="tx1"/>
              </a:solidFill>
              <a:effectLst/>
              <a:latin typeface="+mn-lt"/>
              <a:ea typeface="+mn-ea"/>
              <a:cs typeface="+mn-cs"/>
            </a:endParaRPr>
          </a:p>
          <a:p>
            <a:pPr>
              <a:buFont typeface="Arial" pitchFamily="34" charset="0"/>
              <a:buChar char="•"/>
            </a:pPr>
            <a:r>
              <a:rPr lang="en-US" sz="1200" i="1" kern="1200" dirty="0" smtClean="0">
                <a:solidFill>
                  <a:schemeClr val="tx1"/>
                </a:solidFill>
                <a:effectLst/>
                <a:latin typeface="+mn-lt"/>
                <a:ea typeface="+mn-ea"/>
                <a:cs typeface="+mn-cs"/>
              </a:rPr>
              <a:t>  Learn what students consider “important”</a:t>
            </a: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F60A17-9D3D-4F52-89CB-75E92FA53D9A}" type="slidenum">
              <a:rPr lang="en-US" smtClean="0"/>
              <a:pPr/>
              <a:t>23</a:t>
            </a:fld>
            <a:endParaRPr lang="en-US"/>
          </a:p>
        </p:txBody>
      </p:sp>
    </p:spTree>
    <p:extLst>
      <p:ext uri="{BB962C8B-B14F-4D97-AF65-F5344CB8AC3E}">
        <p14:creationId xmlns:p14="http://schemas.microsoft.com/office/powerpoint/2010/main" val="245263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Gradually narrowing the scope</a:t>
            </a:r>
            <a:r>
              <a:rPr lang="en-US" sz="1200" i="1" kern="1200" baseline="0" dirty="0" smtClean="0">
                <a:solidFill>
                  <a:schemeClr val="tx1"/>
                </a:solidFill>
                <a:effectLst/>
                <a:latin typeface="+mn-lt"/>
                <a:ea typeface="+mn-ea"/>
                <a:cs typeface="+mn-cs"/>
              </a:rPr>
              <a:t> of investigation.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Devote last 10 minutes of class to group/team reports – share  ideas, thinking</a:t>
            </a:r>
            <a:endParaRPr lang="en-US" dirty="0" smtClean="0"/>
          </a:p>
          <a:p>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24</a:t>
            </a:fld>
            <a:endParaRPr lang="en-US"/>
          </a:p>
        </p:txBody>
      </p:sp>
    </p:spTree>
    <p:extLst>
      <p:ext uri="{BB962C8B-B14F-4D97-AF65-F5344CB8AC3E}">
        <p14:creationId xmlns:p14="http://schemas.microsoft.com/office/powerpoint/2010/main" val="373274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25</a:t>
            </a:fld>
            <a:endParaRPr lang="en-US"/>
          </a:p>
        </p:txBody>
      </p:sp>
    </p:spTree>
    <p:extLst>
      <p:ext uri="{BB962C8B-B14F-4D97-AF65-F5344CB8AC3E}">
        <p14:creationId xmlns:p14="http://schemas.microsoft.com/office/powerpoint/2010/main" val="376163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Do you have the necessary information to take</a:t>
            </a:r>
            <a:r>
              <a:rPr lang="en-US" sz="1200" i="1" kern="1200" baseline="0" dirty="0" smtClean="0">
                <a:solidFill>
                  <a:schemeClr val="tx1"/>
                </a:solidFill>
                <a:effectLst/>
                <a:latin typeface="+mn-lt"/>
                <a:ea typeface="+mn-ea"/>
                <a:cs typeface="+mn-cs"/>
              </a:rPr>
              <a:t> a position?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Team interaction ---- individual response.</a:t>
            </a: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Devote last 10 minutes of class to group/team reports – share  ideas, thinking</a:t>
            </a:r>
            <a:endParaRPr lang="en-US" dirty="0" smtClean="0"/>
          </a:p>
          <a:p>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26</a:t>
            </a:fld>
            <a:endParaRPr lang="en-US"/>
          </a:p>
        </p:txBody>
      </p:sp>
    </p:spTree>
    <p:extLst>
      <p:ext uri="{BB962C8B-B14F-4D97-AF65-F5344CB8AC3E}">
        <p14:creationId xmlns:p14="http://schemas.microsoft.com/office/powerpoint/2010/main" val="2771308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Assumption #3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a member</a:t>
            </a:r>
            <a:r>
              <a:rPr lang="en-US" baseline="0" dirty="0" smtClean="0"/>
              <a:t> of the Writing Center come to class to discuss h</a:t>
            </a:r>
            <a:r>
              <a:rPr lang="en-US" dirty="0" smtClean="0"/>
              <a:t>ow to write a position</a:t>
            </a:r>
            <a:r>
              <a:rPr lang="en-US" baseline="0" dirty="0" smtClean="0"/>
              <a:t> paper</a:t>
            </a:r>
            <a:endParaRPr lang="en-US" dirty="0" smtClean="0"/>
          </a:p>
          <a:p>
            <a:endParaRPr lang="en-US" dirty="0" smtClean="0"/>
          </a:p>
          <a:p>
            <a:r>
              <a:rPr lang="en-US" dirty="0" smtClean="0"/>
              <a:t>Devote a day to sharing the outline of position paper including:</a:t>
            </a:r>
          </a:p>
          <a:p>
            <a:r>
              <a:rPr lang="en-US" baseline="0" dirty="0" smtClean="0">
                <a:solidFill>
                  <a:schemeClr val="tx1"/>
                </a:solidFill>
              </a:rPr>
              <a:t>     </a:t>
            </a:r>
            <a:r>
              <a:rPr lang="en-US" dirty="0" smtClean="0">
                <a:solidFill>
                  <a:schemeClr val="tx1"/>
                </a:solidFill>
              </a:rPr>
              <a:t>Position</a:t>
            </a:r>
          </a:p>
          <a:p>
            <a:pPr marL="685800" lvl="1" indent="-228600">
              <a:buFont typeface="Arial" pitchFamily="34" charset="0"/>
              <a:buChar char="•"/>
            </a:pPr>
            <a:r>
              <a:rPr lang="en-US" dirty="0" smtClean="0">
                <a:solidFill>
                  <a:schemeClr val="tx1"/>
                </a:solidFill>
              </a:rPr>
              <a:t>Evidence</a:t>
            </a:r>
          </a:p>
          <a:p>
            <a:pPr marL="685800" lvl="1" indent="-228600">
              <a:buFont typeface="Arial" pitchFamily="34" charset="0"/>
              <a:buChar char="•"/>
            </a:pPr>
            <a:r>
              <a:rPr lang="en-US" dirty="0" smtClean="0">
                <a:solidFill>
                  <a:schemeClr val="tx1"/>
                </a:solidFill>
              </a:rPr>
              <a:t>Strengths</a:t>
            </a:r>
            <a:r>
              <a:rPr lang="en-US" baseline="0" dirty="0" smtClean="0">
                <a:solidFill>
                  <a:schemeClr val="tx1"/>
                </a:solidFill>
              </a:rPr>
              <a:t> &amp; weaknesses</a:t>
            </a:r>
          </a:p>
          <a:p>
            <a:pPr marL="685800" lvl="1" indent="-228600">
              <a:buFont typeface="Arial" pitchFamily="34" charset="0"/>
              <a:buChar char="•"/>
            </a:pPr>
            <a:r>
              <a:rPr lang="en-US" baseline="0" dirty="0" smtClean="0">
                <a:solidFill>
                  <a:schemeClr val="tx1"/>
                </a:solidFill>
              </a:rPr>
              <a:t>Possible solutions</a:t>
            </a:r>
          </a:p>
          <a:p>
            <a:pPr marL="685800" lvl="1" indent="-228600">
              <a:buFont typeface="Arial" pitchFamily="34" charset="0"/>
              <a:buChar char="•"/>
            </a:pPr>
            <a:r>
              <a:rPr lang="en-US" baseline="0" dirty="0" smtClean="0">
                <a:solidFill>
                  <a:schemeClr val="tx1"/>
                </a:solidFill>
              </a:rPr>
              <a:t>Course of action</a:t>
            </a:r>
          </a:p>
          <a:p>
            <a:pPr marL="228600" lvl="0" indent="-228600">
              <a:buFont typeface="Arial" pitchFamily="34" charset="0"/>
              <a:buNone/>
            </a:pPr>
            <a:r>
              <a:rPr lang="en-US" baseline="0" dirty="0" smtClean="0">
                <a:solidFill>
                  <a:schemeClr val="tx1"/>
                </a:solidFill>
              </a:rPr>
              <a:t>     Opposing viewpoint</a:t>
            </a:r>
          </a:p>
          <a:p>
            <a:pPr marL="228600" lvl="0" indent="-228600">
              <a:buFont typeface="Arial" pitchFamily="34" charset="0"/>
              <a:buNone/>
            </a:pPr>
            <a:endParaRPr lang="en-US" baseline="0" dirty="0" smtClean="0">
              <a:solidFill>
                <a:schemeClr val="tx1"/>
              </a:solidFill>
            </a:endParaRPr>
          </a:p>
          <a:p>
            <a:pPr marL="228600" lvl="0" indent="-228600">
              <a:buFont typeface="Arial" pitchFamily="34" charset="0"/>
              <a:buNone/>
            </a:pPr>
            <a:r>
              <a:rPr lang="en-US" baseline="0" dirty="0" smtClean="0">
                <a:solidFill>
                  <a:schemeClr val="tx1"/>
                </a:solidFill>
              </a:rPr>
              <a:t>Internal strategy to present position</a:t>
            </a:r>
          </a:p>
          <a:p>
            <a:pPr marL="685800" lvl="1" indent="-228600">
              <a:buFont typeface="Arial" pitchFamily="34" charset="0"/>
              <a:buChar char="•"/>
            </a:pPr>
            <a:r>
              <a:rPr lang="en-US" baseline="0" dirty="0" smtClean="0">
                <a:solidFill>
                  <a:schemeClr val="tx1"/>
                </a:solidFill>
              </a:rPr>
              <a:t>Ethos – using scholarly sources</a:t>
            </a:r>
          </a:p>
          <a:p>
            <a:pPr marL="685800" lvl="1" indent="-228600">
              <a:buFont typeface="Arial" pitchFamily="34" charset="0"/>
              <a:buChar char="•"/>
            </a:pPr>
            <a:r>
              <a:rPr lang="en-US" baseline="0" dirty="0" smtClean="0">
                <a:solidFill>
                  <a:schemeClr val="tx1"/>
                </a:solidFill>
              </a:rPr>
              <a:t>Pathos – emotion appeal</a:t>
            </a:r>
          </a:p>
          <a:p>
            <a:pPr marL="685800" lvl="1" indent="-228600">
              <a:buFont typeface="Arial" pitchFamily="34" charset="0"/>
              <a:buChar char="•"/>
            </a:pPr>
            <a:r>
              <a:rPr lang="en-US" baseline="0" dirty="0" smtClean="0">
                <a:solidFill>
                  <a:schemeClr val="tx1"/>
                </a:solidFill>
              </a:rPr>
              <a:t>Logos – statistics/logical approach</a:t>
            </a:r>
          </a:p>
          <a:p>
            <a:pPr marL="228600" lvl="0" indent="-228600">
              <a:buFont typeface="Arial" pitchFamily="34" charset="0"/>
              <a:buNone/>
            </a:pPr>
            <a:endParaRPr lang="en-US" dirty="0" smtClean="0">
              <a:solidFill>
                <a:schemeClr val="tx1"/>
              </a:solidFill>
            </a:endParaRPr>
          </a:p>
          <a:p>
            <a:pPr marL="228600" lvl="0" indent="-228600" algn="l">
              <a:buFont typeface="Arial" pitchFamily="34" charset="0"/>
              <a:buNone/>
            </a:pPr>
            <a:r>
              <a:rPr lang="en-US" dirty="0" smtClean="0">
                <a:solidFill>
                  <a:schemeClr val="tx1"/>
                </a:solidFill>
              </a:rPr>
              <a:t>Three</a:t>
            </a:r>
            <a:r>
              <a:rPr lang="en-US" baseline="0" dirty="0" smtClean="0">
                <a:solidFill>
                  <a:schemeClr val="tx1"/>
                </a:solidFill>
              </a:rPr>
              <a:t> separate reviews of position papers written by individuals NOT on their own team using the Rubric for Position Paper AND the Comment feature of WORD.  The rationale behind this approach is to introduce/provide a perspective  that the student may not have previously considered.</a:t>
            </a:r>
          </a:p>
          <a:p>
            <a:pPr marL="228600" lvl="0" indent="-228600" algn="l">
              <a:buFont typeface="Arial" pitchFamily="34" charset="0"/>
              <a:buNone/>
            </a:pPr>
            <a:endParaRPr lang="en-US" baseline="0" dirty="0" smtClean="0">
              <a:solidFill>
                <a:schemeClr val="tx1"/>
              </a:solidFill>
            </a:endParaRPr>
          </a:p>
          <a:p>
            <a:pPr marL="228600" lvl="0" indent="-228600" algn="l">
              <a:buFont typeface="Arial" pitchFamily="34" charset="0"/>
              <a:buNone/>
            </a:pPr>
            <a:r>
              <a:rPr lang="en-US" baseline="0" dirty="0" smtClean="0">
                <a:solidFill>
                  <a:schemeClr val="tx1"/>
                </a:solidFill>
              </a:rPr>
              <a:t>I allow one (1) day of class for peers to review 1 – 2 papers.   This allows them to interact personally with the writer while in class. The third paper is </a:t>
            </a:r>
            <a:r>
              <a:rPr lang="en-US" baseline="0" smtClean="0">
                <a:solidFill>
                  <a:schemeClr val="tx1"/>
                </a:solidFill>
              </a:rPr>
              <a:t>on their </a:t>
            </a:r>
            <a:r>
              <a:rPr lang="en-US" baseline="0" dirty="0" smtClean="0">
                <a:solidFill>
                  <a:schemeClr val="tx1"/>
                </a:solidFill>
              </a:rPr>
              <a:t>own time and due by a targeted date.  Once papers are reviewed by their peers, students have one (1) week to consider the comments and rewrite their paper.  I use the same Position Paper </a:t>
            </a:r>
            <a:r>
              <a:rPr lang="en-US" baseline="0" smtClean="0">
                <a:solidFill>
                  <a:schemeClr val="tx1"/>
                </a:solidFill>
              </a:rPr>
              <a:t>Rubric which </a:t>
            </a:r>
            <a:r>
              <a:rPr lang="en-US" baseline="0" dirty="0" smtClean="0">
                <a:solidFill>
                  <a:schemeClr val="tx1"/>
                </a:solidFill>
              </a:rPr>
              <a:t>the students use to assess their papers.</a:t>
            </a:r>
          </a:p>
          <a:p>
            <a:pPr marL="228600" lvl="0" indent="-228600" algn="l">
              <a:buFont typeface="Arial" pitchFamily="34" charset="0"/>
              <a:buNone/>
            </a:pPr>
            <a:endParaRPr lang="en-US" baseline="0" dirty="0" smtClean="0">
              <a:solidFill>
                <a:schemeClr val="tx1"/>
              </a:solidFill>
            </a:endParaRPr>
          </a:p>
          <a:p>
            <a:pPr marL="228600" lvl="0" indent="-228600" algn="l">
              <a:buFont typeface="Arial" pitchFamily="34" charset="0"/>
              <a:buNone/>
            </a:pPr>
            <a:r>
              <a:rPr lang="en-US" baseline="0"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FF60A17-9D3D-4F52-89CB-75E92FA53D9A}" type="slidenum">
              <a:rPr lang="en-US" smtClean="0"/>
              <a:pPr/>
              <a:t>27</a:t>
            </a:fld>
            <a:endParaRPr lang="en-US"/>
          </a:p>
        </p:txBody>
      </p:sp>
    </p:spTree>
    <p:extLst>
      <p:ext uri="{BB962C8B-B14F-4D97-AF65-F5344CB8AC3E}">
        <p14:creationId xmlns:p14="http://schemas.microsoft.com/office/powerpoint/2010/main" val="125136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sz="1200" i="1" kern="1200" dirty="0" smtClean="0">
              <a:solidFill>
                <a:schemeClr val="tx1"/>
              </a:solidFill>
              <a:effectLst/>
              <a:latin typeface="+mn-lt"/>
              <a:ea typeface="+mn-ea"/>
              <a:cs typeface="+mn-cs"/>
            </a:endParaRPr>
          </a:p>
          <a:p>
            <a:pPr lvl="0"/>
            <a:endParaRPr lang="en-US" sz="1200" i="1" kern="1200" dirty="0" smtClean="0">
              <a:solidFill>
                <a:schemeClr val="tx1"/>
              </a:solidFill>
              <a:effectLst/>
              <a:latin typeface="+mn-lt"/>
              <a:ea typeface="+mn-ea"/>
              <a:cs typeface="+mn-cs"/>
            </a:endParaRPr>
          </a:p>
          <a:p>
            <a:pPr lvl="0"/>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Suggest keeping teams consistent.  Perhaps, change members upon completion of problem/issue.</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instructors evaluate the effectiveness of problem-based learning</a:t>
            </a:r>
            <a:endParaRPr lang="en-US"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End of tutorial/session evaluations: quick, frequent, illuminative, comprehensive coverage.</a:t>
            </a:r>
            <a:endParaRPr lang="en-US"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Focus groups: periodic, qualitative and illuminative, representative</a:t>
            </a:r>
            <a:endParaRPr lang="en-US"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Student surveys: periodic, qualitative and quantitative, comprehensive coverage.    (excerpts from Moore and </a:t>
            </a:r>
            <a:r>
              <a:rPr lang="en-US" sz="1200" i="1" kern="1200" dirty="0" err="1" smtClean="0">
                <a:solidFill>
                  <a:schemeClr val="tx1"/>
                </a:solidFill>
                <a:effectLst/>
                <a:latin typeface="+mn-lt"/>
                <a:ea typeface="+mn-ea"/>
                <a:cs typeface="+mn-cs"/>
              </a:rPr>
              <a:t>Poikela</a:t>
            </a:r>
            <a:r>
              <a:rPr lang="en-US" sz="1200" i="1" kern="1200" dirty="0" smtClean="0">
                <a:solidFill>
                  <a:schemeClr val="tx1"/>
                </a:solidFill>
                <a:effectLst/>
                <a:latin typeface="+mn-lt"/>
                <a:ea typeface="+mn-ea"/>
                <a:cs typeface="+mn-cs"/>
              </a:rPr>
              <a:t> in Barrett and Moore, 2011, p.110.)</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Assessment</a:t>
            </a:r>
          </a:p>
          <a:p>
            <a:endParaRPr lang="en-US" sz="11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Quick and often – evaluation at the end of each session;</a:t>
            </a:r>
            <a:endParaRPr lang="en-US" sz="11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Comprehensive and periodic – upon completion of problem/issue or end of course.;</a:t>
            </a:r>
            <a:endParaRPr lang="en-US"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From student perspective after (first) problem/issue</a:t>
            </a:r>
            <a:endParaRPr lang="en-US" sz="11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is our group as a whole doing well?  In what area(s) could we improve?</a:t>
            </a:r>
            <a:endParaRPr lang="en-US" sz="11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What could the instructor do to improve group dynamics?</a:t>
            </a:r>
            <a:endParaRPr lang="en-US" sz="11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Journals, online discussions – how view is changing; what is easy or difficult for them</a:t>
            </a:r>
            <a:endParaRPr lang="en-US" sz="11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Peer review and position paper documents</a:t>
            </a:r>
            <a:endParaRPr lang="en-US" sz="1100" kern="1200" dirty="0" smtClean="0">
              <a:solidFill>
                <a:schemeClr val="tx1"/>
              </a:solidFill>
              <a:effectLst/>
              <a:latin typeface="+mn-lt"/>
              <a:ea typeface="+mn-ea"/>
              <a:cs typeface="+mn-cs"/>
            </a:endParaRPr>
          </a:p>
          <a:p>
            <a:endParaRPr lang="en-US" dirty="0" smtClean="0"/>
          </a:p>
          <a:p>
            <a:r>
              <a:rPr lang="en-US" dirty="0" smtClean="0"/>
              <a:t>Methods of Evaluation</a:t>
            </a:r>
          </a:p>
          <a:p>
            <a:pPr lvl="1">
              <a:buFont typeface="Arial" pitchFamily="34" charset="0"/>
              <a:buChar char="•"/>
            </a:pPr>
            <a:r>
              <a:rPr lang="en-US" dirty="0" smtClean="0"/>
              <a:t> 60% Position Papers</a:t>
            </a:r>
            <a:r>
              <a:rPr lang="en-US" baseline="0" dirty="0" smtClean="0"/>
              <a:t> (4 papers)</a:t>
            </a:r>
          </a:p>
          <a:p>
            <a:pPr lvl="1">
              <a:buFont typeface="Arial" pitchFamily="34" charset="0"/>
              <a:buChar char="•"/>
            </a:pPr>
            <a:r>
              <a:rPr lang="en-US" baseline="0" dirty="0" smtClean="0"/>
              <a:t> 20% Peer review of Position Paper</a:t>
            </a:r>
          </a:p>
          <a:p>
            <a:pPr lvl="1">
              <a:buFont typeface="Arial" pitchFamily="34" charset="0"/>
              <a:buChar char="•"/>
            </a:pPr>
            <a:r>
              <a:rPr lang="en-US" baseline="0" dirty="0" smtClean="0"/>
              <a:t> 20% Team Member Evaluation</a:t>
            </a:r>
            <a:endParaRPr lang="en-US" dirty="0" smtClean="0"/>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are the advantages and benefits both to the students and the instructor – from general findings from research on the effectiveness of PBL</a:t>
            </a:r>
            <a:endParaRPr lang="en-US" sz="1100" kern="1200" dirty="0" smtClean="0">
              <a:solidFill>
                <a:schemeClr val="tx1"/>
              </a:solidFill>
              <a:effectLst/>
              <a:latin typeface="+mn-lt"/>
              <a:ea typeface="+mn-ea"/>
              <a:cs typeface="+mn-cs"/>
            </a:endParaRPr>
          </a:p>
          <a:p>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For Students</a:t>
            </a:r>
            <a:endParaRPr lang="en-US"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	promotes a deeper understanding of content and conceptual knowledge;</a:t>
            </a:r>
            <a:endParaRPr lang="en-US"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	encourages students to take responsibility for learning;</a:t>
            </a:r>
            <a:endParaRPr lang="en-US" sz="11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	Improves interpersonal skills;</a:t>
            </a:r>
            <a:endParaRPr lang="en-US" sz="1100" kern="1200" dirty="0" smtClean="0">
              <a:solidFill>
                <a:schemeClr val="tx1"/>
              </a:solidFill>
              <a:effectLst/>
              <a:latin typeface="+mn-lt"/>
              <a:ea typeface="+mn-ea"/>
              <a:cs typeface="+mn-cs"/>
            </a:endParaRPr>
          </a:p>
          <a:p>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For Instructors - find the PBL teaching strategy more challenging and intrinsically rewarding.</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Outcomes for students</a:t>
            </a:r>
            <a:endParaRPr lang="en-US" sz="1100" kern="1200" dirty="0" smtClean="0">
              <a:solidFill>
                <a:schemeClr val="tx1"/>
              </a:solidFill>
              <a:effectLst/>
              <a:latin typeface="+mn-lt"/>
              <a:ea typeface="+mn-ea"/>
              <a:cs typeface="+mn-cs"/>
            </a:endParaRPr>
          </a:p>
          <a:p>
            <a:pPr lvl="0">
              <a:buFont typeface="Arial" pitchFamily="34" charset="0"/>
              <a:buChar char="•"/>
            </a:pPr>
            <a:r>
              <a:rPr lang="en-US" sz="1200" i="1" kern="1200" dirty="0" smtClean="0">
                <a:solidFill>
                  <a:schemeClr val="tx1"/>
                </a:solidFill>
                <a:effectLst/>
                <a:latin typeface="+mn-lt"/>
                <a:ea typeface="+mn-ea"/>
                <a:cs typeface="+mn-cs"/>
              </a:rPr>
              <a:t>  develop critical thinking and decision-making skills</a:t>
            </a:r>
            <a:endParaRPr lang="en-US" sz="1100" kern="1200" dirty="0" smtClean="0">
              <a:solidFill>
                <a:schemeClr val="tx1"/>
              </a:solidFill>
              <a:effectLst/>
              <a:latin typeface="+mn-lt"/>
              <a:ea typeface="+mn-ea"/>
              <a:cs typeface="+mn-cs"/>
            </a:endParaRPr>
          </a:p>
          <a:p>
            <a:pPr lvl="0">
              <a:buFont typeface="Arial" pitchFamily="34" charset="0"/>
              <a:buChar char="•"/>
            </a:pPr>
            <a:r>
              <a:rPr lang="en-US" sz="1200" i="1" kern="1200" dirty="0" smtClean="0">
                <a:solidFill>
                  <a:schemeClr val="tx1"/>
                </a:solidFill>
                <a:effectLst/>
                <a:latin typeface="+mn-lt"/>
                <a:ea typeface="+mn-ea"/>
                <a:cs typeface="+mn-cs"/>
              </a:rPr>
              <a:t>  take responsibility for learning</a:t>
            </a:r>
            <a:endParaRPr lang="en-US" sz="1100" kern="1200" dirty="0" smtClean="0">
              <a:solidFill>
                <a:schemeClr val="tx1"/>
              </a:solidFill>
              <a:effectLst/>
              <a:latin typeface="+mn-lt"/>
              <a:ea typeface="+mn-ea"/>
              <a:cs typeface="+mn-cs"/>
            </a:endParaRPr>
          </a:p>
          <a:p>
            <a:pPr lvl="0">
              <a:buFont typeface="Arial" pitchFamily="34" charset="0"/>
              <a:buChar char="•"/>
            </a:pPr>
            <a:r>
              <a:rPr lang="en-US" sz="1200" i="1" kern="1200" dirty="0" smtClean="0">
                <a:solidFill>
                  <a:schemeClr val="tx1"/>
                </a:solidFill>
                <a:effectLst/>
                <a:latin typeface="+mn-lt"/>
                <a:ea typeface="+mn-ea"/>
                <a:cs typeface="+mn-cs"/>
              </a:rPr>
              <a:t>  develop ability to substantiate one’s opinion</a:t>
            </a:r>
            <a:endParaRPr lang="en-US" sz="1100" kern="1200" dirty="0" smtClean="0">
              <a:solidFill>
                <a:schemeClr val="tx1"/>
              </a:solidFill>
              <a:effectLst/>
              <a:latin typeface="+mn-lt"/>
              <a:ea typeface="+mn-ea"/>
              <a:cs typeface="+mn-cs"/>
            </a:endParaRPr>
          </a:p>
          <a:p>
            <a:pPr lvl="0">
              <a:buFont typeface="Arial" pitchFamily="34" charset="0"/>
              <a:buChar char="•"/>
            </a:pPr>
            <a:r>
              <a:rPr lang="en-US" sz="1200" i="1" kern="1200" dirty="0" smtClean="0">
                <a:solidFill>
                  <a:schemeClr val="tx1"/>
                </a:solidFill>
                <a:effectLst/>
                <a:latin typeface="+mn-lt"/>
                <a:ea typeface="+mn-ea"/>
                <a:cs typeface="+mn-cs"/>
              </a:rPr>
              <a:t>  enhance ability to communicate effectively</a:t>
            </a:r>
            <a:endParaRPr lang="en-US" sz="1100" kern="1200" dirty="0" smtClean="0">
              <a:solidFill>
                <a:schemeClr val="tx1"/>
              </a:solidFill>
              <a:effectLst/>
              <a:latin typeface="+mn-lt"/>
              <a:ea typeface="+mn-ea"/>
              <a:cs typeface="+mn-cs"/>
            </a:endParaRPr>
          </a:p>
          <a:p>
            <a:pPr lvl="0">
              <a:buFont typeface="Arial" pitchFamily="34" charset="0"/>
              <a:buChar char="•"/>
            </a:pPr>
            <a:r>
              <a:rPr lang="en-US" sz="1200" i="1" kern="1200" dirty="0" smtClean="0">
                <a:solidFill>
                  <a:schemeClr val="tx1"/>
                </a:solidFill>
                <a:effectLst/>
                <a:latin typeface="+mn-lt"/>
                <a:ea typeface="+mn-ea"/>
                <a:cs typeface="+mn-cs"/>
              </a:rPr>
              <a:t>  learning can be FUN!</a:t>
            </a:r>
            <a:endParaRPr lang="en-US" sz="1100" kern="1200" dirty="0" smtClean="0">
              <a:solidFill>
                <a:schemeClr val="tx1"/>
              </a:solidFill>
              <a:effectLst/>
              <a:latin typeface="+mn-lt"/>
              <a:ea typeface="+mn-ea"/>
              <a:cs typeface="+mn-cs"/>
            </a:endParaRP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More challenging and stimulating both for students and instructor</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F60A17-9D3D-4F52-89CB-75E92FA53D9A}" type="slidenum">
              <a:rPr lang="en-US" smtClean="0"/>
              <a:pPr/>
              <a:t>28</a:t>
            </a:fld>
            <a:endParaRPr lang="en-US"/>
          </a:p>
        </p:txBody>
      </p:sp>
    </p:spTree>
    <p:extLst>
      <p:ext uri="{BB962C8B-B14F-4D97-AF65-F5344CB8AC3E}">
        <p14:creationId xmlns:p14="http://schemas.microsoft.com/office/powerpoint/2010/main" val="143581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Upon conclusion of course have students suggest 2 -3 problems/issues for future courses.  </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Curriculum maintains the ability to “adapt” to current events which</a:t>
            </a:r>
            <a:r>
              <a:rPr lang="en-US" sz="1200" i="1" kern="1200" baseline="0" dirty="0" smtClean="0">
                <a:solidFill>
                  <a:schemeClr val="tx1"/>
                </a:solidFill>
                <a:effectLst/>
                <a:latin typeface="+mn-lt"/>
                <a:ea typeface="+mn-ea"/>
                <a:cs typeface="+mn-cs"/>
              </a:rPr>
              <a:t> allows it to be interesting and relevant.</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29</a:t>
            </a:fld>
            <a:endParaRPr lang="en-US"/>
          </a:p>
        </p:txBody>
      </p:sp>
    </p:spTree>
    <p:extLst>
      <p:ext uri="{BB962C8B-B14F-4D97-AF65-F5344CB8AC3E}">
        <p14:creationId xmlns:p14="http://schemas.microsoft.com/office/powerpoint/2010/main" val="261774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Life after college considerations: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 Do Employers Want from Their Employees?</a:t>
            </a:r>
          </a:p>
          <a:p>
            <a:endParaRPr lang="en-US" baseline="0" dirty="0" smtClean="0"/>
          </a:p>
          <a:p>
            <a:pPr>
              <a:buFont typeface="Arial" pitchFamily="34" charset="0"/>
              <a:buChar char="•"/>
            </a:pPr>
            <a:r>
              <a:rPr lang="en-US" b="0" i="1" dirty="0" smtClean="0"/>
              <a:t>Employers want employees who demonstrate dependability.</a:t>
            </a:r>
          </a:p>
          <a:p>
            <a:pPr>
              <a:buFont typeface="Arial" pitchFamily="34" charset="0"/>
              <a:buChar char="•"/>
            </a:pPr>
            <a:r>
              <a:rPr lang="en-US" b="0" i="1" dirty="0" smtClean="0"/>
              <a:t>Employers want employees who are self–motivated. </a:t>
            </a:r>
          </a:p>
          <a:p>
            <a:pPr>
              <a:buFont typeface="Arial" pitchFamily="34" charset="0"/>
              <a:buChar char="•"/>
            </a:pPr>
            <a:r>
              <a:rPr lang="en-US" b="0" i="1" dirty="0" smtClean="0"/>
              <a:t>Employers want employees who are team players</a:t>
            </a:r>
          </a:p>
          <a:p>
            <a:pPr>
              <a:buFont typeface="Arial" pitchFamily="34" charset="0"/>
              <a:buChar char="•"/>
            </a:pPr>
            <a:r>
              <a:rPr lang="en-US" b="0" i="1" dirty="0" smtClean="0"/>
              <a:t>Employers want employees who can communicate effectively both in person and in writing</a:t>
            </a:r>
          </a:p>
          <a:p>
            <a:pPr>
              <a:buFont typeface="Arial" pitchFamily="34" charset="0"/>
              <a:buChar char="•"/>
            </a:pPr>
            <a:endParaRPr lang="en-US" b="1" dirty="0" smtClean="0"/>
          </a:p>
          <a:p>
            <a:pPr>
              <a:buFont typeface="Arial" pitchFamily="34" charset="0"/>
              <a:buNone/>
            </a:pPr>
            <a:r>
              <a:rPr lang="en-US" b="1" dirty="0" smtClean="0"/>
              <a:t>Satisfied alumni</a:t>
            </a:r>
            <a:r>
              <a:rPr lang="en-US" b="1" baseline="0" dirty="0" smtClean="0"/>
              <a:t> more often contribute back to their institutions than those who feel s/he was ill-prepared for the job market.</a:t>
            </a:r>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31</a:t>
            </a:fld>
            <a:endParaRPr lang="en-US"/>
          </a:p>
        </p:txBody>
      </p:sp>
    </p:spTree>
    <p:extLst>
      <p:ext uri="{BB962C8B-B14F-4D97-AF65-F5344CB8AC3E}">
        <p14:creationId xmlns:p14="http://schemas.microsoft.com/office/powerpoint/2010/main" val="136828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 How do I</a:t>
            </a:r>
            <a:r>
              <a:rPr lang="en-US" sz="1200" b="0" i="0" kern="1200" baseline="0" dirty="0" smtClean="0">
                <a:solidFill>
                  <a:schemeClr val="tx1"/>
                </a:solidFill>
                <a:effectLst/>
                <a:latin typeface="+mn-lt"/>
                <a:ea typeface="+mn-ea"/>
                <a:cs typeface="+mn-cs"/>
              </a:rPr>
              <a:t> want my students to acquire knowledge?</a:t>
            </a:r>
            <a:endParaRPr lang="en-US" sz="1200" b="0" i="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What do we want our students to accomplish in our courses?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Real inquiry  (PBL</a:t>
            </a:r>
            <a:r>
              <a:rPr lang="en-US" sz="1200" i="1" kern="1200" baseline="0" dirty="0" smtClean="0">
                <a:solidFill>
                  <a:schemeClr val="tx1"/>
                </a:solidFill>
                <a:effectLst/>
                <a:latin typeface="+mn-lt"/>
                <a:ea typeface="+mn-ea"/>
                <a:cs typeface="+mn-cs"/>
              </a:rPr>
              <a:t> approach) </a:t>
            </a:r>
            <a:r>
              <a:rPr lang="en-US" sz="1200" i="1" kern="1200" dirty="0" smtClean="0">
                <a:solidFill>
                  <a:schemeClr val="tx1"/>
                </a:solidFill>
                <a:effectLst/>
                <a:latin typeface="+mn-lt"/>
                <a:ea typeface="+mn-ea"/>
                <a:cs typeface="+mn-cs"/>
              </a:rPr>
              <a:t>vs. the ‘accepted truth’ i.e., the Authority (traditional approach).  It is the “process attaining of knowledge/understanding, and not the person who acquired it that makes knowledge legitimate.  “If knowledge is attainable by a human process of inquiry, then we should be able to attain it for ourselves.  </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4</a:t>
            </a:fld>
            <a:endParaRPr lang="en-US"/>
          </a:p>
        </p:txBody>
      </p:sp>
    </p:spTree>
    <p:extLst>
      <p:ext uri="{BB962C8B-B14F-4D97-AF65-F5344CB8AC3E}">
        <p14:creationId xmlns:p14="http://schemas.microsoft.com/office/powerpoint/2010/main" val="46455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 of the PBL strategy has its</a:t>
            </a:r>
            <a:r>
              <a:rPr lang="en-US" baseline="0" dirty="0" smtClean="0"/>
              <a:t> history in the sciences, more specifically, medical education.</a:t>
            </a:r>
          </a:p>
          <a:p>
            <a:r>
              <a:rPr lang="en-US" baseline="0" dirty="0" smtClean="0"/>
              <a:t>Active learning</a:t>
            </a:r>
          </a:p>
          <a:p>
            <a:r>
              <a:rPr lang="en-US" baseline="0" dirty="0" smtClean="0"/>
              <a:t>Follows theme of Conference – inquiry-based learning</a:t>
            </a:r>
            <a:r>
              <a:rPr lang="en-US" baseline="0" dirty="0" smtClean="0">
                <a:solidFill>
                  <a:srgbClr val="FF0000"/>
                </a:solidFill>
              </a:rPr>
              <a:t> </a:t>
            </a:r>
            <a:r>
              <a:rPr lang="en-US" b="1" baseline="0" dirty="0" smtClean="0">
                <a:solidFill>
                  <a:srgbClr val="FF0000"/>
                </a:solidFill>
              </a:rPr>
              <a:t>Empowering students to learn?</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5</a:t>
            </a:fld>
            <a:endParaRPr lang="en-US"/>
          </a:p>
        </p:txBody>
      </p:sp>
    </p:spTree>
    <p:extLst>
      <p:ext uri="{BB962C8B-B14F-4D97-AF65-F5344CB8AC3E}">
        <p14:creationId xmlns:p14="http://schemas.microsoft.com/office/powerpoint/2010/main" val="401067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“When problems are experienced as relevant and important, people (students) are motivated to direct their energies towards solving them.  It is exactly these energizing and curiosity-inducing dimensions of problems that form the basis and rationale for using problems in teaching and learning.”  (Barrett and Moore, 2011, p.3, my parentheses) </a:t>
            </a:r>
            <a:endParaRPr lang="en-US" sz="1100" kern="1200" dirty="0" smtClean="0">
              <a:solidFill>
                <a:schemeClr val="tx1"/>
              </a:solidFill>
              <a:effectLst/>
              <a:latin typeface="+mn-lt"/>
              <a:ea typeface="+mn-ea"/>
              <a:cs typeface="+mn-cs"/>
            </a:endParaRP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are the common components of a problem-based learning activity; </a:t>
            </a:r>
            <a:endParaRPr lang="en-US" sz="1100" kern="1200" dirty="0" smtClean="0">
              <a:solidFill>
                <a:schemeClr val="tx1"/>
              </a:solidFill>
              <a:effectLst/>
              <a:latin typeface="+mn-lt"/>
              <a:ea typeface="+mn-ea"/>
              <a:cs typeface="+mn-cs"/>
            </a:endParaRPr>
          </a:p>
          <a:p>
            <a:pPr lvl="1">
              <a:buFont typeface="Arial" pitchFamily="34" charset="0"/>
              <a:buChar char="•"/>
            </a:pPr>
            <a:r>
              <a:rPr lang="en-US" sz="1200" i="1" kern="1200" dirty="0" smtClean="0">
                <a:solidFill>
                  <a:schemeClr val="tx1"/>
                </a:solidFill>
                <a:effectLst/>
                <a:latin typeface="+mn-lt"/>
                <a:ea typeface="+mn-ea"/>
                <a:cs typeface="+mn-cs"/>
              </a:rPr>
              <a:t>Define the problem</a:t>
            </a:r>
            <a:endParaRPr lang="en-US" sz="1200" kern="1200" dirty="0" smtClean="0">
              <a:solidFill>
                <a:schemeClr val="tx1"/>
              </a:solidFill>
              <a:effectLst/>
              <a:latin typeface="+mn-lt"/>
              <a:ea typeface="+mn-ea"/>
              <a:cs typeface="+mn-cs"/>
            </a:endParaRPr>
          </a:p>
          <a:p>
            <a:pPr lvl="1">
              <a:buFont typeface="Arial" pitchFamily="34" charset="0"/>
              <a:buChar char="•"/>
            </a:pPr>
            <a:r>
              <a:rPr lang="en-US" sz="1200" i="1" kern="1200" dirty="0" smtClean="0">
                <a:solidFill>
                  <a:schemeClr val="tx1"/>
                </a:solidFill>
                <a:effectLst/>
                <a:latin typeface="+mn-lt"/>
                <a:ea typeface="+mn-ea"/>
                <a:cs typeface="+mn-cs"/>
              </a:rPr>
              <a:t>Discuss what is known about the problem</a:t>
            </a:r>
            <a:endParaRPr lang="en-US" sz="1200" kern="1200" dirty="0" smtClean="0">
              <a:solidFill>
                <a:schemeClr val="tx1"/>
              </a:solidFill>
              <a:effectLst/>
              <a:latin typeface="+mn-lt"/>
              <a:ea typeface="+mn-ea"/>
              <a:cs typeface="+mn-cs"/>
            </a:endParaRPr>
          </a:p>
          <a:p>
            <a:pPr lvl="1">
              <a:buFont typeface="Arial" pitchFamily="34" charset="0"/>
              <a:buChar char="•"/>
            </a:pPr>
            <a:r>
              <a:rPr lang="en-US" sz="1200" i="1" kern="1200" dirty="0" smtClean="0">
                <a:solidFill>
                  <a:schemeClr val="tx1"/>
                </a:solidFill>
                <a:effectLst/>
                <a:latin typeface="+mn-lt"/>
                <a:ea typeface="+mn-ea"/>
                <a:cs typeface="+mn-cs"/>
              </a:rPr>
              <a:t>Identify what additional information is needed to solve the problem</a:t>
            </a:r>
            <a:endParaRPr lang="en-US" sz="1200" kern="1200" dirty="0" smtClean="0">
              <a:solidFill>
                <a:schemeClr val="tx1"/>
              </a:solidFill>
              <a:effectLst/>
              <a:latin typeface="+mn-lt"/>
              <a:ea typeface="+mn-ea"/>
              <a:cs typeface="+mn-cs"/>
            </a:endParaRPr>
          </a:p>
          <a:p>
            <a:pPr lvl="1">
              <a:buFont typeface="Arial" pitchFamily="34" charset="0"/>
              <a:buChar char="•"/>
            </a:pPr>
            <a:r>
              <a:rPr lang="en-US" sz="1200" i="1" kern="1200" dirty="0" smtClean="0">
                <a:solidFill>
                  <a:schemeClr val="tx1"/>
                </a:solidFill>
                <a:effectLst/>
                <a:latin typeface="+mn-lt"/>
                <a:ea typeface="+mn-ea"/>
                <a:cs typeface="+mn-cs"/>
              </a:rPr>
              <a:t>Review the problem in light of the new information and redefine the problem if necessary, as well as your potential solutions.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outcome of a</a:t>
            </a:r>
            <a:r>
              <a:rPr lang="en-US" sz="1200" i="1" kern="1200" baseline="0" dirty="0" smtClean="0">
                <a:solidFill>
                  <a:schemeClr val="tx1"/>
                </a:solidFill>
                <a:effectLst/>
                <a:latin typeface="+mn-lt"/>
                <a:ea typeface="+mn-ea"/>
                <a:cs typeface="+mn-cs"/>
              </a:rPr>
              <a:t> PBL</a:t>
            </a:r>
            <a:r>
              <a:rPr lang="en-US" sz="1200" i="1" kern="1200" dirty="0" smtClean="0">
                <a:solidFill>
                  <a:schemeClr val="tx1"/>
                </a:solidFill>
                <a:effectLst/>
                <a:latin typeface="+mn-lt"/>
                <a:ea typeface="+mn-ea"/>
                <a:cs typeface="+mn-cs"/>
              </a:rPr>
              <a:t> class is NOT predetermined.  The instructor has hopes as to what will be learned, yet the focus is on the genuine inquiry that takes place.  Instructor expects students to come to conclusions/opinions that are novel, yet reasonable.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6</a:t>
            </a:fld>
            <a:endParaRPr lang="en-US"/>
          </a:p>
        </p:txBody>
      </p:sp>
    </p:spTree>
    <p:extLst>
      <p:ext uri="{BB962C8B-B14F-4D97-AF65-F5344CB8AC3E}">
        <p14:creationId xmlns:p14="http://schemas.microsoft.com/office/powerpoint/2010/main" val="334701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r>
              <a:rPr lang="en-US" b="1" dirty="0" smtClean="0"/>
              <a:t>Course objectives:</a:t>
            </a:r>
            <a:endParaRPr lang="en-US" dirty="0" smtClean="0"/>
          </a:p>
          <a:p>
            <a:pPr lvl="1">
              <a:buFont typeface="Arial" pitchFamily="34" charset="0"/>
              <a:buChar char="•"/>
            </a:pPr>
            <a:r>
              <a:rPr lang="en-US" dirty="0" smtClean="0"/>
              <a:t>How to conduct research and evaluate resources</a:t>
            </a:r>
          </a:p>
          <a:p>
            <a:pPr lvl="1">
              <a:buFont typeface="Arial" pitchFamily="34" charset="0"/>
              <a:buChar char="•"/>
            </a:pPr>
            <a:r>
              <a:rPr lang="en-US" dirty="0" smtClean="0"/>
              <a:t>Learn how to work together effectively in groups/teams</a:t>
            </a:r>
          </a:p>
          <a:p>
            <a:pPr lvl="1">
              <a:buFont typeface="Arial" pitchFamily="34" charset="0"/>
              <a:buChar char="•"/>
            </a:pPr>
            <a:r>
              <a:rPr lang="en-US" dirty="0" smtClean="0"/>
              <a:t>Learn value of peer editing</a:t>
            </a:r>
          </a:p>
          <a:p>
            <a:pPr lvl="1">
              <a:buFont typeface="Arial" pitchFamily="34" charset="0"/>
              <a:buChar char="•"/>
            </a:pPr>
            <a:r>
              <a:rPr lang="en-US" dirty="0" smtClean="0"/>
              <a:t>Devise/establish a process to work through an ill-defined problem/issue</a:t>
            </a:r>
          </a:p>
          <a:p>
            <a:pPr lvl="1">
              <a:buFont typeface="Arial" pitchFamily="34" charset="0"/>
              <a:buChar char="•"/>
            </a:pPr>
            <a:r>
              <a:rPr lang="en-US" dirty="0" smtClean="0"/>
              <a:t>Develop life skills</a:t>
            </a:r>
          </a:p>
          <a:p>
            <a:pPr lvl="1">
              <a:buFont typeface="Arial" pitchFamily="34" charset="0"/>
              <a:buChar char="•"/>
            </a:pPr>
            <a:r>
              <a:rPr lang="en-US" dirty="0" smtClean="0"/>
              <a:t>Patience and respect for views and opinions of others – understand what lead him/her to that position</a:t>
            </a:r>
          </a:p>
          <a:p>
            <a:pPr lvl="1">
              <a:buFont typeface="Arial" pitchFamily="34" charset="0"/>
              <a:buChar char="•"/>
            </a:pPr>
            <a:endParaRPr lang="en-US" dirty="0" smtClean="0"/>
          </a:p>
          <a:p>
            <a:pPr lvl="0">
              <a:buFont typeface="Arial" pitchFamily="34" charset="0"/>
              <a:buNone/>
            </a:pPr>
            <a:r>
              <a:rPr lang="en-US" b="1" dirty="0" smtClean="0"/>
              <a:t>Benefits vs. drawbacks of course:</a:t>
            </a:r>
          </a:p>
          <a:p>
            <a:pPr lvl="1">
              <a:buFont typeface="Arial" pitchFamily="34" charset="0"/>
              <a:buChar char="•"/>
            </a:pPr>
            <a:r>
              <a:rPr lang="en-US" dirty="0" smtClean="0"/>
              <a:t>Responsibility for learning vs. loss of control </a:t>
            </a:r>
          </a:p>
          <a:p>
            <a:pPr lvl="1">
              <a:buFont typeface="Arial" pitchFamily="34" charset="0"/>
              <a:buChar char="•"/>
            </a:pPr>
            <a:r>
              <a:rPr lang="en-US" dirty="0" smtClean="0"/>
              <a:t>Learning can be fun				</a:t>
            </a:r>
          </a:p>
          <a:p>
            <a:pPr lvl="1">
              <a:buFont typeface="Arial" pitchFamily="34" charset="0"/>
              <a:buChar char="•"/>
            </a:pPr>
            <a:r>
              <a:rPr lang="en-US" dirty="0" smtClean="0"/>
              <a:t>Trust in students</a:t>
            </a:r>
          </a:p>
          <a:p>
            <a:pPr lvl="0">
              <a:buFont typeface="Arial" pitchFamily="34" charset="0"/>
              <a:buNone/>
            </a:pPr>
            <a:endParaRPr lang="en-US" dirty="0" smtClean="0"/>
          </a:p>
          <a:p>
            <a:pPr lvl="0">
              <a:buFont typeface="Arial" pitchFamily="34" charset="0"/>
              <a:buNone/>
            </a:pPr>
            <a:r>
              <a:rPr lang="en-US" dirty="0" smtClean="0"/>
              <a:t>Curriculum is flexible and can adapt to the changing global environment.</a:t>
            </a:r>
          </a:p>
          <a:p>
            <a:pPr lvl="0">
              <a:buFont typeface="Arial" pitchFamily="34" charset="0"/>
              <a:buNone/>
            </a:pPr>
            <a:endParaRPr lang="en-US" dirty="0" smtClean="0"/>
          </a:p>
          <a:p>
            <a:pPr lvl="0">
              <a:buFont typeface="Arial" pitchFamily="34" charset="0"/>
              <a:buNone/>
            </a:pPr>
            <a:r>
              <a:rPr lang="en-US" dirty="0" smtClean="0"/>
              <a:t>Setting the tone for the class o Day 1 – we are all in this process together.</a:t>
            </a:r>
            <a:r>
              <a:rPr lang="en-US" baseline="0" dirty="0" smtClean="0"/>
              <a:t>  My opinion is as important/valuable/relevant as the student’s.  I am NOT the authority on the issues introduced in this course.</a:t>
            </a:r>
            <a:endParaRPr lang="en-US" dirty="0" smtClean="0"/>
          </a:p>
          <a:p>
            <a:r>
              <a:rPr lang="en-US" sz="1200" i="1" kern="1200" dirty="0" smtClean="0">
                <a:solidFill>
                  <a:schemeClr val="tx1"/>
                </a:solidFill>
                <a:effectLst/>
                <a:latin typeface="+mn-lt"/>
                <a:ea typeface="+mn-ea"/>
                <a:cs typeface="+mn-cs"/>
              </a:rPr>
              <a:t>As individuals , I want students to learn how</a:t>
            </a:r>
          </a:p>
          <a:p>
            <a:pPr lvl="1">
              <a:buFont typeface="Arial" pitchFamily="34" charset="0"/>
              <a:buChar char="•"/>
            </a:pPr>
            <a:r>
              <a:rPr lang="en-US" sz="1200" i="1" kern="1200" dirty="0" smtClean="0">
                <a:solidFill>
                  <a:schemeClr val="tx1"/>
                </a:solidFill>
                <a:effectLst/>
                <a:latin typeface="+mn-lt"/>
                <a:ea typeface="+mn-ea"/>
                <a:cs typeface="+mn-cs"/>
              </a:rPr>
              <a:t>to reflect critically on what  hey think they already know and what they need to learn</a:t>
            </a:r>
          </a:p>
          <a:p>
            <a:pPr lvl="1">
              <a:buFont typeface="Arial" pitchFamily="34" charset="0"/>
              <a:buChar char="•"/>
            </a:pPr>
            <a:r>
              <a:rPr lang="en-US" sz="1200" i="1" kern="1200" dirty="0" smtClean="0">
                <a:solidFill>
                  <a:schemeClr val="tx1"/>
                </a:solidFill>
                <a:effectLst/>
                <a:latin typeface="+mn-lt"/>
                <a:ea typeface="+mn-ea"/>
                <a:cs typeface="+mn-cs"/>
              </a:rPr>
              <a:t>to justify their position</a:t>
            </a:r>
          </a:p>
          <a:p>
            <a:pPr lvl="1">
              <a:buFont typeface="Arial" pitchFamily="34" charset="0"/>
              <a:buChar char="•"/>
            </a:pPr>
            <a:r>
              <a:rPr lang="en-US" sz="1200" i="1" kern="1200" dirty="0" smtClean="0">
                <a:solidFill>
                  <a:schemeClr val="tx1"/>
                </a:solidFill>
                <a:effectLst/>
                <a:latin typeface="+mn-lt"/>
                <a:ea typeface="+mn-ea"/>
                <a:cs typeface="+mn-cs"/>
              </a:rPr>
              <a:t>To substantiate their</a:t>
            </a:r>
            <a:r>
              <a:rPr lang="en-US" sz="1200" i="1" kern="1200" baseline="0" dirty="0" smtClean="0">
                <a:solidFill>
                  <a:schemeClr val="tx1"/>
                </a:solidFill>
                <a:effectLst/>
                <a:latin typeface="+mn-lt"/>
                <a:ea typeface="+mn-ea"/>
                <a:cs typeface="+mn-cs"/>
              </a:rPr>
              <a:t> opinion.</a:t>
            </a:r>
          </a:p>
          <a:p>
            <a:pPr lvl="1">
              <a:buFont typeface="Arial" pitchFamily="34" charset="0"/>
              <a:buChar char="•"/>
            </a:pPr>
            <a:endParaRPr lang="en-US" sz="1200" i="1" kern="1200" baseline="0" dirty="0" smtClean="0">
              <a:solidFill>
                <a:schemeClr val="tx1"/>
              </a:solidFill>
              <a:effectLst/>
              <a:latin typeface="+mn-lt"/>
              <a:ea typeface="+mn-ea"/>
              <a:cs typeface="+mn-cs"/>
            </a:endParaRPr>
          </a:p>
          <a:p>
            <a:pPr lvl="0">
              <a:buFont typeface="Arial" pitchFamily="34" charset="0"/>
              <a:buNone/>
            </a:pPr>
            <a:r>
              <a:rPr lang="en-US" i="1" kern="1200" baseline="0" dirty="0" smtClean="0">
                <a:solidFill>
                  <a:schemeClr val="tx1"/>
                </a:solidFill>
                <a:effectLst/>
                <a:latin typeface="+mn-lt"/>
                <a:ea typeface="+mn-ea"/>
                <a:cs typeface="+mn-cs"/>
              </a:rPr>
              <a:t>In teams I want peers to challenge each other and bring out the strengths and shortfalls of common understanding.</a:t>
            </a:r>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16</a:t>
            </a:fld>
            <a:endParaRPr lang="en-US"/>
          </a:p>
        </p:txBody>
      </p:sp>
    </p:spTree>
    <p:extLst>
      <p:ext uri="{BB962C8B-B14F-4D97-AF65-F5344CB8AC3E}">
        <p14:creationId xmlns:p14="http://schemas.microsoft.com/office/powerpoint/2010/main" val="348621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dirty="0" smtClean="0"/>
              <a:t>Devote one (1) day to a discussion on Barbara</a:t>
            </a:r>
            <a:r>
              <a:rPr lang="en-US" b="0" baseline="0" dirty="0" smtClean="0"/>
              <a:t> Oakley’s  article “Coping with Hitchhikers and Couch Potatoes on Teams”</a:t>
            </a:r>
            <a:endParaRPr lang="en-US" b="0" dirty="0" smtClean="0"/>
          </a:p>
          <a:p>
            <a:endParaRPr lang="en-US" b="0" dirty="0" smtClean="0"/>
          </a:p>
          <a:p>
            <a:endParaRPr lang="en-US" b="1" dirty="0" smtClean="0"/>
          </a:p>
          <a:p>
            <a:r>
              <a:rPr lang="en-US" b="1" dirty="0" smtClean="0"/>
              <a:t>Assumption #1</a:t>
            </a:r>
          </a:p>
          <a:p>
            <a:endParaRPr lang="en-US" dirty="0" smtClean="0"/>
          </a:p>
          <a:p>
            <a:r>
              <a:rPr lang="en-US" dirty="0" smtClean="0"/>
              <a:t>Arbitrarily assumed that students did NOT know how to conduct research.</a:t>
            </a:r>
          </a:p>
          <a:p>
            <a:endParaRPr lang="en-US" dirty="0" smtClean="0"/>
          </a:p>
          <a:p>
            <a:r>
              <a:rPr lang="en-US" dirty="0" smtClean="0"/>
              <a:t>Have research librarian demonstrate how best to use the resources of the library when conducting research</a:t>
            </a:r>
          </a:p>
          <a:p>
            <a:endParaRPr lang="en-US" dirty="0" smtClean="0"/>
          </a:p>
          <a:p>
            <a:r>
              <a:rPr lang="en-US" dirty="0" smtClean="0"/>
              <a:t>With the assistance of the university librarian create a </a:t>
            </a:r>
            <a:r>
              <a:rPr lang="en-US" i="1" dirty="0" smtClean="0"/>
              <a:t>Course Study Guide </a:t>
            </a:r>
            <a:r>
              <a:rPr lang="en-US" dirty="0" smtClean="0"/>
              <a:t>- </a:t>
            </a:r>
            <a:r>
              <a:rPr lang="en-US" dirty="0" smtClean="0">
                <a:hlinkClick r:id="rId3"/>
              </a:rPr>
              <a:t>HC 205 - The Global Citizen </a:t>
            </a:r>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18</a:t>
            </a:fld>
            <a:endParaRPr lang="en-US"/>
          </a:p>
        </p:txBody>
      </p:sp>
    </p:spTree>
    <p:extLst>
      <p:ext uri="{BB962C8B-B14F-4D97-AF65-F5344CB8AC3E}">
        <p14:creationId xmlns:p14="http://schemas.microsoft.com/office/powerpoint/2010/main" val="290427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How do you determine who works with whom?</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Assign students into groups – random or designate.  Functional student groups increase student motivation and increase accountability to each other  - diversify skill set by majors, professional experiences, schedules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Write down on 3 X 5 cards six (6) words which describe you</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Choose one for each pair: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Introvert  vs.   extrovert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Passive  vs.  Assertive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Indian  vs.  chief</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Conservative vs. Liberal</a:t>
            </a:r>
            <a:endParaRPr lang="en-US"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Create roles for students – manager, recorder, resource coordinator, summarizer, </a:t>
            </a:r>
            <a:r>
              <a:rPr lang="en-US" sz="1200" kern="1200" dirty="0" err="1" smtClean="0">
                <a:solidFill>
                  <a:schemeClr val="tx1"/>
                </a:solidFill>
                <a:effectLst/>
                <a:latin typeface="+mn-lt"/>
                <a:ea typeface="+mn-ea"/>
                <a:cs typeface="+mn-cs"/>
              </a:rPr>
              <a:t>validator</a:t>
            </a:r>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19</a:t>
            </a:fld>
            <a:endParaRPr lang="en-US"/>
          </a:p>
        </p:txBody>
      </p:sp>
    </p:spTree>
    <p:extLst>
      <p:ext uri="{BB962C8B-B14F-4D97-AF65-F5344CB8AC3E}">
        <p14:creationId xmlns:p14="http://schemas.microsoft.com/office/powerpoint/2010/main" val="82017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teams have been identified, what next?</a:t>
            </a:r>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20</a:t>
            </a:fld>
            <a:endParaRPr lang="en-US"/>
          </a:p>
        </p:txBody>
      </p:sp>
    </p:spTree>
    <p:extLst>
      <p:ext uri="{BB962C8B-B14F-4D97-AF65-F5344CB8AC3E}">
        <p14:creationId xmlns:p14="http://schemas.microsoft.com/office/powerpoint/2010/main" val="415870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Ill-defined problems</a:t>
            </a:r>
            <a:r>
              <a:rPr lang="en-US" baseline="0" dirty="0" smtClean="0"/>
              <a:t> may be overwhelming without structure.  Need to provide “guidelines”,  a loose structure to move discussion and learning forward – scaffolding.  When teaching online – “chunking.”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each of the three stages that follow, </a:t>
            </a:r>
            <a:r>
              <a:rPr lang="en-US" sz="1200" i="1" kern="1200" dirty="0" smtClean="0">
                <a:solidFill>
                  <a:schemeClr val="tx1"/>
                </a:solidFill>
                <a:effectLst/>
                <a:latin typeface="+mn-lt"/>
                <a:ea typeface="+mn-ea"/>
                <a:cs typeface="+mn-cs"/>
              </a:rPr>
              <a:t>devote last 10 minutes of class to group/team reports – share  ideas, thinking, etc.</a:t>
            </a:r>
            <a:endParaRPr lang="en-US" dirty="0" smtClean="0"/>
          </a:p>
          <a:p>
            <a:endParaRPr lang="en-US" dirty="0"/>
          </a:p>
        </p:txBody>
      </p:sp>
      <p:sp>
        <p:nvSpPr>
          <p:cNvPr id="4" name="Slide Number Placeholder 3"/>
          <p:cNvSpPr>
            <a:spLocks noGrp="1"/>
          </p:cNvSpPr>
          <p:nvPr>
            <p:ph type="sldNum" sz="quarter" idx="10"/>
          </p:nvPr>
        </p:nvSpPr>
        <p:spPr/>
        <p:txBody>
          <a:bodyPr/>
          <a:lstStyle/>
          <a:p>
            <a:fld id="{0FF60A17-9D3D-4F52-89CB-75E92FA53D9A}" type="slidenum">
              <a:rPr lang="en-US" smtClean="0"/>
              <a:pPr/>
              <a:t>21</a:t>
            </a:fld>
            <a:endParaRPr lang="en-US"/>
          </a:p>
        </p:txBody>
      </p:sp>
    </p:spTree>
    <p:extLst>
      <p:ext uri="{BB962C8B-B14F-4D97-AF65-F5344CB8AC3E}">
        <p14:creationId xmlns:p14="http://schemas.microsoft.com/office/powerpoint/2010/main" val="79143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C8E0159-7486-4900-B923-910B0F0518C0}" type="datetimeFigureOut">
              <a:rPr lang="en-US" smtClean="0"/>
              <a:pPr/>
              <a:t>5/21/2014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D1349F-CB2D-4066-ABDE-16D8B2D596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8E0159-7486-4900-B923-910B0F0518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7"/>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7"/>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8E0159-7486-4900-B923-910B0F0518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8E0159-7486-4900-B923-910B0F0518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8E0159-7486-4900-B923-910B0F0518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1349F-CB2D-4066-ABDE-16D8B2D596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8E0159-7486-4900-B923-910B0F0518C0}"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8E0159-7486-4900-B923-910B0F0518C0}" type="datetimeFigureOut">
              <a:rPr lang="en-US" smtClean="0"/>
              <a:pPr/>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8E0159-7486-4900-B923-910B0F0518C0}" type="datetimeFigureOut">
              <a:rPr lang="en-US" smtClean="0"/>
              <a:pPr/>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E0159-7486-4900-B923-910B0F0518C0}" type="datetimeFigureOut">
              <a:rPr lang="en-US" smtClean="0"/>
              <a:pPr/>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7"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8E0159-7486-4900-B923-910B0F0518C0}"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1349F-CB2D-4066-ABDE-16D8B2D596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7002"/>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8E0159-7486-4900-B923-910B0F0518C0}"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6"/>
            <a:ext cx="609600" cy="365125"/>
          </a:xfrm>
        </p:spPr>
        <p:txBody>
          <a:bodyPr/>
          <a:lstStyle/>
          <a:p>
            <a:fld id="{61D1349F-CB2D-4066-ABDE-16D8B2D596B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3"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3"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8E0159-7486-4900-B923-910B0F0518C0}" type="datetimeFigureOut">
              <a:rPr lang="en-US" smtClean="0"/>
              <a:pPr/>
              <a:t>5/21/2014</a:t>
            </a:fld>
            <a:endParaRPr lang="en-US"/>
          </a:p>
        </p:txBody>
      </p:sp>
      <p:sp>
        <p:nvSpPr>
          <p:cNvPr id="22" name="Footer Placeholder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D1349F-CB2D-4066-ABDE-16D8B2D596B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600" dirty="0" smtClean="0">
                <a:solidFill>
                  <a:schemeClr val="tx2"/>
                </a:solidFill>
              </a:rPr>
              <a:t>The Role of Problem-Based Learning</a:t>
            </a:r>
          </a:p>
          <a:p>
            <a:pPr marL="0" indent="0" algn="ctr">
              <a:buNone/>
            </a:pPr>
            <a:r>
              <a:rPr lang="en-US" sz="2800" dirty="0">
                <a:solidFill>
                  <a:schemeClr val="tx2"/>
                </a:solidFill>
              </a:rPr>
              <a:t>i</a:t>
            </a:r>
            <a:r>
              <a:rPr lang="en-US" sz="2800" dirty="0" smtClean="0">
                <a:solidFill>
                  <a:schemeClr val="tx2"/>
                </a:solidFill>
              </a:rPr>
              <a:t>n</a:t>
            </a:r>
          </a:p>
          <a:p>
            <a:pPr marL="0" indent="0" algn="ctr">
              <a:buNone/>
            </a:pPr>
            <a:r>
              <a:rPr lang="en-US" sz="2800" dirty="0" smtClean="0">
                <a:solidFill>
                  <a:schemeClr val="tx2"/>
                </a:solidFill>
              </a:rPr>
              <a:t>Empowering Student Learning: Two Examples</a:t>
            </a:r>
          </a:p>
          <a:p>
            <a:pPr marL="0" indent="0" algn="ctr">
              <a:buNone/>
            </a:pPr>
            <a:endParaRPr lang="en-US" sz="2800" dirty="0">
              <a:solidFill>
                <a:schemeClr val="tx2"/>
              </a:solidFill>
            </a:endParaRPr>
          </a:p>
          <a:p>
            <a:pPr marL="0" indent="0" algn="r">
              <a:buNone/>
            </a:pPr>
            <a:r>
              <a:rPr lang="en-US" sz="2800" dirty="0" smtClean="0"/>
              <a:t>Rebecca R. Cheezum, PhD, MPH</a:t>
            </a:r>
          </a:p>
          <a:p>
            <a:pPr marL="0" indent="0" algn="r">
              <a:buNone/>
            </a:pPr>
            <a:r>
              <a:rPr lang="en-US" sz="2800" dirty="0" smtClean="0"/>
              <a:t>Gregory Allar, PhD</a:t>
            </a:r>
            <a:endParaRPr lang="en-US" sz="2800" dirty="0"/>
          </a:p>
        </p:txBody>
      </p:sp>
    </p:spTree>
    <p:extLst>
      <p:ext uri="{BB962C8B-B14F-4D97-AF65-F5344CB8AC3E}">
        <p14:creationId xmlns:p14="http://schemas.microsoft.com/office/powerpoint/2010/main" val="3172977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pPr marL="0" indent="0" algn="ctr">
              <a:buNone/>
            </a:pPr>
            <a:r>
              <a:rPr lang="en-US" sz="5400" dirty="0">
                <a:solidFill>
                  <a:schemeClr val="tx2"/>
                </a:solidFill>
              </a:rPr>
              <a:t>Implementation</a:t>
            </a:r>
            <a:endParaRPr lang="en-US" sz="5400" dirty="0" smtClean="0">
              <a:solidFill>
                <a:schemeClr val="tx2"/>
              </a:solidFill>
            </a:endParaRPr>
          </a:p>
          <a:p>
            <a:endParaRPr lang="en-US" dirty="0"/>
          </a:p>
          <a:p>
            <a:pPr marL="738188" indent="-339725"/>
            <a:r>
              <a:rPr lang="en-US" dirty="0" smtClean="0"/>
              <a:t>Four semesters, seven classes</a:t>
            </a:r>
          </a:p>
          <a:p>
            <a:pPr marL="738188" indent="-339725"/>
            <a:r>
              <a:rPr lang="en-US" dirty="0" smtClean="0"/>
              <a:t>One component of course</a:t>
            </a:r>
          </a:p>
          <a:p>
            <a:pPr marL="738188" indent="-339725"/>
            <a:r>
              <a:rPr lang="en-US" dirty="0" smtClean="0"/>
              <a:t>Dedicated class time (5-7  1.75 hour time blocks in semester)</a:t>
            </a:r>
          </a:p>
          <a:p>
            <a:pPr marL="738188" indent="-339725"/>
            <a:r>
              <a:rPr lang="en-US" dirty="0" smtClean="0"/>
              <a:t>Teams of 4-6 students</a:t>
            </a:r>
          </a:p>
          <a:p>
            <a:pPr marL="738188" indent="-339725"/>
            <a:r>
              <a:rPr lang="en-US" dirty="0" smtClean="0"/>
              <a:t>Focused on one problem </a:t>
            </a:r>
          </a:p>
          <a:p>
            <a:pPr marL="738188" indent="-339725"/>
            <a:r>
              <a:rPr lang="en-US" dirty="0" smtClean="0"/>
              <a:t>Laptops, tablets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2584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fontScale="85000" lnSpcReduction="20000"/>
          </a:bodyPr>
          <a:lstStyle/>
          <a:p>
            <a:pPr marL="0" indent="0" algn="ctr">
              <a:buNone/>
            </a:pPr>
            <a:r>
              <a:rPr lang="en-US" sz="7000" dirty="0">
                <a:solidFill>
                  <a:schemeClr val="tx2"/>
                </a:solidFill>
              </a:rPr>
              <a:t>Problems</a:t>
            </a:r>
            <a:endParaRPr lang="en-US" sz="7000" dirty="0" smtClean="0">
              <a:solidFill>
                <a:schemeClr val="tx2"/>
              </a:solidFill>
            </a:endParaRPr>
          </a:p>
          <a:p>
            <a:endParaRPr lang="en-US" dirty="0"/>
          </a:p>
          <a:p>
            <a:pPr marL="574675" indent="-234950"/>
            <a:r>
              <a:rPr lang="en-US" dirty="0" smtClean="0"/>
              <a:t>Related to bioethics topics</a:t>
            </a:r>
          </a:p>
          <a:p>
            <a:pPr marL="574675" indent="-234950"/>
            <a:r>
              <a:rPr lang="en-US" dirty="0" smtClean="0"/>
              <a:t>Real-life problems</a:t>
            </a:r>
          </a:p>
          <a:p>
            <a:pPr marL="574675" indent="-234950"/>
            <a:r>
              <a:rPr lang="en-US" dirty="0" smtClean="0"/>
              <a:t>Seeking policy solutions</a:t>
            </a:r>
          </a:p>
          <a:p>
            <a:pPr marL="574675" indent="-234950"/>
            <a:r>
              <a:rPr lang="en-US" dirty="0" smtClean="0"/>
              <a:t>Example: </a:t>
            </a:r>
          </a:p>
          <a:p>
            <a:pPr marL="705485" lvl="1" indent="0">
              <a:buNone/>
            </a:pPr>
            <a:r>
              <a:rPr lang="en-US" sz="2600" i="1" dirty="0" smtClean="0"/>
              <a:t>You </a:t>
            </a:r>
            <a:r>
              <a:rPr lang="en-US" sz="2600" i="1" dirty="0"/>
              <a:t>are a group of interns working for the Food and Drug Administration. They have recently been considering allowing scientists to take a controversial step in genetic control. These new methods would allow scientists to make changes to the genetic material in a woman’s egg that could be passed down through generations. This could prevent infants from getting genetic diseases, however there are fears of this leading to “designer babies.” The FDA would like you to review the research and ethical ramifications of this type of science and make policy recommendations.</a:t>
            </a:r>
          </a:p>
          <a:p>
            <a:endParaRPr lang="en-US" dirty="0" smtClean="0"/>
          </a:p>
        </p:txBody>
      </p:sp>
    </p:spTree>
    <p:extLst>
      <p:ext uri="{BB962C8B-B14F-4D97-AF65-F5344CB8AC3E}">
        <p14:creationId xmlns:p14="http://schemas.microsoft.com/office/powerpoint/2010/main" val="1577372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pPr marL="0" indent="0" algn="ctr">
              <a:buNone/>
            </a:pPr>
            <a:r>
              <a:rPr lang="en-US" sz="5400" dirty="0">
                <a:solidFill>
                  <a:schemeClr val="tx2"/>
                </a:solidFill>
              </a:rPr>
              <a:t>Structure</a:t>
            </a:r>
            <a:endParaRPr lang="en-US" sz="5400" dirty="0" smtClean="0">
              <a:solidFill>
                <a:schemeClr val="tx2"/>
              </a:solidFill>
            </a:endParaRPr>
          </a:p>
          <a:p>
            <a:endParaRPr lang="en-US" dirty="0" smtClean="0"/>
          </a:p>
          <a:p>
            <a:pPr marL="574675" indent="-293688"/>
            <a:r>
              <a:rPr lang="en-US" dirty="0" smtClean="0"/>
              <a:t>Daily worksheets </a:t>
            </a:r>
          </a:p>
          <a:p>
            <a:pPr marL="574675" indent="-293688"/>
            <a:r>
              <a:rPr lang="en-US" dirty="0" smtClean="0"/>
              <a:t>Professor circulated around room</a:t>
            </a:r>
          </a:p>
          <a:p>
            <a:pPr marL="574675" indent="-293688"/>
            <a:r>
              <a:rPr lang="en-US" dirty="0" smtClean="0"/>
              <a:t>Grading rubric, brief project description</a:t>
            </a:r>
          </a:p>
          <a:p>
            <a:pPr marL="574675" indent="-293688"/>
            <a:r>
              <a:rPr lang="en-US" dirty="0" smtClean="0"/>
              <a:t>Day 4 – students receive detailed instructions for submitted product</a:t>
            </a:r>
          </a:p>
        </p:txBody>
      </p:sp>
    </p:spTree>
    <p:extLst>
      <p:ext uri="{BB962C8B-B14F-4D97-AF65-F5344CB8AC3E}">
        <p14:creationId xmlns:p14="http://schemas.microsoft.com/office/powerpoint/2010/main" val="45636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86400"/>
          </a:xfrm>
        </p:spPr>
        <p:txBody>
          <a:bodyPr>
            <a:normAutofit lnSpcReduction="10000"/>
          </a:bodyPr>
          <a:lstStyle/>
          <a:p>
            <a:pPr marL="0" indent="0" algn="ctr">
              <a:buNone/>
            </a:pPr>
            <a:r>
              <a:rPr lang="en-US" sz="5400" dirty="0" smtClean="0">
                <a:solidFill>
                  <a:schemeClr val="tx2"/>
                </a:solidFill>
              </a:rPr>
              <a:t>Assessment</a:t>
            </a:r>
          </a:p>
          <a:p>
            <a:endParaRPr lang="en-US" dirty="0"/>
          </a:p>
          <a:p>
            <a:pPr marL="1828800" indent="-339725"/>
            <a:r>
              <a:rPr lang="en-US" dirty="0" smtClean="0"/>
              <a:t>Portfolio</a:t>
            </a:r>
          </a:p>
          <a:p>
            <a:pPr marL="1828800" indent="-339725"/>
            <a:r>
              <a:rPr lang="en-US" dirty="0" smtClean="0"/>
              <a:t>Policy recommendation</a:t>
            </a:r>
          </a:p>
          <a:p>
            <a:pPr marL="1828800" indent="-339725"/>
            <a:r>
              <a:rPr lang="en-US" dirty="0" smtClean="0"/>
              <a:t>Group presentation</a:t>
            </a:r>
          </a:p>
          <a:p>
            <a:pPr marL="1828800" indent="-339725"/>
            <a:r>
              <a:rPr lang="en-US" dirty="0" smtClean="0"/>
              <a:t>Grading rubric provided</a:t>
            </a:r>
          </a:p>
          <a:p>
            <a:pPr marL="1828800" indent="-339725"/>
            <a:r>
              <a:rPr lang="en-US" dirty="0" smtClean="0"/>
              <a:t>Assessed on:</a:t>
            </a:r>
          </a:p>
          <a:p>
            <a:pPr marL="2520950" lvl="2" indent="-398463"/>
            <a:r>
              <a:rPr lang="en-US" sz="2600" dirty="0" smtClean="0"/>
              <a:t>Research strategies</a:t>
            </a:r>
          </a:p>
          <a:p>
            <a:pPr marL="2520950" lvl="2" indent="-398463"/>
            <a:r>
              <a:rPr lang="en-US" sz="2600" dirty="0" smtClean="0"/>
              <a:t>Ethical analysis</a:t>
            </a:r>
          </a:p>
          <a:p>
            <a:pPr marL="2520950" lvl="2" indent="-398463"/>
            <a:r>
              <a:rPr lang="en-US" sz="2600" dirty="0" smtClean="0"/>
              <a:t>Policy recommendation</a:t>
            </a:r>
          </a:p>
          <a:p>
            <a:pPr marL="2520950" lvl="2" indent="-398463"/>
            <a:r>
              <a:rPr lang="en-US" sz="2600" dirty="0" smtClean="0"/>
              <a:t>Class presentation</a:t>
            </a:r>
          </a:p>
          <a:p>
            <a:pPr lvl="1"/>
            <a:endParaRPr lang="en-US" dirty="0"/>
          </a:p>
        </p:txBody>
      </p:sp>
    </p:spTree>
    <p:extLst>
      <p:ext uri="{BB962C8B-B14F-4D97-AF65-F5344CB8AC3E}">
        <p14:creationId xmlns:p14="http://schemas.microsoft.com/office/powerpoint/2010/main" val="2187411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endParaRPr lang="en-US" dirty="0" smtClean="0"/>
          </a:p>
          <a:p>
            <a:pPr marL="0" indent="0" algn="ctr">
              <a:buNone/>
            </a:pPr>
            <a:r>
              <a:rPr lang="en-US" sz="5400" dirty="0" smtClean="0">
                <a:solidFill>
                  <a:schemeClr val="tx2"/>
                </a:solidFill>
              </a:rPr>
              <a:t>Challenges</a:t>
            </a:r>
            <a:endParaRPr lang="en-US" sz="5400" dirty="0">
              <a:solidFill>
                <a:schemeClr val="tx2"/>
              </a:solidFill>
            </a:endParaRPr>
          </a:p>
          <a:p>
            <a:endParaRPr lang="en-US" dirty="0" smtClean="0"/>
          </a:p>
          <a:p>
            <a:pPr marL="2227263" indent="339725"/>
            <a:r>
              <a:rPr lang="en-US" dirty="0" smtClean="0"/>
              <a:t>Student anxiety </a:t>
            </a:r>
          </a:p>
          <a:p>
            <a:pPr marL="2227263" indent="339725"/>
            <a:r>
              <a:rPr lang="en-US" dirty="0" smtClean="0"/>
              <a:t>Group dynamics</a:t>
            </a:r>
          </a:p>
          <a:p>
            <a:pPr marL="2227263" indent="339725"/>
            <a:r>
              <a:rPr lang="en-US" dirty="0" smtClean="0"/>
              <a:t>Drafting problems</a:t>
            </a:r>
          </a:p>
          <a:p>
            <a:pPr marL="2227263" indent="339725"/>
            <a:r>
              <a:rPr lang="en-US" dirty="0" smtClean="0"/>
              <a:t>Facilitation</a:t>
            </a:r>
            <a:endParaRPr lang="en-US" dirty="0"/>
          </a:p>
        </p:txBody>
      </p:sp>
    </p:spTree>
    <p:extLst>
      <p:ext uri="{BB962C8B-B14F-4D97-AF65-F5344CB8AC3E}">
        <p14:creationId xmlns:p14="http://schemas.microsoft.com/office/powerpoint/2010/main" val="857861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dirty="0" smtClean="0">
                <a:solidFill>
                  <a:schemeClr val="tx2"/>
                </a:solidFill>
              </a:rPr>
              <a:t>Benefits</a:t>
            </a:r>
          </a:p>
          <a:p>
            <a:endParaRPr lang="en-US" dirty="0"/>
          </a:p>
          <a:p>
            <a:pPr marL="855663" indent="-457200"/>
            <a:r>
              <a:rPr lang="en-US" dirty="0" smtClean="0"/>
              <a:t>Positive student feedback</a:t>
            </a:r>
          </a:p>
          <a:p>
            <a:pPr marL="855663" indent="-457200"/>
            <a:r>
              <a:rPr lang="en-US" dirty="0" smtClean="0"/>
              <a:t>Student engagement with material &amp; each other</a:t>
            </a:r>
          </a:p>
          <a:p>
            <a:pPr marL="855663" indent="-457200"/>
            <a:r>
              <a:rPr lang="en-US" dirty="0" smtClean="0"/>
              <a:t>Positive learning environment </a:t>
            </a:r>
          </a:p>
          <a:p>
            <a:pPr marL="855663" indent="-457200"/>
            <a:r>
              <a:rPr lang="en-US" dirty="0" smtClean="0"/>
              <a:t>Instructor learning</a:t>
            </a:r>
          </a:p>
          <a:p>
            <a:endParaRPr lang="en-US" dirty="0"/>
          </a:p>
        </p:txBody>
      </p:sp>
    </p:spTree>
    <p:extLst>
      <p:ext uri="{BB962C8B-B14F-4D97-AF65-F5344CB8AC3E}">
        <p14:creationId xmlns:p14="http://schemas.microsoft.com/office/powerpoint/2010/main" val="1248785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pportunity.jpg"/>
          <p:cNvPicPr>
            <a:picLocks noGrp="1" noChangeAspect="1"/>
          </p:cNvPicPr>
          <p:nvPr>
            <p:ph idx="1"/>
          </p:nvPr>
        </p:nvPicPr>
        <p:blipFill>
          <a:blip r:embed="rId3" cstate="print"/>
          <a:stretch>
            <a:fillRect/>
          </a:stretch>
        </p:blipFill>
        <p:spPr>
          <a:xfrm>
            <a:off x="1981200" y="838202"/>
            <a:ext cx="5410200" cy="4056159"/>
          </a:xfrm>
        </p:spPr>
      </p:pic>
      <p:sp>
        <p:nvSpPr>
          <p:cNvPr id="6" name="Rectangle 5"/>
          <p:cNvSpPr/>
          <p:nvPr/>
        </p:nvSpPr>
        <p:spPr>
          <a:xfrm>
            <a:off x="381000" y="5029206"/>
            <a:ext cx="8458200" cy="1384995"/>
          </a:xfrm>
          <a:prstGeom prst="rect">
            <a:avLst/>
          </a:prstGeom>
        </p:spPr>
        <p:txBody>
          <a:bodyPr wrap="square">
            <a:spAutoFit/>
          </a:bodyPr>
          <a:lstStyle/>
          <a:p>
            <a:r>
              <a:rPr lang="en-US" sz="2800" b="1" i="1" dirty="0" smtClean="0"/>
              <a:t>“The problem, or perhaps the opportunity, is that students-much like faculty-do not come to our classrooms naturally predisposed to collaborate.”</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r>
              <a:rPr lang="en-US" sz="5400" dirty="0">
                <a:solidFill>
                  <a:schemeClr val="tx2"/>
                </a:solidFill>
              </a:rPr>
              <a:t>Activity #3</a:t>
            </a:r>
          </a:p>
          <a:p>
            <a:endParaRPr lang="en-US" dirty="0" smtClean="0"/>
          </a:p>
          <a:p>
            <a:pPr marL="738188" indent="-273050"/>
            <a:r>
              <a:rPr lang="en-US" i="1" dirty="0" smtClean="0"/>
              <a:t>How would you introduce PBL on the first day?</a:t>
            </a:r>
            <a:endParaRPr lang="en-US" i="1" dirty="0"/>
          </a:p>
        </p:txBody>
      </p:sp>
    </p:spTree>
    <p:extLst>
      <p:ext uri="{BB962C8B-B14F-4D97-AF65-F5344CB8AC3E}">
        <p14:creationId xmlns:p14="http://schemas.microsoft.com/office/powerpoint/2010/main" val="143957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657600"/>
            <a:ext cx="8229600" cy="1981200"/>
          </a:xfrm>
        </p:spPr>
        <p:txBody>
          <a:bodyPr>
            <a:normAutofit fontScale="77500" lnSpcReduction="20000"/>
          </a:bodyPr>
          <a:lstStyle/>
          <a:p>
            <a:pPr marL="0" indent="0">
              <a:buNone/>
            </a:pPr>
            <a:r>
              <a:rPr lang="en-US" sz="3000" b="1" i="1" dirty="0" smtClean="0"/>
              <a:t>"…like every other teaching method, the benefits of inquiry-guided learning depend on its implementation.”</a:t>
            </a:r>
          </a:p>
          <a:p>
            <a:pPr marL="0" indent="0">
              <a:buNone/>
            </a:pPr>
            <a:r>
              <a:rPr lang="en-US" sz="3000" b="1" dirty="0" smtClean="0"/>
              <a:t> </a:t>
            </a:r>
            <a:endParaRPr lang="en-US" sz="3000" dirty="0" smtClean="0"/>
          </a:p>
          <a:p>
            <a:pPr marL="0" indent="0">
              <a:buNone/>
            </a:pPr>
            <a:endParaRPr lang="en-US" sz="1400" dirty="0" smtClean="0"/>
          </a:p>
          <a:p>
            <a:pPr marL="0" indent="0">
              <a:buNone/>
            </a:pPr>
            <a:r>
              <a:rPr lang="en-US" sz="1800" dirty="0" err="1" smtClean="0"/>
              <a:t>Nilson</a:t>
            </a:r>
            <a:r>
              <a:rPr lang="en-US" sz="1800" dirty="0" smtClean="0"/>
              <a:t>, L. (2010). </a:t>
            </a:r>
            <a:r>
              <a:rPr lang="en-US" sz="1800" i="1" dirty="0" smtClean="0"/>
              <a:t>Teaching at its best: A research-based resources for college instructors </a:t>
            </a:r>
            <a:r>
              <a:rPr lang="en-US" sz="1800" dirty="0" smtClean="0"/>
              <a:t>(3,d ed.). San Francisco, CA: </a:t>
            </a:r>
            <a:r>
              <a:rPr lang="en-US" sz="1800" dirty="0" err="1" smtClean="0"/>
              <a:t>Jossey</a:t>
            </a:r>
            <a:r>
              <a:rPr lang="en-US" sz="1800" dirty="0" smtClean="0"/>
              <a:t>-Bass.</a:t>
            </a:r>
          </a:p>
          <a:p>
            <a:pPr>
              <a:buNone/>
            </a:pPr>
            <a:r>
              <a:rPr lang="en-US" sz="1800" dirty="0" smtClean="0"/>
              <a:t> </a:t>
            </a:r>
          </a:p>
          <a:p>
            <a:endParaRPr lang="en-US" dirty="0"/>
          </a:p>
        </p:txBody>
      </p:sp>
      <p:pic>
        <p:nvPicPr>
          <p:cNvPr id="4" name="Picture 3" descr="Implementation.jpg"/>
          <p:cNvPicPr>
            <a:picLocks noChangeAspect="1"/>
          </p:cNvPicPr>
          <p:nvPr/>
        </p:nvPicPr>
        <p:blipFill>
          <a:blip r:embed="rId3" cstate="print"/>
          <a:stretch>
            <a:fillRect/>
          </a:stretch>
        </p:blipFill>
        <p:spPr>
          <a:xfrm>
            <a:off x="3124200" y="838201"/>
            <a:ext cx="3429000" cy="276891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943600"/>
          </a:xfrm>
        </p:spPr>
        <p:txBody>
          <a:bodyPr>
            <a:normAutofit/>
          </a:bodyPr>
          <a:lstStyle/>
          <a:p>
            <a:pPr marL="0" indent="0">
              <a:buNone/>
            </a:pPr>
            <a:r>
              <a:rPr lang="en-US" b="1" i="1" dirty="0" smtClean="0"/>
              <a:t>Instead, they must learn how to work effectively with others, and for that to happen, faculty must establish structures and values that strengthen the students‘ commitments to each other and the goals of the course, teaching them, for example, how to "actively listen" as well as other practices that promote healthy interdependence .”</a:t>
            </a:r>
          </a:p>
          <a:p>
            <a:pPr marL="0" indent="0">
              <a:buNone/>
            </a:pPr>
            <a:r>
              <a:rPr lang="en-US" b="1" dirty="0" smtClean="0"/>
              <a:t> </a:t>
            </a:r>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en-US" sz="1400" dirty="0" smtClean="0"/>
              <a:t>Cooper, L &amp; </a:t>
            </a:r>
            <a:r>
              <a:rPr lang="en-US" sz="1400" dirty="0" err="1" smtClean="0"/>
              <a:t>Mueck</a:t>
            </a:r>
            <a:r>
              <a:rPr lang="en-US" sz="1400" dirty="0" smtClean="0"/>
              <a:t>, R ·(1991). “Student involvement in learning: Cooperative learning and college instruction”.</a:t>
            </a:r>
            <a:br>
              <a:rPr lang="en-US" sz="1400" dirty="0" smtClean="0"/>
            </a:br>
            <a:r>
              <a:rPr lang="en-US" sz="1400" dirty="0" smtClean="0"/>
              <a:t> </a:t>
            </a:r>
            <a:r>
              <a:rPr lang="en-US" sz="1400" i="1" dirty="0" smtClean="0"/>
              <a:t>Journal on Excellence in College Teaching, </a:t>
            </a:r>
            <a:r>
              <a:rPr lang="en-US" sz="1400" dirty="0" smtClean="0"/>
              <a:t>1, 68-76.</a:t>
            </a:r>
          </a:p>
          <a:p>
            <a:pPr marL="0" indent="0">
              <a:buNone/>
            </a:pPr>
            <a:r>
              <a:rPr lang="en-US" b="1" dirty="0" smtClean="0"/>
              <a:t> </a:t>
            </a:r>
          </a:p>
          <a:p>
            <a:endParaRPr lang="en-US" dirty="0"/>
          </a:p>
        </p:txBody>
      </p:sp>
      <p:pic>
        <p:nvPicPr>
          <p:cNvPr id="5" name="Picture 4" descr="Collaboration.jpg"/>
          <p:cNvPicPr>
            <a:picLocks noChangeAspect="1"/>
          </p:cNvPicPr>
          <p:nvPr/>
        </p:nvPicPr>
        <p:blipFill>
          <a:blip r:embed="rId3" cstate="print"/>
          <a:stretch>
            <a:fillRect/>
          </a:stretch>
        </p:blipFill>
        <p:spPr>
          <a:xfrm>
            <a:off x="3352800" y="3352806"/>
            <a:ext cx="2286000" cy="2271347"/>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b="1" dirty="0" smtClean="0">
                <a:solidFill>
                  <a:schemeClr val="tx2"/>
                </a:solidFill>
              </a:rPr>
              <a:t>Activity #1</a:t>
            </a:r>
          </a:p>
          <a:p>
            <a:endParaRPr lang="en-US" dirty="0"/>
          </a:p>
          <a:p>
            <a:pPr marL="1371600" indent="-222250"/>
            <a:r>
              <a:rPr lang="en-US" i="1" dirty="0" smtClean="0"/>
              <a:t>What made you choose this talk?</a:t>
            </a:r>
          </a:p>
          <a:p>
            <a:pPr marL="1371600" indent="-222250"/>
            <a:r>
              <a:rPr lang="en-US" i="1" dirty="0" smtClean="0"/>
              <a:t>What are you hoping to get from it?</a:t>
            </a:r>
            <a:endParaRPr lang="en-US" i="1" dirty="0"/>
          </a:p>
        </p:txBody>
      </p:sp>
    </p:spTree>
    <p:extLst>
      <p:ext uri="{BB962C8B-B14F-4D97-AF65-F5344CB8AC3E}">
        <p14:creationId xmlns:p14="http://schemas.microsoft.com/office/powerpoint/2010/main" val="185713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3093720"/>
          </a:xfrm>
        </p:spPr>
        <p:txBody>
          <a:bodyPr>
            <a:normAutofit fontScale="92500"/>
          </a:bodyPr>
          <a:lstStyle/>
          <a:p>
            <a:pPr marL="0" indent="0">
              <a:buNone/>
            </a:pPr>
            <a:r>
              <a:rPr lang="en-US" b="1" i="1" dirty="0" smtClean="0"/>
              <a:t>“People seem to concentrate best when the demands on them are greater than usual. If there is too little demand on them, people are bored. If there is too much for them to handle, they get anxious. Flow occurs in that delicate zone between boredom and anxiety.” </a:t>
            </a:r>
          </a:p>
          <a:p>
            <a:pPr marL="0" indent="0">
              <a:buNone/>
            </a:pPr>
            <a:endParaRPr lang="en-US" sz="200" dirty="0" smtClean="0"/>
          </a:p>
          <a:p>
            <a:pPr marL="0" indent="0">
              <a:buNone/>
            </a:pPr>
            <a:r>
              <a:rPr lang="en-US" sz="1500" dirty="0" err="1" smtClean="0"/>
              <a:t>Csikzentmihalyi</a:t>
            </a:r>
            <a:r>
              <a:rPr lang="en-US" sz="1500" dirty="0" smtClean="0"/>
              <a:t>, M. (1996). Interview. </a:t>
            </a:r>
            <a:r>
              <a:rPr lang="en-US" sz="1500" i="1" dirty="0" smtClean="0"/>
              <a:t>Wired Magazine. </a:t>
            </a:r>
            <a:r>
              <a:rPr lang="en-US" sz="1500" dirty="0" smtClean="0"/>
              <a:t>Retrieved September 9, 2007, from </a:t>
            </a:r>
            <a:r>
              <a:rPr lang="en-US" sz="1500" u="sng" dirty="0" smtClean="0">
                <a:solidFill>
                  <a:schemeClr val="accent1">
                    <a:lumMod val="75000"/>
                  </a:schemeClr>
                </a:solidFill>
              </a:rPr>
              <a:t>http://www.wired/archieve/4.09/czik.html?</a:t>
            </a:r>
            <a:endParaRPr lang="en-US" sz="1500" dirty="0" smtClean="0">
              <a:solidFill>
                <a:schemeClr val="accent1">
                  <a:lumMod val="75000"/>
                </a:schemeClr>
              </a:solidFill>
            </a:endParaRPr>
          </a:p>
          <a:p>
            <a:pPr marL="0" indent="0">
              <a:buNone/>
            </a:pPr>
            <a:r>
              <a:rPr lang="en-US" dirty="0" smtClean="0">
                <a:solidFill>
                  <a:schemeClr val="accent1">
                    <a:lumMod val="60000"/>
                    <a:lumOff val="40000"/>
                  </a:schemeClr>
                </a:solidFill>
              </a:rPr>
              <a:t> </a:t>
            </a:r>
          </a:p>
          <a:p>
            <a:endParaRPr lang="en-US" sz="1600" dirty="0"/>
          </a:p>
        </p:txBody>
      </p:sp>
      <p:pic>
        <p:nvPicPr>
          <p:cNvPr id="4" name="Picture 3" descr="heavenly-boredom.jpg"/>
          <p:cNvPicPr>
            <a:picLocks noChangeAspect="1"/>
          </p:cNvPicPr>
          <p:nvPr/>
        </p:nvPicPr>
        <p:blipFill>
          <a:blip r:embed="rId3" cstate="print"/>
          <a:stretch>
            <a:fillRect/>
          </a:stretch>
        </p:blipFill>
        <p:spPr>
          <a:xfrm>
            <a:off x="2168933" y="838200"/>
            <a:ext cx="4535088" cy="3276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81400"/>
            <a:ext cx="8229600" cy="2667000"/>
          </a:xfrm>
        </p:spPr>
        <p:txBody>
          <a:bodyPr>
            <a:normAutofit fontScale="47500" lnSpcReduction="20000"/>
          </a:bodyPr>
          <a:lstStyle/>
          <a:p>
            <a:pPr marL="0" indent="0">
              <a:buNone/>
            </a:pPr>
            <a:endParaRPr lang="en-US" b="1" i="1" dirty="0" smtClean="0"/>
          </a:p>
          <a:p>
            <a:pPr marL="0" indent="0">
              <a:buNone/>
            </a:pPr>
            <a:r>
              <a:rPr lang="en-US" sz="5100" b="1" i="1" dirty="0" smtClean="0"/>
              <a:t>“…scaffolding…, "makes the learning more tractable for students by changing complex and difficult tasks in ways that make these tasks accessible, manageable, and within students' zone of proximal development.”</a:t>
            </a:r>
          </a:p>
          <a:p>
            <a:pPr marL="0" indent="0">
              <a:buNone/>
            </a:pPr>
            <a:endParaRPr lang="en-US" b="1" i="1" dirty="0" smtClean="0"/>
          </a:p>
          <a:p>
            <a:pPr marL="0" indent="0">
              <a:buNone/>
            </a:pPr>
            <a:r>
              <a:rPr lang="en-US" sz="2900" dirty="0" err="1" smtClean="0"/>
              <a:t>Hmelo</a:t>
            </a:r>
            <a:r>
              <a:rPr lang="en-US" sz="2900" dirty="0" smtClean="0"/>
              <a:t>-Silver, C. E., Duncan, R. G., &amp; Chinn, C. A. (2006). “Scaffolding and achievement in problem-based and inquiry learning: A response to </a:t>
            </a:r>
            <a:r>
              <a:rPr lang="en-US" sz="2900" dirty="0" err="1" smtClean="0"/>
              <a:t>Kirschner</a:t>
            </a:r>
            <a:r>
              <a:rPr lang="en-US" sz="2900" dirty="0" smtClean="0"/>
              <a:t>, </a:t>
            </a:r>
            <a:r>
              <a:rPr lang="en-US" sz="2900" dirty="0" err="1" smtClean="0"/>
              <a:t>Sweller</a:t>
            </a:r>
            <a:r>
              <a:rPr lang="en-US" sz="2900" dirty="0" smtClean="0"/>
              <a:t>, and Clark”. </a:t>
            </a:r>
            <a:r>
              <a:rPr lang="en-US" sz="2900" i="1" dirty="0" smtClean="0"/>
              <a:t>Educational Psychologist, </a:t>
            </a:r>
            <a:r>
              <a:rPr lang="en-US" sz="2900" dirty="0" smtClean="0"/>
              <a:t>42, 99-107</a:t>
            </a:r>
            <a:r>
              <a:rPr lang="en-US" sz="2500" dirty="0" smtClean="0"/>
              <a:t>.</a:t>
            </a:r>
          </a:p>
          <a:p>
            <a:endParaRPr lang="en-US" sz="2500" dirty="0"/>
          </a:p>
        </p:txBody>
      </p:sp>
      <p:pic>
        <p:nvPicPr>
          <p:cNvPr id="5" name="Picture 4" descr="5steps.jpg"/>
          <p:cNvPicPr>
            <a:picLocks noChangeAspect="1"/>
          </p:cNvPicPr>
          <p:nvPr/>
        </p:nvPicPr>
        <p:blipFill>
          <a:blip r:embed="rId3" cstate="print"/>
          <a:stretch>
            <a:fillRect/>
          </a:stretch>
        </p:blipFill>
        <p:spPr>
          <a:xfrm>
            <a:off x="2590800" y="990600"/>
            <a:ext cx="4114800" cy="287326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pPr algn="ctr">
              <a:buNone/>
            </a:pPr>
            <a:r>
              <a:rPr lang="en-US" sz="3200" b="1" dirty="0" smtClean="0"/>
              <a:t>Setting the Stage</a:t>
            </a:r>
            <a:endParaRPr lang="en-US" sz="3200" dirty="0" smtClean="0"/>
          </a:p>
          <a:p>
            <a:pPr lvl="0"/>
            <a:endParaRPr lang="en-US" sz="1900" dirty="0" smtClean="0"/>
          </a:p>
          <a:p>
            <a:pPr lvl="0"/>
            <a:r>
              <a:rPr lang="en-US" sz="1900" b="1" dirty="0" smtClean="0"/>
              <a:t>Define the problem!  What do you already know about this problem?  What is the basis for your understanding?  What is the quality/reliability of these sources, i.e. print or broadcast media, popular or scholarly publications, etc.?  Are you in any way biased on this issue? </a:t>
            </a:r>
            <a:r>
              <a:rPr lang="en-US" sz="2000" b="1" dirty="0" smtClean="0"/>
              <a:t>In your opinion what issue(s) is/are at play in this problem?</a:t>
            </a:r>
            <a:endParaRPr lang="en-US" sz="1900" b="1" dirty="0" smtClean="0"/>
          </a:p>
          <a:p>
            <a:pPr lvl="0"/>
            <a:endParaRPr lang="en-US" dirty="0" smtClean="0"/>
          </a:p>
          <a:p>
            <a:pPr lvl="0"/>
            <a:endParaRPr lang="en-US" dirty="0" smtClean="0"/>
          </a:p>
          <a:p>
            <a:pPr lvl="0">
              <a:buNone/>
            </a:pPr>
            <a:endParaRPr lang="en-US" dirty="0" smtClean="0"/>
          </a:p>
          <a:p>
            <a:pPr lvl="0">
              <a:buNone/>
            </a:pPr>
            <a:endParaRPr lang="en-US" dirty="0" smtClean="0"/>
          </a:p>
          <a:p>
            <a:pPr lvl="0">
              <a:buNone/>
            </a:pPr>
            <a:endParaRPr lang="en-US" dirty="0" smtClean="0"/>
          </a:p>
          <a:p>
            <a:pPr lvl="0"/>
            <a:endParaRPr lang="en-US" dirty="0" smtClean="0"/>
          </a:p>
          <a:p>
            <a:pPr lvl="0"/>
            <a:r>
              <a:rPr lang="en-US" sz="1900" b="1" dirty="0" smtClean="0"/>
              <a:t>What additional information is needed to solve the problem?  </a:t>
            </a:r>
          </a:p>
          <a:p>
            <a:pPr lvl="1"/>
            <a:r>
              <a:rPr lang="en-US" sz="1900" b="1" i="1" dirty="0" smtClean="0"/>
              <a:t>Write down at least five (5) questions which you need addressed to help you understand the complexity of the problem/issue! 	</a:t>
            </a:r>
          </a:p>
          <a:p>
            <a:pPr lvl="1"/>
            <a:r>
              <a:rPr lang="en-US" sz="1900" b="1" i="1" dirty="0" smtClean="0"/>
              <a:t>How can you find this information? </a:t>
            </a:r>
            <a:endParaRPr lang="en-US" sz="1900" b="1" i="1" dirty="0"/>
          </a:p>
        </p:txBody>
      </p:sp>
      <p:pic>
        <p:nvPicPr>
          <p:cNvPr id="6" name="Picture 5" descr="Components.jpg"/>
          <p:cNvPicPr>
            <a:picLocks noChangeAspect="1"/>
          </p:cNvPicPr>
          <p:nvPr/>
        </p:nvPicPr>
        <p:blipFill>
          <a:blip r:embed="rId3" cstate="print"/>
          <a:stretch>
            <a:fillRect/>
          </a:stretch>
        </p:blipFill>
        <p:spPr>
          <a:xfrm>
            <a:off x="3352800" y="2819400"/>
            <a:ext cx="2336374" cy="17500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69863" indent="-169863">
              <a:buNone/>
            </a:pPr>
            <a:endParaRPr lang="en-US" dirty="0" smtClean="0"/>
          </a:p>
          <a:p>
            <a:pPr marL="169863" indent="-169863">
              <a:buNone/>
            </a:pPr>
            <a:endParaRPr lang="en-US" dirty="0" smtClean="0"/>
          </a:p>
          <a:p>
            <a:pPr marL="169863" indent="-169863">
              <a:buNone/>
            </a:pPr>
            <a:r>
              <a:rPr lang="en-US" dirty="0" smtClean="0"/>
              <a:t>“</a:t>
            </a:r>
            <a:r>
              <a:rPr lang="en-US" i="1" dirty="0" smtClean="0"/>
              <a:t>There is an art to finding the right amount of guidance for an intellectual journey.  Too much, and the teacher ends up with a lecture posing as “active learning.”  Too little, and the students get lost, become frustrated, and make no discoveries at all.  To find the right balance a teacher has to know her students well, also her subject matter.”</a:t>
            </a:r>
            <a:endParaRPr lang="en-US" dirty="0" smtClean="0"/>
          </a:p>
          <a:p>
            <a:pPr>
              <a:buNone/>
            </a:pPr>
            <a:endParaRPr lang="en-US" dirty="0" smtClean="0"/>
          </a:p>
          <a:p>
            <a:pPr>
              <a:buNone/>
            </a:pPr>
            <a:r>
              <a:rPr lang="en-US" sz="1500" b="1" dirty="0" smtClean="0"/>
              <a:t>      </a:t>
            </a:r>
            <a:r>
              <a:rPr lang="en-US" sz="1400" b="1" u="sng" dirty="0" smtClean="0"/>
              <a:t>Teaching With Your Mouth Shut</a:t>
            </a:r>
            <a:r>
              <a:rPr lang="en-US" sz="1400" dirty="0" smtClean="0"/>
              <a:t> Donald L. </a:t>
            </a:r>
            <a:r>
              <a:rPr lang="en-US" sz="1400" dirty="0" err="1" smtClean="0"/>
              <a:t>Finkel</a:t>
            </a:r>
            <a:r>
              <a:rPr lang="en-US" sz="1400" dirty="0" smtClean="0"/>
              <a:t>.  Portsmouth, NH:  </a:t>
            </a:r>
            <a:r>
              <a:rPr lang="en-US" sz="1400" dirty="0" err="1" smtClean="0"/>
              <a:t>Boyton</a:t>
            </a:r>
            <a:r>
              <a:rPr lang="en-US" sz="1400" dirty="0" smtClean="0"/>
              <a:t>/Cook Publishers, Inc. 1999</a:t>
            </a:r>
            <a:r>
              <a:rPr lang="en-US" sz="1500" dirty="0" smtClean="0"/>
              <a:t>.</a:t>
            </a:r>
          </a:p>
          <a:p>
            <a:pPr>
              <a:buNone/>
            </a:pPr>
            <a:endParaRPr lang="en-US" sz="1500" dirty="0"/>
          </a:p>
        </p:txBody>
      </p:sp>
      <p:pic>
        <p:nvPicPr>
          <p:cNvPr id="5" name="Picture 4" descr="Balance.jpg"/>
          <p:cNvPicPr>
            <a:picLocks noChangeAspect="1"/>
          </p:cNvPicPr>
          <p:nvPr/>
        </p:nvPicPr>
        <p:blipFill>
          <a:blip r:embed="rId3" cstate="print"/>
          <a:stretch>
            <a:fillRect/>
          </a:stretch>
        </p:blipFill>
        <p:spPr>
          <a:xfrm>
            <a:off x="2209800" y="609600"/>
            <a:ext cx="1905000" cy="19507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lgn="ctr">
              <a:buNone/>
            </a:pPr>
            <a:endParaRPr lang="en-US" sz="800" b="1" dirty="0" smtClean="0"/>
          </a:p>
          <a:p>
            <a:pPr algn="ctr">
              <a:buNone/>
            </a:pPr>
            <a:r>
              <a:rPr lang="en-US" sz="3000" b="1" dirty="0" smtClean="0"/>
              <a:t>Analyzing and evaluating</a:t>
            </a:r>
          </a:p>
          <a:p>
            <a:pPr>
              <a:buNone/>
            </a:pPr>
            <a:endParaRPr lang="en-US" sz="3100" dirty="0" smtClean="0"/>
          </a:p>
          <a:p>
            <a:pPr lvl="0"/>
            <a:r>
              <a:rPr lang="en-US" sz="1800" b="1" dirty="0" smtClean="0"/>
              <a:t>Spend time analyzing and evaluating your                                                  research, sources  and content.</a:t>
            </a:r>
          </a:p>
          <a:p>
            <a:pPr lvl="0"/>
            <a:r>
              <a:rPr lang="en-US" sz="1800" b="1" dirty="0" smtClean="0"/>
              <a:t>What did you learn in today’s discussion?                                                                Did the  new information support or refute                                                                    your understanding?  </a:t>
            </a:r>
          </a:p>
          <a:p>
            <a:pPr lvl="0"/>
            <a:r>
              <a:rPr lang="en-US" sz="1800" b="1" dirty="0" smtClean="0"/>
              <a:t>Based on your discussion today, what new                                                 information  do you need, or on which                                                           points/issues do you need clarification?  </a:t>
            </a:r>
          </a:p>
          <a:p>
            <a:pPr lvl="1"/>
            <a:r>
              <a:rPr lang="en-US" sz="1600" b="1" i="1" dirty="0" smtClean="0"/>
              <a:t>Write down at least three (3) questions  which you still need addressed to help you refine and focus your understanding!  </a:t>
            </a:r>
          </a:p>
          <a:p>
            <a:pPr lvl="1"/>
            <a:r>
              <a:rPr lang="en-US" sz="1600" b="1" i="1" dirty="0" smtClean="0"/>
              <a:t>How can you find this information?</a:t>
            </a:r>
          </a:p>
          <a:p>
            <a:endParaRPr lang="en-US" dirty="0"/>
          </a:p>
        </p:txBody>
      </p:sp>
      <p:pic>
        <p:nvPicPr>
          <p:cNvPr id="4" name="Picture 3" descr="analyze.jpg"/>
          <p:cNvPicPr>
            <a:picLocks noChangeAspect="1"/>
          </p:cNvPicPr>
          <p:nvPr/>
        </p:nvPicPr>
        <p:blipFill>
          <a:blip r:embed="rId3" cstate="print"/>
          <a:stretch>
            <a:fillRect/>
          </a:stretch>
        </p:blipFill>
        <p:spPr>
          <a:xfrm>
            <a:off x="5486400" y="1524000"/>
            <a:ext cx="2962276" cy="288632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379720"/>
          </a:xfrm>
        </p:spPr>
        <p:txBody>
          <a:bodyPr>
            <a:normAutofit lnSpcReduction="10000"/>
          </a:bodyPr>
          <a:lstStyle/>
          <a:p>
            <a:pPr marL="0" indent="0">
              <a:buNone/>
            </a:pPr>
            <a:r>
              <a:rPr lang="en-US" dirty="0" smtClean="0"/>
              <a:t> </a:t>
            </a:r>
            <a:r>
              <a:rPr lang="en-US" b="1" i="1" dirty="0" smtClean="0"/>
              <a:t>“…by reporting to their peers, students are able to put course content in their own voices and "actually speak the language of the discipline." </a:t>
            </a:r>
            <a:endParaRPr lang="en-US" sz="2000" b="1" i="1"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dirty="0" smtClean="0"/>
              <a:t> </a:t>
            </a:r>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dirty="0" smtClean="0"/>
              <a:t>Edwards, S., &amp; Bowman, M. A. (1996). “Promoting student learning through questioning: A study of classroom questions”. </a:t>
            </a:r>
            <a:r>
              <a:rPr lang="en-US" sz="1400" i="1" dirty="0" smtClean="0"/>
              <a:t>Journal on Excellence in College Teaching, </a:t>
            </a:r>
            <a:r>
              <a:rPr lang="en-US" sz="1400" dirty="0" smtClean="0"/>
              <a:t>7(2), 3-24</a:t>
            </a:r>
            <a:r>
              <a:rPr lang="en-US" sz="1600" dirty="0" smtClean="0"/>
              <a:t>.</a:t>
            </a:r>
          </a:p>
          <a:p>
            <a:pPr>
              <a:buNone/>
            </a:pPr>
            <a:r>
              <a:rPr lang="en-US" dirty="0" smtClean="0"/>
              <a:t> </a:t>
            </a:r>
          </a:p>
          <a:p>
            <a:endParaRPr lang="en-US" dirty="0"/>
          </a:p>
        </p:txBody>
      </p:sp>
      <p:pic>
        <p:nvPicPr>
          <p:cNvPr id="5" name="Picture 4" descr="Content.gif"/>
          <p:cNvPicPr>
            <a:picLocks noChangeAspect="1"/>
          </p:cNvPicPr>
          <p:nvPr/>
        </p:nvPicPr>
        <p:blipFill>
          <a:blip r:embed="rId3" cstate="print"/>
          <a:stretch>
            <a:fillRect/>
          </a:stretch>
        </p:blipFill>
        <p:spPr>
          <a:xfrm>
            <a:off x="2108184" y="2310365"/>
            <a:ext cx="4673625" cy="294743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fontScale="70000" lnSpcReduction="20000"/>
          </a:bodyPr>
          <a:lstStyle/>
          <a:p>
            <a:pPr algn="ctr">
              <a:buNone/>
            </a:pPr>
            <a:r>
              <a:rPr lang="en-US" sz="4300" b="1" dirty="0" smtClean="0"/>
              <a:t>Bringing Closure to the Problem</a:t>
            </a:r>
          </a:p>
          <a:p>
            <a:pPr>
              <a:buNone/>
            </a:pPr>
            <a:endParaRPr lang="en-US" sz="3100" dirty="0" smtClean="0"/>
          </a:p>
          <a:p>
            <a:pPr lvl="0"/>
            <a:r>
              <a:rPr lang="en-US" b="1" i="1" dirty="0" smtClean="0"/>
              <a:t>Summarize the information your team found by reviewing a listing of the sources noted on your Resource document.  </a:t>
            </a:r>
          </a:p>
          <a:p>
            <a:pPr lvl="0"/>
            <a:r>
              <a:rPr lang="en-US" b="1" i="1" dirty="0" smtClean="0"/>
              <a:t>Overall, how reliable would you categorize your sources?  </a:t>
            </a:r>
          </a:p>
          <a:p>
            <a:pPr lvl="0"/>
            <a:r>
              <a:rPr lang="en-US" b="1" i="1" dirty="0" smtClean="0"/>
              <a:t>Based on your review, is there any other information you still need?  </a:t>
            </a:r>
          </a:p>
          <a:p>
            <a:pPr lvl="0"/>
            <a:r>
              <a:rPr lang="en-US" b="1" i="1" dirty="0" smtClean="0"/>
              <a:t>How would you visualize your common understanding of the problem/issue?</a:t>
            </a:r>
          </a:p>
          <a:p>
            <a:pPr lvl="0"/>
            <a:endParaRPr lang="en-US" b="1" i="1" dirty="0" smtClean="0"/>
          </a:p>
          <a:p>
            <a:pPr lvl="0"/>
            <a:endParaRPr lang="en-US" b="1" i="1" dirty="0" smtClean="0"/>
          </a:p>
          <a:p>
            <a:pPr lvl="0"/>
            <a:endParaRPr lang="en-US" b="1" i="1" dirty="0" smtClean="0"/>
          </a:p>
          <a:p>
            <a:pPr lvl="0"/>
            <a:endParaRPr lang="en-US" b="1" i="1" dirty="0" smtClean="0"/>
          </a:p>
          <a:p>
            <a:pPr lvl="0"/>
            <a:endParaRPr lang="en-US" b="1" i="1" dirty="0" smtClean="0"/>
          </a:p>
          <a:p>
            <a:pPr lvl="0"/>
            <a:endParaRPr lang="en-US" b="1" i="1" dirty="0" smtClean="0"/>
          </a:p>
          <a:p>
            <a:pPr lvl="0"/>
            <a:endParaRPr lang="en-US" b="1" i="1" dirty="0" smtClean="0"/>
          </a:p>
          <a:p>
            <a:pPr lvl="0"/>
            <a:endParaRPr lang="en-US" b="1" i="1" dirty="0" smtClean="0"/>
          </a:p>
          <a:p>
            <a:pPr lvl="0"/>
            <a:endParaRPr lang="en-US" b="1" i="1" dirty="0" smtClean="0"/>
          </a:p>
          <a:p>
            <a:pPr lvl="0">
              <a:buNone/>
            </a:pPr>
            <a:endParaRPr lang="en-US" b="1" i="1" dirty="0" smtClean="0"/>
          </a:p>
          <a:p>
            <a:pPr lvl="0"/>
            <a:r>
              <a:rPr lang="en-US" b="1" i="1" dirty="0" smtClean="0"/>
              <a:t>Each of us has her/his own views and interpretations.  </a:t>
            </a:r>
            <a:endParaRPr lang="en-US" i="1" dirty="0"/>
          </a:p>
        </p:txBody>
      </p:sp>
      <p:pic>
        <p:nvPicPr>
          <p:cNvPr id="5" name="Picture 4" descr="Rorschach1.jpg"/>
          <p:cNvPicPr>
            <a:picLocks noChangeAspect="1"/>
          </p:cNvPicPr>
          <p:nvPr/>
        </p:nvPicPr>
        <p:blipFill>
          <a:blip r:embed="rId3" cstate="print"/>
          <a:stretch>
            <a:fillRect/>
          </a:stretch>
        </p:blipFill>
        <p:spPr>
          <a:xfrm>
            <a:off x="2590800" y="3048000"/>
            <a:ext cx="4419593" cy="26572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706112"/>
          </a:xfrm>
        </p:spPr>
        <p:txBody>
          <a:bodyPr/>
          <a:lstStyle/>
          <a:p>
            <a:pPr algn="ctr"/>
            <a:r>
              <a:rPr lang="en-US" dirty="0" smtClean="0"/>
              <a:t>Position Paper</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667000"/>
            <a:ext cx="3993473" cy="2657475"/>
          </a:xfrm>
          <a:prstGeom prst="rect">
            <a:avLst/>
          </a:prstGeom>
        </p:spPr>
      </p:pic>
    </p:spTree>
    <p:extLst>
      <p:ext uri="{BB962C8B-B14F-4D97-AF65-F5344CB8AC3E}">
        <p14:creationId xmlns:p14="http://schemas.microsoft.com/office/powerpoint/2010/main" val="811746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772912"/>
          </a:xfrm>
        </p:spPr>
        <p:txBody>
          <a:bodyPr>
            <a:normAutofit fontScale="90000"/>
          </a:bodyPr>
          <a:lstStyle/>
          <a:p>
            <a:pPr algn="ctr"/>
            <a:r>
              <a:rPr lang="en-US" sz="4000" b="1" dirty="0" smtClean="0">
                <a:solidFill>
                  <a:schemeClr val="tx1"/>
                </a:solidFill>
                <a:latin typeface="Constantia" pitchFamily="18" charset="0"/>
              </a:rPr>
              <a:t>Assessment</a:t>
            </a:r>
            <a:br>
              <a:rPr lang="en-US" sz="4000" b="1" dirty="0" smtClean="0">
                <a:solidFill>
                  <a:schemeClr val="tx1"/>
                </a:solidFill>
                <a:latin typeface="Constantia" pitchFamily="18" charset="0"/>
              </a:rPr>
            </a:br>
            <a:r>
              <a:rPr lang="en-US" sz="800" dirty="0" smtClean="0">
                <a:solidFill>
                  <a:schemeClr val="tx1"/>
                </a:solidFill>
              </a:rPr>
              <a:t/>
            </a:r>
            <a:br>
              <a:rPr lang="en-US" sz="800" dirty="0" smtClean="0">
                <a:solidFill>
                  <a:schemeClr val="tx1"/>
                </a:solidFill>
              </a:rPr>
            </a:br>
            <a:r>
              <a:rPr lang="en-US" dirty="0" smtClean="0">
                <a:solidFill>
                  <a:schemeClr val="tx1"/>
                </a:solidFill>
              </a:rPr>
              <a:t>                    </a:t>
            </a:r>
            <a:br>
              <a:rPr lang="en-US" dirty="0" smtClean="0">
                <a:solidFill>
                  <a:schemeClr val="tx1"/>
                </a:solidFill>
              </a:rPr>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0305"/>
            <a:ext cx="8568619" cy="4676527"/>
          </a:xfrm>
          <a:prstGeom prst="rect">
            <a:avLst/>
          </a:prstGeom>
        </p:spPr>
      </p:pic>
    </p:spTree>
    <p:extLst>
      <p:ext uri="{BB962C8B-B14F-4D97-AF65-F5344CB8AC3E}">
        <p14:creationId xmlns:p14="http://schemas.microsoft.com/office/powerpoint/2010/main" val="1906991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i="1" dirty="0" smtClean="0"/>
              <a:t>“Usually, I will ask the students about what they have learned that seems significant to them, or how their  opinions about research or the material have changed as a result of their work. I always ask them to tell me what is proving easy or difficult for them, along with any questions or suggestions they may have.”</a:t>
            </a:r>
          </a:p>
          <a:p>
            <a:pPr marL="0" indent="0">
              <a:buNone/>
            </a:pPr>
            <a:r>
              <a:rPr lang="en-US" b="1" dirty="0" smtClean="0"/>
              <a:t> </a:t>
            </a:r>
          </a:p>
          <a:p>
            <a:pPr marL="0" indent="0">
              <a:buNone/>
            </a:pPr>
            <a:r>
              <a:rPr lang="en-US" sz="1500" dirty="0" smtClean="0"/>
              <a:t>Gonzalez, j . j. (2013). </a:t>
            </a:r>
            <a:r>
              <a:rPr lang="en-US" sz="1500" smtClean="0"/>
              <a:t>“My </a:t>
            </a:r>
            <a:r>
              <a:rPr lang="en-US" sz="1500" dirty="0" smtClean="0"/>
              <a:t>journey with </a:t>
            </a:r>
            <a:r>
              <a:rPr lang="en-US" sz="1500" smtClean="0"/>
              <a:t>inquiry-based learning”. </a:t>
            </a:r>
            <a:r>
              <a:rPr lang="en-US" sz="1500" i="1" dirty="0" smtClean="0"/>
              <a:t>Journal on Excellence in College Teaching, </a:t>
            </a:r>
            <a:r>
              <a:rPr lang="en-US" sz="1500" dirty="0" smtClean="0"/>
              <a:t>24(2),33-50.</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19400"/>
            <a:ext cx="8229600" cy="3322320"/>
          </a:xfrm>
        </p:spPr>
        <p:txBody>
          <a:bodyPr>
            <a:normAutofit/>
          </a:bodyPr>
          <a:lstStyle/>
          <a:p>
            <a:pPr>
              <a:buNone/>
            </a:pPr>
            <a:endParaRPr lang="en-US" sz="800" b="1" i="1" dirty="0" smtClean="0"/>
          </a:p>
          <a:p>
            <a:pPr>
              <a:buNone/>
            </a:pPr>
            <a:endParaRPr lang="en-US" sz="800" b="1" i="1" dirty="0" smtClean="0"/>
          </a:p>
          <a:p>
            <a:pPr>
              <a:buNone/>
            </a:pPr>
            <a:r>
              <a:rPr lang="en-US" sz="3000" b="1" i="1" dirty="0" smtClean="0"/>
              <a:t>“…how people learn is as important as what they learn.”  </a:t>
            </a:r>
          </a:p>
          <a:p>
            <a:pPr>
              <a:buNone/>
            </a:pPr>
            <a:r>
              <a:rPr lang="en-US" sz="3000" dirty="0" smtClean="0"/>
              <a:t> </a:t>
            </a:r>
          </a:p>
          <a:p>
            <a:pPr>
              <a:buNone/>
            </a:pPr>
            <a:endParaRPr lang="en-US" sz="3000" dirty="0" smtClean="0"/>
          </a:p>
          <a:p>
            <a:pPr>
              <a:buNone/>
            </a:pPr>
            <a:r>
              <a:rPr lang="en-US" sz="1400" dirty="0" smtClean="0"/>
              <a:t>Gonzalez, j . j. (2013). “My journey with inquiry-based learning”. </a:t>
            </a:r>
            <a:r>
              <a:rPr lang="en-US" sz="1400" i="1" dirty="0" smtClean="0"/>
              <a:t>Journal on Excellence in College Teaching, </a:t>
            </a:r>
            <a:r>
              <a:rPr lang="en-US" sz="1400" dirty="0" smtClean="0"/>
              <a:t>24(2),33-50.</a:t>
            </a:r>
          </a:p>
        </p:txBody>
      </p:sp>
      <p:pic>
        <p:nvPicPr>
          <p:cNvPr id="5" name="Picture 4" descr="Visual.jpg"/>
          <p:cNvPicPr>
            <a:picLocks noChangeAspect="1"/>
          </p:cNvPicPr>
          <p:nvPr/>
        </p:nvPicPr>
        <p:blipFill>
          <a:blip r:embed="rId3" cstate="print"/>
          <a:stretch>
            <a:fillRect/>
          </a:stretch>
        </p:blipFill>
        <p:spPr>
          <a:xfrm>
            <a:off x="457201" y="2057402"/>
            <a:ext cx="1895475" cy="790575"/>
          </a:xfrm>
          <a:prstGeom prst="rect">
            <a:avLst/>
          </a:prstGeom>
        </p:spPr>
      </p:pic>
      <p:pic>
        <p:nvPicPr>
          <p:cNvPr id="6" name="Picture 5" descr="Auditory.jpg"/>
          <p:cNvPicPr>
            <a:picLocks noChangeAspect="1"/>
          </p:cNvPicPr>
          <p:nvPr/>
        </p:nvPicPr>
        <p:blipFill>
          <a:blip r:embed="rId4" cstate="print"/>
          <a:stretch>
            <a:fillRect/>
          </a:stretch>
        </p:blipFill>
        <p:spPr>
          <a:xfrm>
            <a:off x="3581401" y="838202"/>
            <a:ext cx="1743075" cy="809625"/>
          </a:xfrm>
          <a:prstGeom prst="rect">
            <a:avLst/>
          </a:prstGeom>
        </p:spPr>
      </p:pic>
      <p:pic>
        <p:nvPicPr>
          <p:cNvPr id="7" name="Picture 6" descr="Kinesthetic.jpg"/>
          <p:cNvPicPr>
            <a:picLocks noChangeAspect="1"/>
          </p:cNvPicPr>
          <p:nvPr/>
        </p:nvPicPr>
        <p:blipFill>
          <a:blip r:embed="rId5" cstate="print"/>
          <a:stretch>
            <a:fillRect/>
          </a:stretch>
        </p:blipFill>
        <p:spPr>
          <a:xfrm>
            <a:off x="6629400" y="1447801"/>
            <a:ext cx="1752600" cy="771525"/>
          </a:xfrm>
          <a:prstGeom prst="rect">
            <a:avLst/>
          </a:prstGeom>
        </p:spPr>
      </p:pic>
    </p:spTree>
    <p:extLst>
      <p:ext uri="{BB962C8B-B14F-4D97-AF65-F5344CB8AC3E}">
        <p14:creationId xmlns:p14="http://schemas.microsoft.com/office/powerpoint/2010/main" val="2618004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dirty="0">
                <a:solidFill>
                  <a:schemeClr val="tx2"/>
                </a:solidFill>
              </a:rPr>
              <a:t>Activity #4</a:t>
            </a:r>
            <a:endParaRPr lang="en-US" sz="5400" dirty="0" smtClean="0">
              <a:solidFill>
                <a:schemeClr val="tx2"/>
              </a:solidFill>
            </a:endParaRPr>
          </a:p>
          <a:p>
            <a:endParaRPr lang="en-US" dirty="0"/>
          </a:p>
          <a:p>
            <a:pPr marL="692150" indent="-692150"/>
            <a:r>
              <a:rPr lang="en-US" dirty="0" smtClean="0"/>
              <a:t>How </a:t>
            </a:r>
            <a:r>
              <a:rPr lang="en-US" dirty="0"/>
              <a:t>might you assess student learning in a PBL project in your course?</a:t>
            </a:r>
          </a:p>
        </p:txBody>
      </p:sp>
    </p:spTree>
    <p:extLst>
      <p:ext uri="{BB962C8B-B14F-4D97-AF65-F5344CB8AC3E}">
        <p14:creationId xmlns:p14="http://schemas.microsoft.com/office/powerpoint/2010/main" val="1314787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143000"/>
          </a:xfrm>
        </p:spPr>
        <p:txBody>
          <a:bodyPr>
            <a:normAutofit fontScale="90000"/>
          </a:bodyPr>
          <a:lstStyle/>
          <a:p>
            <a:r>
              <a:rPr lang="en-US" dirty="0" smtClean="0"/>
              <a:t>Addressing the needs of employers</a:t>
            </a:r>
            <a:endParaRPr lang="en-US" dirty="0"/>
          </a:p>
        </p:txBody>
      </p:sp>
      <p:pic>
        <p:nvPicPr>
          <p:cNvPr id="5" name="Content Placeholder 4" descr="Reume.jpg"/>
          <p:cNvPicPr>
            <a:picLocks noGrp="1" noChangeAspect="1"/>
          </p:cNvPicPr>
          <p:nvPr>
            <p:ph idx="1"/>
          </p:nvPr>
        </p:nvPicPr>
        <p:blipFill>
          <a:blip r:embed="rId3" cstate="print"/>
          <a:stretch>
            <a:fillRect/>
          </a:stretch>
        </p:blipFill>
        <p:spPr>
          <a:xfrm>
            <a:off x="1794468" y="2819401"/>
            <a:ext cx="4628848" cy="3276600"/>
          </a:xfrm>
        </p:spPr>
      </p:pic>
    </p:spTree>
    <p:extLst>
      <p:ext uri="{BB962C8B-B14F-4D97-AF65-F5344CB8AC3E}">
        <p14:creationId xmlns:p14="http://schemas.microsoft.com/office/powerpoint/2010/main" val="2845108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8229600" cy="2971800"/>
          </a:xfrm>
        </p:spPr>
        <p:txBody>
          <a:bodyPr>
            <a:normAutofit/>
          </a:bodyPr>
          <a:lstStyle/>
          <a:p>
            <a:pPr algn="ctr"/>
            <a:r>
              <a:rPr lang="en-US" dirty="0" smtClean="0"/>
              <a:t>  </a:t>
            </a:r>
            <a:br>
              <a:rPr lang="en-US" dirty="0" smtClean="0"/>
            </a:br>
            <a:endParaRPr lang="en-US" dirty="0"/>
          </a:p>
        </p:txBody>
      </p:sp>
      <p:sp>
        <p:nvSpPr>
          <p:cNvPr id="3" name="Rectangle 2"/>
          <p:cNvSpPr/>
          <p:nvPr/>
        </p:nvSpPr>
        <p:spPr>
          <a:xfrm>
            <a:off x="685800" y="2057400"/>
            <a:ext cx="7696200" cy="2954655"/>
          </a:xfrm>
          <a:prstGeom prst="rect">
            <a:avLst/>
          </a:prstGeom>
        </p:spPr>
        <p:txBody>
          <a:bodyPr wrap="square">
            <a:spAutoFit/>
          </a:bodyPr>
          <a:lstStyle/>
          <a:p>
            <a:pPr algn="ctr"/>
            <a:r>
              <a:rPr lang="en-US" sz="5400" dirty="0" smtClean="0">
                <a:solidFill>
                  <a:schemeClr val="tx2"/>
                </a:solidFill>
              </a:rPr>
              <a:t>Contact Information</a:t>
            </a:r>
          </a:p>
          <a:p>
            <a:pPr algn="r"/>
            <a:endParaRPr lang="en-US" sz="1200" dirty="0"/>
          </a:p>
          <a:p>
            <a:pPr algn="ctr"/>
            <a:r>
              <a:rPr lang="en-US" sz="4000" dirty="0" smtClean="0"/>
              <a:t> </a:t>
            </a:r>
          </a:p>
          <a:p>
            <a:pPr algn="ctr"/>
            <a:r>
              <a:rPr lang="en-US" sz="4000" dirty="0" smtClean="0"/>
              <a:t>allar@oakland.edu</a:t>
            </a:r>
            <a:r>
              <a:rPr lang="en-US" sz="4000" dirty="0"/>
              <a:t/>
            </a:r>
            <a:br>
              <a:rPr lang="en-US" sz="4000" dirty="0"/>
            </a:br>
            <a:r>
              <a:rPr lang="en-US" sz="4000" dirty="0"/>
              <a:t>cheezum@oakland.edu</a:t>
            </a:r>
          </a:p>
        </p:txBody>
      </p:sp>
    </p:spTree>
    <p:extLst>
      <p:ext uri="{BB962C8B-B14F-4D97-AF65-F5344CB8AC3E}">
        <p14:creationId xmlns:p14="http://schemas.microsoft.com/office/powerpoint/2010/main" val="3323915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472977"/>
            <a:ext cx="9144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03030"/>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303030"/>
              </a:solidFill>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232"/>
                </a:solidFill>
                <a:effectLst/>
                <a:latin typeface="Tahoma" pitchFamily="34" charset="0"/>
                <a:ea typeface="Calibri" pitchFamily="34"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Content Placeholder 7" descr="Measure.jpg"/>
          <p:cNvPicPr>
            <a:picLocks noGrp="1" noChangeAspect="1"/>
          </p:cNvPicPr>
          <p:nvPr>
            <p:ph sz="half" idx="1"/>
          </p:nvPr>
        </p:nvPicPr>
        <p:blipFill>
          <a:blip r:embed="rId3" cstate="print"/>
          <a:stretch>
            <a:fillRect/>
          </a:stretch>
        </p:blipFill>
        <p:spPr>
          <a:xfrm>
            <a:off x="304800" y="1676400"/>
            <a:ext cx="3726907" cy="3132931"/>
          </a:xfrm>
        </p:spPr>
      </p:pic>
      <p:sp>
        <p:nvSpPr>
          <p:cNvPr id="7" name="Content Placeholder 6"/>
          <p:cNvSpPr>
            <a:spLocks noGrp="1"/>
          </p:cNvSpPr>
          <p:nvPr>
            <p:ph sz="half" idx="2"/>
          </p:nvPr>
        </p:nvSpPr>
        <p:spPr>
          <a:xfrm>
            <a:off x="4038600" y="990607"/>
            <a:ext cx="4648200" cy="4495794"/>
          </a:xfrm>
        </p:spPr>
        <p:txBody>
          <a:bodyPr>
            <a:normAutofit/>
          </a:bodyPr>
          <a:lstStyle/>
          <a:p>
            <a:pPr marL="0" indent="0">
              <a:buNone/>
            </a:pPr>
            <a:r>
              <a:rPr lang="en-US" b="1" dirty="0" smtClean="0"/>
              <a:t>“</a:t>
            </a:r>
            <a:r>
              <a:rPr lang="en-US" b="1" i="1" dirty="0" smtClean="0"/>
              <a:t>If one measures teaching by what the teacher presents or "covers," then time spent on anything else than lecturing on content is, by definition, a reduction in coverage. However if one asks how to maximize student learning, then covering as much as possible is a seriously flawed approach.” </a:t>
            </a:r>
            <a:endParaRPr lang="en-US" sz="2000" i="1" dirty="0" smtClean="0"/>
          </a:p>
          <a:p>
            <a:pPr>
              <a:buNone/>
            </a:pPr>
            <a:endParaRPr lang="en-US" sz="800" dirty="0" smtClean="0"/>
          </a:p>
        </p:txBody>
      </p:sp>
      <p:sp>
        <p:nvSpPr>
          <p:cNvPr id="5" name="TextBox 4"/>
          <p:cNvSpPr txBox="1"/>
          <p:nvPr/>
        </p:nvSpPr>
        <p:spPr>
          <a:xfrm>
            <a:off x="685800" y="5638800"/>
            <a:ext cx="8001000" cy="1015663"/>
          </a:xfrm>
          <a:prstGeom prst="rect">
            <a:avLst/>
          </a:prstGeom>
          <a:noFill/>
        </p:spPr>
        <p:txBody>
          <a:bodyPr wrap="square" rtlCol="0">
            <a:spAutoFit/>
          </a:bodyPr>
          <a:lstStyle/>
          <a:p>
            <a:r>
              <a:rPr lang="en-US" sz="1400" dirty="0" smtClean="0"/>
              <a:t>Nelson, C. E. (1999). “On the persistence of unicorns: The trade-off between content and critical thinking revisited”  in B. A. </a:t>
            </a:r>
            <a:r>
              <a:rPr lang="en-US" sz="1400" dirty="0" err="1" smtClean="0"/>
              <a:t>Pescosolido</a:t>
            </a:r>
            <a:r>
              <a:rPr lang="en-US" sz="1400" dirty="0" smtClean="0"/>
              <a:t> &amp; R. </a:t>
            </a:r>
            <a:r>
              <a:rPr lang="en-US" sz="1400" dirty="0" err="1" smtClean="0"/>
              <a:t>Aminzade</a:t>
            </a:r>
            <a:r>
              <a:rPr lang="en-US" sz="1400" dirty="0" smtClean="0"/>
              <a:t> (Eds.), </a:t>
            </a:r>
            <a:r>
              <a:rPr lang="en-US" sz="1400" i="1" dirty="0" smtClean="0"/>
              <a:t>The social worlds of higher education </a:t>
            </a:r>
            <a:r>
              <a:rPr lang="en-US" sz="1400" dirty="0" smtClean="0"/>
              <a:t>(pp. 168-184). Thousand Oaks, CA: Pine Forge Press.</a:t>
            </a:r>
          </a:p>
          <a:p>
            <a:endParaRPr lang="en-US" dirty="0"/>
          </a:p>
        </p:txBody>
      </p:sp>
    </p:spTree>
    <p:extLst>
      <p:ext uri="{BB962C8B-B14F-4D97-AF65-F5344CB8AC3E}">
        <p14:creationId xmlns:p14="http://schemas.microsoft.com/office/powerpoint/2010/main" val="5047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458200" cy="6096000"/>
          </a:xfrm>
        </p:spPr>
        <p:txBody>
          <a:bodyPr>
            <a:normAutofit fontScale="90000"/>
          </a:bodyPr>
          <a:lstStyle/>
          <a:p>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  </a:t>
            </a:r>
            <a:br>
              <a:rPr lang="en-US" sz="3300" b="1" i="1" dirty="0" smtClean="0">
                <a:solidFill>
                  <a:schemeClr val="tx1"/>
                </a:solidFill>
                <a:latin typeface="+mn-lt"/>
              </a:rPr>
            </a:br>
            <a:r>
              <a:rPr lang="en-US" sz="3300" b="1" i="1" dirty="0" smtClean="0">
                <a:solidFill>
                  <a:schemeClr val="tx1"/>
                </a:solidFill>
                <a:latin typeface="+mn-lt"/>
              </a:rPr>
              <a:t/>
            </a:r>
            <a:br>
              <a:rPr lang="en-US" sz="3300" b="1" i="1" dirty="0" smtClean="0">
                <a:solidFill>
                  <a:schemeClr val="tx1"/>
                </a:solidFill>
                <a:latin typeface="+mn-lt"/>
              </a:rPr>
            </a:br>
            <a:r>
              <a:rPr lang="en-US" sz="3300" b="1" i="1" dirty="0" smtClean="0">
                <a:solidFill>
                  <a:schemeClr val="tx1"/>
                </a:solidFill>
                <a:latin typeface="+mn-lt"/>
              </a:rPr>
              <a:t>“PBL is a teaching strategy that shifts the classroom focus from teaching to learning….Problem-based learning is active and applied rather than passive and absorbed.” </a:t>
            </a:r>
            <a:r>
              <a:rPr lang="en-US" sz="5400" i="1" dirty="0" smtClean="0">
                <a:solidFill>
                  <a:schemeClr val="tx1"/>
                </a:solidFill>
              </a:rPr>
              <a:t/>
            </a:r>
            <a:br>
              <a:rPr lang="en-US" sz="5400" i="1" dirty="0" smtClean="0">
                <a:solidFill>
                  <a:schemeClr val="tx1"/>
                </a:solidFill>
              </a:rPr>
            </a:br>
            <a:r>
              <a:rPr lang="en-US" sz="5400" i="1" dirty="0" smtClean="0">
                <a:solidFill>
                  <a:schemeClr val="tx1"/>
                </a:solidFill>
              </a:rPr>
              <a:t/>
            </a:r>
            <a:br>
              <a:rPr lang="en-US" sz="5400" i="1" dirty="0" smtClean="0">
                <a:solidFill>
                  <a:schemeClr val="tx1"/>
                </a:solidFill>
              </a:rPr>
            </a:br>
            <a:r>
              <a:rPr lang="en-US" sz="5400" i="1" dirty="0" smtClean="0">
                <a:solidFill>
                  <a:schemeClr val="tx1"/>
                </a:solidFill>
              </a:rPr>
              <a:t/>
            </a:r>
            <a:br>
              <a:rPr lang="en-US" sz="5400" i="1" dirty="0" smtClean="0">
                <a:solidFill>
                  <a:schemeClr val="tx1"/>
                </a:solidFill>
              </a:rPr>
            </a:br>
            <a:r>
              <a:rPr lang="en-US" sz="5400" i="1" dirty="0" smtClean="0">
                <a:solidFill>
                  <a:schemeClr val="tx1"/>
                </a:solidFill>
              </a:rPr>
              <a:t/>
            </a:r>
            <a:br>
              <a:rPr lang="en-US" sz="5400" i="1" dirty="0" smtClean="0">
                <a:solidFill>
                  <a:schemeClr val="tx1"/>
                </a:solidFill>
              </a:rPr>
            </a:br>
            <a:r>
              <a:rPr lang="en-US" sz="1600" b="1" i="1" dirty="0" smtClean="0">
                <a:solidFill>
                  <a:schemeClr val="tx1"/>
                </a:solidFill>
              </a:rPr>
              <a:t>Kurt Burch in Allen, </a:t>
            </a:r>
            <a:r>
              <a:rPr lang="en-US" sz="1600" b="1" i="1" dirty="0" err="1" smtClean="0">
                <a:solidFill>
                  <a:schemeClr val="tx1"/>
                </a:solidFill>
              </a:rPr>
              <a:t>Duch</a:t>
            </a:r>
            <a:r>
              <a:rPr lang="en-US" sz="1600" b="1" i="1" dirty="0" smtClean="0">
                <a:solidFill>
                  <a:schemeClr val="tx1"/>
                </a:solidFill>
              </a:rPr>
              <a:t> and Groh, The Power of Problem-Based</a:t>
            </a:r>
            <a:br>
              <a:rPr lang="en-US" sz="1600" b="1" i="1" dirty="0" smtClean="0">
                <a:solidFill>
                  <a:schemeClr val="tx1"/>
                </a:solidFill>
              </a:rPr>
            </a:br>
            <a:r>
              <a:rPr lang="en-US" sz="1600" b="1" i="1" dirty="0" smtClean="0">
                <a:solidFill>
                  <a:schemeClr val="tx1"/>
                </a:solidFill>
              </a:rPr>
              <a:t>Learning: A Practical ”how to” for Teaching Undergraduate Courses </a:t>
            </a:r>
            <a:br>
              <a:rPr lang="en-US" sz="1600" b="1" i="1" dirty="0" smtClean="0">
                <a:solidFill>
                  <a:schemeClr val="tx1"/>
                </a:solidFill>
              </a:rPr>
            </a:br>
            <a:r>
              <a:rPr lang="en-US" sz="1600" b="1" i="1" dirty="0" smtClean="0">
                <a:solidFill>
                  <a:schemeClr val="tx1"/>
                </a:solidFill>
              </a:rPr>
              <a:t>in Any Discipline. Stylus Publishing, LLC: Sterling, VA. 2001,p.194-95</a:t>
            </a:r>
            <a:r>
              <a:rPr lang="en-US" sz="5400" dirty="0" smtClean="0">
                <a:solidFill>
                  <a:schemeClr val="tx1"/>
                </a:solidFill>
              </a:rPr>
              <a:t/>
            </a:r>
            <a:br>
              <a:rPr lang="en-US" sz="5400" dirty="0" smtClean="0">
                <a:solidFill>
                  <a:schemeClr val="tx1"/>
                </a:solidFill>
              </a:rPr>
            </a:br>
            <a:r>
              <a:rPr lang="en-US" sz="5400" i="1" dirty="0" smtClean="0">
                <a:solidFill>
                  <a:schemeClr val="tx1"/>
                </a:solidFill>
              </a:rPr>
              <a:t> </a:t>
            </a:r>
            <a:endParaRPr lang="en-US" dirty="0"/>
          </a:p>
        </p:txBody>
      </p:sp>
      <p:pic>
        <p:nvPicPr>
          <p:cNvPr id="3" name="Picture 2" descr="Sponge Bob.jpg"/>
          <p:cNvPicPr>
            <a:picLocks noChangeAspect="1"/>
          </p:cNvPicPr>
          <p:nvPr/>
        </p:nvPicPr>
        <p:blipFill>
          <a:blip r:embed="rId3" cstate="print"/>
          <a:stretch>
            <a:fillRect/>
          </a:stretch>
        </p:blipFill>
        <p:spPr>
          <a:xfrm>
            <a:off x="5715000" y="3124200"/>
            <a:ext cx="2286000" cy="2917809"/>
          </a:xfrm>
          <a:prstGeom prst="rect">
            <a:avLst/>
          </a:prstGeom>
        </p:spPr>
      </p:pic>
    </p:spTree>
    <p:extLst>
      <p:ext uri="{BB962C8B-B14F-4D97-AF65-F5344CB8AC3E}">
        <p14:creationId xmlns:p14="http://schemas.microsoft.com/office/powerpoint/2010/main" val="1621405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BL Whirlwind.jpg"/>
          <p:cNvPicPr>
            <a:picLocks noGrp="1" noChangeAspect="1"/>
          </p:cNvPicPr>
          <p:nvPr>
            <p:ph idx="1"/>
          </p:nvPr>
        </p:nvPicPr>
        <p:blipFill>
          <a:blip r:embed="rId3" cstate="print"/>
          <a:stretch>
            <a:fillRect/>
          </a:stretch>
        </p:blipFill>
        <p:spPr>
          <a:xfrm>
            <a:off x="762001" y="815566"/>
            <a:ext cx="8162067" cy="5737634"/>
          </a:xfrm>
        </p:spPr>
      </p:pic>
    </p:spTree>
    <p:extLst>
      <p:ext uri="{BB962C8B-B14F-4D97-AF65-F5344CB8AC3E}">
        <p14:creationId xmlns:p14="http://schemas.microsoft.com/office/powerpoint/2010/main" val="243485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b="1" dirty="0">
                <a:solidFill>
                  <a:schemeClr val="tx2"/>
                </a:solidFill>
              </a:rPr>
              <a:t>Activity #</a:t>
            </a:r>
            <a:r>
              <a:rPr lang="en-US" sz="5400" b="1" dirty="0" smtClean="0">
                <a:solidFill>
                  <a:schemeClr val="tx2"/>
                </a:solidFill>
              </a:rPr>
              <a:t>2</a:t>
            </a:r>
          </a:p>
          <a:p>
            <a:endParaRPr lang="en-US" dirty="0" smtClean="0">
              <a:solidFill>
                <a:schemeClr val="tx2"/>
              </a:solidFill>
            </a:endParaRPr>
          </a:p>
          <a:p>
            <a:pPr marL="574675" indent="-293688"/>
            <a:r>
              <a:rPr lang="en-US" i="1" dirty="0" smtClean="0"/>
              <a:t>What push back might you get from students if you tried to implement PBL in your course?</a:t>
            </a:r>
            <a:endParaRPr lang="en-US" i="1" dirty="0"/>
          </a:p>
        </p:txBody>
      </p:sp>
    </p:spTree>
    <p:extLst>
      <p:ext uri="{BB962C8B-B14F-4D97-AF65-F5344CB8AC3E}">
        <p14:creationId xmlns:p14="http://schemas.microsoft.com/office/powerpoint/2010/main" val="54348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371600"/>
            <a:ext cx="8839200" cy="4953000"/>
          </a:xfrm>
        </p:spPr>
        <p:txBody>
          <a:bodyPr>
            <a:normAutofit/>
          </a:bodyPr>
          <a:lstStyle/>
          <a:p>
            <a:pPr marL="692150" indent="-692150">
              <a:buNone/>
            </a:pPr>
            <a:r>
              <a:rPr lang="en-US" sz="4600" dirty="0" smtClean="0">
                <a:solidFill>
                  <a:schemeClr val="tx2"/>
                </a:solidFill>
              </a:rPr>
              <a:t>HS450 </a:t>
            </a:r>
            <a:r>
              <a:rPr lang="en-US" sz="4600" dirty="0">
                <a:solidFill>
                  <a:schemeClr val="tx2"/>
                </a:solidFill>
              </a:rPr>
              <a:t>Laws, Values &amp; </a:t>
            </a:r>
            <a:r>
              <a:rPr lang="en-US" sz="4600" dirty="0" smtClean="0">
                <a:solidFill>
                  <a:schemeClr val="tx2"/>
                </a:solidFill>
              </a:rPr>
              <a:t>Healthcare</a:t>
            </a:r>
          </a:p>
          <a:p>
            <a:pPr marL="692150" indent="0">
              <a:buNone/>
            </a:pPr>
            <a:endParaRPr lang="en-US" dirty="0"/>
          </a:p>
          <a:p>
            <a:pPr marL="973138" indent="-280988"/>
            <a:r>
              <a:rPr lang="en-US" dirty="0" smtClean="0"/>
              <a:t>Required course for Health Sciences major</a:t>
            </a:r>
          </a:p>
          <a:p>
            <a:pPr marL="973138" indent="-280988"/>
            <a:r>
              <a:rPr lang="en-US" dirty="0" smtClean="0"/>
              <a:t>Writing intensive</a:t>
            </a:r>
          </a:p>
          <a:p>
            <a:pPr marL="973138" indent="-280988"/>
            <a:r>
              <a:rPr lang="en-US" dirty="0" smtClean="0"/>
              <a:t>Capstone</a:t>
            </a:r>
          </a:p>
          <a:p>
            <a:pPr marL="973138" indent="-280988"/>
            <a:r>
              <a:rPr lang="en-US" dirty="0" smtClean="0"/>
              <a:t>35-40 students</a:t>
            </a:r>
          </a:p>
          <a:p>
            <a:pPr marL="973138" indent="-280988"/>
            <a:r>
              <a:rPr lang="en-US" dirty="0" smtClean="0"/>
              <a:t>Mostly seniors</a:t>
            </a:r>
          </a:p>
          <a:p>
            <a:pPr marL="973138" indent="-280988"/>
            <a:r>
              <a:rPr lang="en-US" dirty="0" smtClean="0"/>
              <a:t>Bioethics</a:t>
            </a:r>
            <a:endParaRPr lang="en-US" dirty="0"/>
          </a:p>
        </p:txBody>
      </p:sp>
    </p:spTree>
    <p:extLst>
      <p:ext uri="{BB962C8B-B14F-4D97-AF65-F5344CB8AC3E}">
        <p14:creationId xmlns:p14="http://schemas.microsoft.com/office/powerpoint/2010/main" val="243608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dirty="0">
                <a:solidFill>
                  <a:schemeClr val="tx2"/>
                </a:solidFill>
              </a:rPr>
              <a:t>Reasons for using PBL</a:t>
            </a:r>
            <a:endParaRPr lang="en-US" sz="5400" dirty="0" smtClean="0">
              <a:solidFill>
                <a:schemeClr val="tx2"/>
              </a:solidFill>
            </a:endParaRPr>
          </a:p>
          <a:p>
            <a:endParaRPr lang="en-US" dirty="0">
              <a:solidFill>
                <a:schemeClr val="tx2"/>
              </a:solidFill>
            </a:endParaRPr>
          </a:p>
          <a:p>
            <a:pPr marL="633413" indent="-234950"/>
            <a:r>
              <a:rPr lang="en-US" dirty="0" smtClean="0"/>
              <a:t>Content outside my expertise</a:t>
            </a:r>
          </a:p>
          <a:p>
            <a:pPr marL="633413" indent="-234950"/>
            <a:r>
              <a:rPr lang="en-US" dirty="0" smtClean="0"/>
              <a:t>Opportunity for students to work with material</a:t>
            </a:r>
          </a:p>
          <a:p>
            <a:pPr marL="633413" indent="-234950"/>
            <a:r>
              <a:rPr lang="en-US" dirty="0" smtClean="0"/>
              <a:t>Alignment between PBL outcomes and employer desires</a:t>
            </a:r>
          </a:p>
          <a:p>
            <a:endParaRPr lang="en-US" dirty="0"/>
          </a:p>
        </p:txBody>
      </p:sp>
    </p:spTree>
    <p:extLst>
      <p:ext uri="{BB962C8B-B14F-4D97-AF65-F5344CB8AC3E}">
        <p14:creationId xmlns:p14="http://schemas.microsoft.com/office/powerpoint/2010/main" val="2420838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2584</TotalTime>
  <Words>2295</Words>
  <Application>Microsoft Office PowerPoint</Application>
  <PresentationFormat>On-screen Show (4:3)</PresentationFormat>
  <Paragraphs>406</Paragraphs>
  <Slides>32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Constantia</vt:lpstr>
      <vt:lpstr>Courier New</vt:lpstr>
      <vt:lpstr>Georgia</vt:lpstr>
      <vt:lpstr>Tahoma</vt:lpstr>
      <vt:lpstr>Times New Roman</vt:lpstr>
      <vt:lpstr>Wingdings 2</vt:lpstr>
      <vt:lpstr>Flow</vt:lpstr>
      <vt:lpstr>PowerPoint Presentation</vt:lpstr>
      <vt:lpstr>PowerPoint Presentation</vt:lpstr>
      <vt:lpstr>PowerPoint Presentation</vt:lpstr>
      <vt:lpstr>PowerPoint Presentation</vt:lpstr>
      <vt:lpstr>               “PBL is a teaching strategy that shifts the classroom focus from teaching to learning….Problem-based learning is active and applied rather than passive and absorbed.”     Kurt Burch in Allen, Duch and Groh, The Power of Problem-Based Learning: A Practical ”how to” for Teaching Undergraduate Courses  in Any Discipline. Stylus Publishing, LLC: Sterling, VA. 2001,p.194-95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 Paper    </vt:lpstr>
      <vt:lpstr>Assessment                            </vt:lpstr>
      <vt:lpstr>PowerPoint Presentation</vt:lpstr>
      <vt:lpstr>PowerPoint Presentation</vt:lpstr>
      <vt:lpstr>Addressing the needs of employers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Admin-1</dc:creator>
  <cp:lastModifiedBy>Christina Moore</cp:lastModifiedBy>
  <cp:revision>121</cp:revision>
  <dcterms:created xsi:type="dcterms:W3CDTF">2013-09-10T18:16:53Z</dcterms:created>
  <dcterms:modified xsi:type="dcterms:W3CDTF">2014-05-22T00:54:18Z</dcterms:modified>
</cp:coreProperties>
</file>