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21" r:id="rId3"/>
    <p:sldId id="448" r:id="rId4"/>
    <p:sldId id="449" r:id="rId5"/>
    <p:sldId id="446" r:id="rId6"/>
    <p:sldId id="441" r:id="rId7"/>
    <p:sldId id="443" r:id="rId8"/>
    <p:sldId id="444" r:id="rId9"/>
    <p:sldId id="453" r:id="rId10"/>
    <p:sldId id="442" r:id="rId11"/>
    <p:sldId id="456" r:id="rId12"/>
    <p:sldId id="455" r:id="rId13"/>
    <p:sldId id="445" r:id="rId14"/>
    <p:sldId id="457" r:id="rId15"/>
    <p:sldId id="435" r:id="rId16"/>
    <p:sldId id="437" r:id="rId17"/>
    <p:sldId id="436" r:id="rId18"/>
    <p:sldId id="452" r:id="rId19"/>
    <p:sldId id="450" r:id="rId20"/>
    <p:sldId id="451" r:id="rId21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20" autoAdjust="0"/>
  </p:normalViewPr>
  <p:slideViewPr>
    <p:cSldViewPr>
      <p:cViewPr>
        <p:scale>
          <a:sx n="72" d="100"/>
          <a:sy n="72" d="100"/>
        </p:scale>
        <p:origin x="-1104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9094886-A6B0-4FE4-8444-81B291A0D7ED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4E10EC-2720-4F9A-9642-1A293B3BB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10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291F7B-AD79-4006-82C7-C6E54C1FA2E9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984082-12B2-4E87-859D-9C1BFE39C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71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9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5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50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47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98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93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27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74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8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20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45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5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78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27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5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9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E907-5AE2-463A-BB5B-D26069B495CE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7320D-609C-4289-B44F-C786C1077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42395-8C81-48FE-8BEC-048121A9661C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CAB1-ABC9-418D-A764-0600339FD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6A762-9A5C-4EF0-A836-735BB7671130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5E6AA-9238-4FC7-A961-77204CA1A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86F5-F414-4B64-A545-621E71B61039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EB65C-75D3-4FF8-9FB4-552448316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7B02C-F92D-40B5-9338-7AD4311A46AF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20B7E-E952-42F3-84DB-FB6515E89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D5208-5EE4-43C3-A9CB-43006F832A48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53EAA-3A82-4680-9D4B-C51B5E9FC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0D565-2607-4D7B-BFE7-FF4C05D60635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8D8EE-0F43-4952-8089-219B9CD0B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C502E-CC56-4F11-B464-EF2531A7693D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5A43-29BC-45A1-A774-A5D0AB6B1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10D6F-4495-4B60-9D8F-A9592AF700AA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D894-748E-43F9-99D7-C32651C89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AFD13-D08D-4F8C-9F4D-BE30D50DD38A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A671B-CFBC-4719-8996-83ACD70D7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0668B-BBAA-42BC-B6C7-2653B2E4E81C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1795C-A93B-4B90-AF46-414511F02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5E6DF-683E-4A34-9682-6A178299DB96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978920-0D15-4A94-81AC-434E4C740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R3_CGnzdWgU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QPygmJlg-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30nIOfuInvw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0nIOfuInv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30nIOfuInvw&amp;feature=player_embedd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381000" y="1066800"/>
            <a:ext cx="8382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dirty="0" smtClean="0">
                <a:solidFill>
                  <a:srgbClr val="C4BD97"/>
                </a:solidFill>
                <a:latin typeface="Imprint MT Shadow" pitchFamily="82" charset="0"/>
              </a:rPr>
              <a:t>Faculty Feedback</a:t>
            </a:r>
            <a:endParaRPr lang="en-US" sz="6600" dirty="0">
              <a:solidFill>
                <a:srgbClr val="C4BD97"/>
              </a:solidFill>
              <a:latin typeface="Imprint MT Shadow" pitchFamily="82" charset="0"/>
            </a:endParaRPr>
          </a:p>
          <a:p>
            <a:pPr algn="ctr"/>
            <a:r>
              <a:rPr lang="en-US" dirty="0">
                <a:solidFill>
                  <a:srgbClr val="948A54"/>
                </a:solidFill>
                <a:latin typeface="Calibri" pitchFamily="34" charset="0"/>
              </a:rPr>
              <a:t>   </a:t>
            </a:r>
          </a:p>
          <a:p>
            <a:pPr algn="ctr"/>
            <a:endParaRPr lang="en-US" dirty="0">
              <a:solidFill>
                <a:srgbClr val="948A54"/>
              </a:solidFill>
              <a:latin typeface="Calibri" pitchFamily="34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CETL Workshop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September 17, 2015</a:t>
            </a:r>
            <a:endParaRPr lang="en-US" sz="36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8991600" cy="4800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What activities/assignments could you use in the first month of class to determine if: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Your students are attending?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students are participating?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students are comprehending and understanding what they need to know and do?</a:t>
            </a: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Focus on creating: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Low Hanging and Low Stakes Assignments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DISCUSS IN GROUPS- Share back</a:t>
            </a:r>
          </a:p>
        </p:txBody>
      </p:sp>
      <p:sp>
        <p:nvSpPr>
          <p:cNvPr id="23554" name="Title 1"/>
          <p:cNvSpPr>
            <a:spLocks/>
          </p:cNvSpPr>
          <p:nvPr/>
        </p:nvSpPr>
        <p:spPr bwMode="auto">
          <a:xfrm>
            <a:off x="152400" y="762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Creating Early Semester Activities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3600" y="1905000"/>
            <a:ext cx="4899660" cy="29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Syllabus Quiz or Scavenger Hunt – to determine if they have read and understand syllabus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On-line Forums – discussions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 Minute Papers – at end of session, pose a question and have students reflect/respond, sign and turn in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Take-</a:t>
            </a:r>
            <a:r>
              <a:rPr lang="en-US" sz="2400" dirty="0" err="1" smtClean="0">
                <a:solidFill>
                  <a:schemeClr val="bg1"/>
                </a:solidFill>
              </a:rPr>
              <a:t>aways</a:t>
            </a:r>
            <a:r>
              <a:rPr lang="en-US" sz="2400" dirty="0" smtClean="0">
                <a:solidFill>
                  <a:schemeClr val="bg1"/>
                </a:solidFill>
              </a:rPr>
              <a:t> – similar to 1 minute papers – but focus is on what main concepts or points the student will take away from the class time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Muddiest point – what concerns/sill not clear about after class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Early quizzes – on-line or face to face – short, quick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3554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200" dirty="0" smtClean="0">
                <a:solidFill>
                  <a:srgbClr val="C4BD97"/>
                </a:solidFill>
                <a:latin typeface="Imprint MT Shadow" pitchFamily="82" charset="0"/>
              </a:rPr>
              <a:t>Examples of Early Semester Activities</a:t>
            </a:r>
            <a:endParaRPr lang="en-US" sz="42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0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4294967295"/>
          </p:nvPr>
        </p:nvSpPr>
        <p:spPr>
          <a:xfrm>
            <a:off x="152400" y="1828800"/>
            <a:ext cx="8839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Available September 3-October 30 in SAIL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Feedback can be entered once or throughout the semester.  Feedback can be updated for an individual student, as necessary.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Each time feedback is submitted, an email is sent to the student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Student Support Services have access to the feedback and can direct resources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410" name="Title 1"/>
          <p:cNvSpPr>
            <a:spLocks/>
          </p:cNvSpPr>
          <p:nvPr/>
        </p:nvSpPr>
        <p:spPr bwMode="auto">
          <a:xfrm>
            <a:off x="18143" y="533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How Faculty Feedback Works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8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4BD97"/>
                </a:solidFill>
                <a:latin typeface="Imprint MT Shadow" pitchFamily="82" charset="0"/>
              </a:rPr>
              <a:t>How Faculty Feedback Works</a:t>
            </a:r>
            <a:br>
              <a:rPr lang="en-US" dirty="0">
                <a:solidFill>
                  <a:srgbClr val="C4BD97"/>
                </a:solidFill>
                <a:latin typeface="Imprint MT Shadow" pitchFamily="8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65837"/>
            <a:ext cx="8229600" cy="563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hlinkClick r:id="rId5"/>
              </a:rPr>
              <a:t>Click here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hlinkClick r:id="rId5"/>
              </a:rPr>
              <a:t>for video on YouTube.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800" dirty="0"/>
          </a:p>
        </p:txBody>
      </p:sp>
      <p:pic>
        <p:nvPicPr>
          <p:cNvPr id="2" name="FacultyFeed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295399"/>
            <a:ext cx="742188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1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on SAIL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18435" name="Picture 6" descr="SAIL"/>
          <p:cNvPicPr>
            <a:picLocks noChangeAspect="1" noChangeArrowheads="1"/>
          </p:cNvPicPr>
          <p:nvPr/>
        </p:nvPicPr>
        <p:blipFill>
          <a:blip r:embed="rId3"/>
          <a:srcRect t="17384"/>
          <a:stretch>
            <a:fillRect/>
          </a:stretch>
        </p:blipFill>
        <p:spPr bwMode="auto">
          <a:xfrm>
            <a:off x="136525" y="1219200"/>
            <a:ext cx="89820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5"/>
          <p:cNvSpPr>
            <a:spLocks noChangeShapeType="1"/>
          </p:cNvSpPr>
          <p:nvPr/>
        </p:nvSpPr>
        <p:spPr bwMode="auto">
          <a:xfrm flipH="1" flipV="1">
            <a:off x="5943600" y="5254163"/>
            <a:ext cx="2286000" cy="181429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Select your course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Select the student </a:t>
            </a:r>
          </a:p>
        </p:txBody>
      </p:sp>
      <p:sp>
        <p:nvSpPr>
          <p:cNvPr id="19458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on SAIL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19459" name="Picture 4" descr="Feedback initial scre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438400"/>
            <a:ext cx="6858000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591457" y="4076700"/>
            <a:ext cx="1465943" cy="1333500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4294967295"/>
          </p:nvPr>
        </p:nvSpPr>
        <p:spPr>
          <a:xfrm>
            <a:off x="152400" y="990600"/>
            <a:ext cx="8991599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Select the “issue</a:t>
            </a:r>
            <a:r>
              <a:rPr lang="en-US" sz="2800" dirty="0">
                <a:solidFill>
                  <a:schemeClr val="bg1"/>
                </a:solidFill>
              </a:rPr>
              <a:t>” </a:t>
            </a:r>
            <a:r>
              <a:rPr lang="en-US" sz="2800" dirty="0" smtClean="0">
                <a:solidFill>
                  <a:schemeClr val="bg1"/>
                </a:solidFill>
              </a:rPr>
              <a:t>         	        Select </a:t>
            </a:r>
            <a:r>
              <a:rPr lang="en-US" sz="2800" dirty="0">
                <a:solidFill>
                  <a:schemeClr val="bg1"/>
                </a:solidFill>
              </a:rPr>
              <a:t>the “recommendation”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on left </a:t>
            </a:r>
            <a:r>
              <a:rPr lang="en-US" dirty="0" smtClean="0">
                <a:solidFill>
                  <a:schemeClr val="bg1"/>
                </a:solidFill>
              </a:rPr>
              <a:t>							</a:t>
            </a:r>
            <a:r>
              <a:rPr lang="en-US" sz="2800" dirty="0" smtClean="0">
                <a:solidFill>
                  <a:schemeClr val="bg1"/>
                </a:solidFill>
              </a:rPr>
              <a:t>on right</a:t>
            </a:r>
          </a:p>
        </p:txBody>
      </p:sp>
      <p:sp>
        <p:nvSpPr>
          <p:cNvPr id="20482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on SAIL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286000" y="1447800"/>
            <a:ext cx="0" cy="990600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6477000" y="1487714"/>
            <a:ext cx="0" cy="950686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0" y="2663536"/>
            <a:ext cx="8875085" cy="30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Email sent from OU Faculty Feedback (feedback@oakland.edu)</a:t>
            </a:r>
          </a:p>
        </p:txBody>
      </p:sp>
      <p:sp>
        <p:nvSpPr>
          <p:cNvPr id="19458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on SAIL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8" y="2286000"/>
            <a:ext cx="7794262" cy="43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in EGR 150 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3074" name="Picture 2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828800"/>
            <a:ext cx="2159000" cy="2590800"/>
          </a:xfrm>
          <a:prstGeom prst="rect">
            <a:avLst/>
          </a:prstGeom>
          <a:noFill/>
          <a:ln w="9525">
            <a:solidFill>
              <a:srgbClr val="948A5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6238" y="5314890"/>
            <a:ext cx="24511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hlinkClick r:id="rId3"/>
              </a:rPr>
              <a:t>Click here for video.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45720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Darrin Hanna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Learn about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his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experience with Faculty Feedback. </a:t>
            </a:r>
            <a:endParaRPr lang="en-US" dirty="0">
              <a:solidFill>
                <a:schemeClr val="bg2">
                  <a:lumMod val="75000"/>
                </a:schemeClr>
              </a:solidFill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5846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-152400" y="381000"/>
            <a:ext cx="9296400" cy="1295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Think-Pair-Share</a:t>
            </a:r>
            <a:b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</a:br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Communicating with Students</a:t>
            </a:r>
            <a:b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</a:br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 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4384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 you communicate with students early in the semester to let them know how they are doing, especially if there is a concern?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How do you communicate with them?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Are the MSE’s effective?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387" name="Content Placeholder 2"/>
          <p:cNvSpPr>
            <a:spLocks/>
          </p:cNvSpPr>
          <p:nvPr/>
        </p:nvSpPr>
        <p:spPr bwMode="auto">
          <a:xfrm>
            <a:off x="4724400" y="3758545"/>
            <a:ext cx="45720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0" hangingPunct="0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oakland.edu/</a:t>
            </a:r>
            <a:r>
              <a:rPr lang="en-US" dirty="0" err="1" smtClean="0">
                <a:solidFill>
                  <a:schemeClr val="bg1"/>
                </a:solidFill>
              </a:rPr>
              <a:t>uge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CETL Coffee Conversation on 11/5/15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554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Questions?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Learning Outcomes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2919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Participants will be able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Describe what Faculty Feedback is.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Explain why Faculty Feedback is helpful to increase student success and retention.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Compare Faculty Feedback to previous systems of Early Alert and </a:t>
            </a:r>
            <a:r>
              <a:rPr lang="en-US" sz="2000" dirty="0" err="1" smtClean="0">
                <a:solidFill>
                  <a:schemeClr val="bg1"/>
                </a:solidFill>
              </a:rPr>
              <a:t>MSEs.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Develop class activities that can easily be implemented in the first few weeks of class in order to collect some data on student engagement and student success.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List which level courses require Faculty Feedback to be submitted.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Describe the procedures in completing the Faculty Feedback in SAIL.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Be prepared to implement the Faculty Feedback system early in this fall semester.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387" name="Content Placeholder 2"/>
          <p:cNvSpPr>
            <a:spLocks/>
          </p:cNvSpPr>
          <p:nvPr/>
        </p:nvSpPr>
        <p:spPr bwMode="auto">
          <a:xfrm>
            <a:off x="4724400" y="3758545"/>
            <a:ext cx="45720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0" hangingPunct="0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8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Agenda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Welcome and Introductions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Think-Pair- Share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Learning Outcomes and Agenda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What is Faculty Feedback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Why is Faculty Feedback important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How is Faculty Feedback different than Early Alert and MSE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Video 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Sample Activities to collect data on early student engagement and student success- low stakes/low hanging fruit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Procedure for using Faculty </a:t>
            </a:r>
            <a:r>
              <a:rPr lang="en-US" sz="2000" dirty="0" smtClean="0">
                <a:solidFill>
                  <a:schemeClr val="bg1"/>
                </a:solidFill>
              </a:rPr>
              <a:t>Feedback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Using the Quick Notes to help remind you 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Videos- Champions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Q &amp; A</a:t>
            </a: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6387" name="Content Placeholder 2"/>
          <p:cNvSpPr>
            <a:spLocks/>
          </p:cNvSpPr>
          <p:nvPr/>
        </p:nvSpPr>
        <p:spPr bwMode="auto">
          <a:xfrm>
            <a:off x="4724400" y="3758545"/>
            <a:ext cx="45720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0" hangingPunct="0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Faculty Feedback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73379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was….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MSEs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Early Alert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What’s now…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387" name="Content Placeholder 2"/>
          <p:cNvSpPr>
            <a:spLocks/>
          </p:cNvSpPr>
          <p:nvPr/>
        </p:nvSpPr>
        <p:spPr bwMode="auto">
          <a:xfrm>
            <a:off x="4724400" y="3758545"/>
            <a:ext cx="45720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0" hangingPunct="0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152400" y="1219200"/>
            <a:ext cx="8839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Effective Fall 2015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Replaces  current MSE process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Early Alert Committee continues to meet to refine process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Continue to measure usage and success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Will also compare the Faculty Feedback 2015 feature to the MSE system prior to Fall 2015.</a:t>
            </a:r>
          </a:p>
        </p:txBody>
      </p:sp>
      <p:sp>
        <p:nvSpPr>
          <p:cNvPr id="25602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4294967295"/>
          </p:nvPr>
        </p:nvSpPr>
        <p:spPr>
          <a:xfrm>
            <a:off x="152400" y="1219200"/>
            <a:ext cx="8998857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Faculty teaching 000-, 100-, and 200-level </a:t>
            </a:r>
            <a:r>
              <a:rPr lang="en-US" dirty="0" smtClean="0">
                <a:solidFill>
                  <a:schemeClr val="bg1"/>
                </a:solidFill>
              </a:rPr>
              <a:t>classes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dirty="0">
                <a:solidFill>
                  <a:schemeClr val="bg1"/>
                </a:solidFill>
              </a:rPr>
              <a:t>a SAIL program called Faculty Feedback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notify students who seem to be struggling in a class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Replaces MSEs (midterm grades).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No </a:t>
            </a:r>
            <a:r>
              <a:rPr lang="en-US" dirty="0">
                <a:solidFill>
                  <a:schemeClr val="bg1"/>
                </a:solidFill>
              </a:rPr>
              <a:t>grades (U/S, or numerical grades) are entered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57150" indent="0">
              <a:buNone/>
            </a:pPr>
            <a:r>
              <a:rPr lang="en-US" sz="2500" i="1" dirty="0" smtClean="0">
                <a:solidFill>
                  <a:schemeClr val="bg1"/>
                </a:solidFill>
              </a:rPr>
              <a:t>NOTE: faculty teaching upper-level courses can use this tool as well.</a:t>
            </a:r>
            <a:endParaRPr lang="en-US" sz="2500" i="1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410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Improvements for Fall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6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4294967295"/>
          </p:nvPr>
        </p:nvSpPr>
        <p:spPr>
          <a:xfrm>
            <a:off x="152400" y="1219200"/>
            <a:ext cx="8839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 </a:t>
            </a:r>
            <a:r>
              <a:rPr lang="en-US" dirty="0">
                <a:solidFill>
                  <a:schemeClr val="bg1"/>
                </a:solidFill>
              </a:rPr>
              <a:t>to submit Faculty Feedback during weeks 2-5 of the term.</a:t>
            </a:r>
          </a:p>
          <a:p>
            <a:r>
              <a:rPr lang="en-US" dirty="0">
                <a:solidFill>
                  <a:schemeClr val="bg1"/>
                </a:solidFill>
              </a:rPr>
              <a:t>Faculty Feedback permits faculty to </a:t>
            </a:r>
            <a:r>
              <a:rPr lang="en-US" i="1" u="sng" dirty="0">
                <a:solidFill>
                  <a:schemeClr val="bg1"/>
                </a:solidFill>
              </a:rPr>
              <a:t>identify issues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i="1" u="sng" dirty="0">
                <a:solidFill>
                  <a:schemeClr val="bg1"/>
                </a:solidFill>
              </a:rPr>
              <a:t>suggest solutions</a:t>
            </a:r>
            <a:r>
              <a:rPr lang="en-US" dirty="0">
                <a:solidFill>
                  <a:schemeClr val="bg1"/>
                </a:solidFill>
              </a:rPr>
              <a:t>.  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Faculty </a:t>
            </a:r>
            <a:r>
              <a:rPr lang="en-US" dirty="0">
                <a:solidFill>
                  <a:schemeClr val="bg1"/>
                </a:solidFill>
              </a:rPr>
              <a:t>Feedback generates an automatic e-mail directing the student to relevant university resources.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410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Improvements for Fall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8839200" cy="35814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Walli</a:t>
            </a:r>
            <a:r>
              <a:rPr lang="en-US" dirty="0" smtClean="0">
                <a:solidFill>
                  <a:schemeClr val="bg1"/>
                </a:solidFill>
              </a:rPr>
              <a:t> Anderson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Learn about her experience with Faculty Feedback. </a:t>
            </a:r>
            <a:endParaRPr lang="en-US" sz="1800" dirty="0" smtClean="0">
              <a:solidFill>
                <a:schemeClr val="bg2">
                  <a:lumMod val="75000"/>
                </a:schemeClr>
              </a:solidFill>
              <a:hlinkClick r:id="rId3"/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hlinkClick r:id="rId3"/>
              </a:rPr>
              <a:t>Click here for video.</a:t>
            </a:r>
            <a:endParaRPr lang="en-US" sz="18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410" name="Title 1"/>
          <p:cNvSpPr>
            <a:spLocks/>
          </p:cNvSpPr>
          <p:nvPr/>
        </p:nvSpPr>
        <p:spPr bwMode="auto">
          <a:xfrm>
            <a:off x="0" y="914399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in WRT 160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1146" b="35290"/>
          <a:stretch/>
        </p:blipFill>
        <p:spPr bwMode="auto">
          <a:xfrm>
            <a:off x="3657600" y="2057399"/>
            <a:ext cx="1834387" cy="19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22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11224</TotalTime>
  <Words>692</Words>
  <Application>Microsoft Office PowerPoint</Application>
  <PresentationFormat>On-screen Show (4:3)</PresentationFormat>
  <Paragraphs>129</Paragraphs>
  <Slides>20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Think-Pair-Share Communicating with Students  </vt:lpstr>
      <vt:lpstr>Learning Outcomes</vt:lpstr>
      <vt:lpstr>Agenda</vt:lpstr>
      <vt:lpstr>Faculty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How Faculty Feedback Works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L Prawdzik Genoff</dc:creator>
  <cp:lastModifiedBy>Krista H. Malley</cp:lastModifiedBy>
  <cp:revision>378</cp:revision>
  <cp:lastPrinted>2015-08-18T17:55:27Z</cp:lastPrinted>
  <dcterms:created xsi:type="dcterms:W3CDTF">2010-09-13T13:16:15Z</dcterms:created>
  <dcterms:modified xsi:type="dcterms:W3CDTF">2015-09-16T17:46:59Z</dcterms:modified>
</cp:coreProperties>
</file>