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Lst>
  <p:notesMasterIdLst>
    <p:notesMasterId r:id="rId35"/>
  </p:notesMasterIdLst>
  <p:sldIdLst>
    <p:sldId id="319" r:id="rId2"/>
    <p:sldId id="318" r:id="rId3"/>
    <p:sldId id="258" r:id="rId4"/>
    <p:sldId id="321" r:id="rId5"/>
    <p:sldId id="348" r:id="rId6"/>
    <p:sldId id="349" r:id="rId7"/>
    <p:sldId id="324" r:id="rId8"/>
    <p:sldId id="350" r:id="rId9"/>
    <p:sldId id="352" r:id="rId10"/>
    <p:sldId id="351" r:id="rId11"/>
    <p:sldId id="353" r:id="rId12"/>
    <p:sldId id="366" r:id="rId13"/>
    <p:sldId id="372" r:id="rId14"/>
    <p:sldId id="311" r:id="rId15"/>
    <p:sldId id="371" r:id="rId16"/>
    <p:sldId id="370" r:id="rId17"/>
    <p:sldId id="369" r:id="rId18"/>
    <p:sldId id="368" r:id="rId19"/>
    <p:sldId id="367" r:id="rId20"/>
    <p:sldId id="335" r:id="rId21"/>
    <p:sldId id="347" r:id="rId22"/>
    <p:sldId id="365" r:id="rId23"/>
    <p:sldId id="364" r:id="rId24"/>
    <p:sldId id="363" r:id="rId25"/>
    <p:sldId id="362" r:id="rId26"/>
    <p:sldId id="361" r:id="rId27"/>
    <p:sldId id="360" r:id="rId28"/>
    <p:sldId id="359" r:id="rId29"/>
    <p:sldId id="358" r:id="rId30"/>
    <p:sldId id="357" r:id="rId31"/>
    <p:sldId id="356" r:id="rId32"/>
    <p:sldId id="355" r:id="rId33"/>
    <p:sldId id="301" r:id="rId3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191"/>
    <p:restoredTop sz="67769"/>
  </p:normalViewPr>
  <p:slideViewPr>
    <p:cSldViewPr snapToGrid="0">
      <p:cViewPr varScale="1">
        <p:scale>
          <a:sx n="68" d="100"/>
          <a:sy n="68" d="100"/>
        </p:scale>
        <p:origin x="1880"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209429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4554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65914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3111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3778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6418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6499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8444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2862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4575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2519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2837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8724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0762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93218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097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4923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02561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5487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10425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0617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7103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4993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028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9391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6445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61186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9586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61012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6012656" y="771525"/>
            <a:ext cx="3290888" cy="20574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Google Shape;76;p12"/>
          <p:cNvSpPr txBox="1">
            <a:spLocks noGrp="1"/>
          </p:cNvSpPr>
          <p:nvPr>
            <p:ph type="body" idx="1"/>
          </p:nvPr>
        </p:nvSpPr>
        <p:spPr>
          <a:xfrm rot="5400000">
            <a:off x="1821656" y="-1209675"/>
            <a:ext cx="3290888" cy="6019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12"/>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1597819"/>
            <a:ext cx="7772400" cy="1102519"/>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3"/>
          <p:cNvSpPr txBox="1">
            <a:spLocks noGrp="1"/>
          </p:cNvSpPr>
          <p:nvPr>
            <p:ph type="subTitle" idx="1"/>
          </p:nvPr>
        </p:nvSpPr>
        <p:spPr>
          <a:xfrm>
            <a:off x="1371600" y="2914650"/>
            <a:ext cx="6400800" cy="1314450"/>
          </a:xfrm>
          <a:prstGeom prst="rect">
            <a:avLst/>
          </a:prstGeom>
          <a:noFill/>
          <a:ln>
            <a:noFill/>
          </a:ln>
        </p:spPr>
        <p:txBody>
          <a:bodyPr spcFirstLastPara="1" wrap="square" lIns="91425" tIns="91425" rIns="91425" bIns="91425" anchor="t" anchorCtr="0"/>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Google Shape;18;p3"/>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3"/>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05979"/>
            <a:ext cx="8229600" cy="85725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4"/>
          <p:cNvSpPr txBox="1">
            <a:spLocks noGrp="1"/>
          </p:cNvSpPr>
          <p:nvPr>
            <p:ph type="body" idx="1"/>
          </p:nvPr>
        </p:nvSpPr>
        <p:spPr>
          <a:xfrm>
            <a:off x="457200" y="1200151"/>
            <a:ext cx="8229600" cy="3394472"/>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Google Shape;24;p4"/>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4"/>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05979"/>
            <a:ext cx="8229600" cy="85725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6"/>
          <p:cNvSpPr txBox="1">
            <a:spLocks noGrp="1"/>
          </p:cNvSpPr>
          <p:nvPr>
            <p:ph type="body" idx="1"/>
          </p:nvPr>
        </p:nvSpPr>
        <p:spPr>
          <a:xfrm>
            <a:off x="457200" y="900113"/>
            <a:ext cx="4038600" cy="2545556"/>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6"/>
          <p:cNvSpPr txBox="1">
            <a:spLocks noGrp="1"/>
          </p:cNvSpPr>
          <p:nvPr>
            <p:ph type="body" idx="2"/>
          </p:nvPr>
        </p:nvSpPr>
        <p:spPr>
          <a:xfrm>
            <a:off x="4648200" y="900113"/>
            <a:ext cx="4038600" cy="2545556"/>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6"/>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6"/>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05979"/>
            <a:ext cx="8229600" cy="85725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7"/>
          <p:cNvSpPr txBox="1">
            <a:spLocks noGrp="1"/>
          </p:cNvSpPr>
          <p:nvPr>
            <p:ph type="body" idx="1"/>
          </p:nvPr>
        </p:nvSpPr>
        <p:spPr>
          <a:xfrm>
            <a:off x="457200" y="1151335"/>
            <a:ext cx="4040188" cy="47982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Google Shape;43;p7"/>
          <p:cNvSpPr txBox="1">
            <a:spLocks noGrp="1"/>
          </p:cNvSpPr>
          <p:nvPr>
            <p:ph type="body" idx="2"/>
          </p:nvPr>
        </p:nvSpPr>
        <p:spPr>
          <a:xfrm>
            <a:off x="457200" y="1631156"/>
            <a:ext cx="4040188" cy="2963466"/>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 name="Google Shape;44;p7"/>
          <p:cNvSpPr txBox="1">
            <a:spLocks noGrp="1"/>
          </p:cNvSpPr>
          <p:nvPr>
            <p:ph type="body" idx="3"/>
          </p:nvPr>
        </p:nvSpPr>
        <p:spPr>
          <a:xfrm>
            <a:off x="4645026" y="1151335"/>
            <a:ext cx="4041775" cy="47982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Google Shape;45;p7"/>
          <p:cNvSpPr txBox="1">
            <a:spLocks noGrp="1"/>
          </p:cNvSpPr>
          <p:nvPr>
            <p:ph type="body" idx="4"/>
          </p:nvPr>
        </p:nvSpPr>
        <p:spPr>
          <a:xfrm>
            <a:off x="4645026" y="1631156"/>
            <a:ext cx="4041775" cy="2963466"/>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6" name="Google Shape;46;p7"/>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05979"/>
            <a:ext cx="8229600" cy="85725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8"/>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8"/>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1" y="204787"/>
            <a:ext cx="3008313" cy="871538"/>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Google Shape;56;p9"/>
          <p:cNvSpPr txBox="1">
            <a:spLocks noGrp="1"/>
          </p:cNvSpPr>
          <p:nvPr>
            <p:ph type="body" idx="1"/>
          </p:nvPr>
        </p:nvSpPr>
        <p:spPr>
          <a:xfrm>
            <a:off x="3575050" y="204788"/>
            <a:ext cx="5111750" cy="4389835"/>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Google Shape;57;p9"/>
          <p:cNvSpPr txBox="1">
            <a:spLocks noGrp="1"/>
          </p:cNvSpPr>
          <p:nvPr>
            <p:ph type="body" idx="2"/>
          </p:nvPr>
        </p:nvSpPr>
        <p:spPr>
          <a:xfrm>
            <a:off x="457201" y="1076326"/>
            <a:ext cx="3008313" cy="3518297"/>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8" name="Google Shape;58;p9"/>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3600450"/>
            <a:ext cx="5486400" cy="425054"/>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Google Shape;63;p10"/>
          <p:cNvSpPr>
            <a:spLocks noGrp="1"/>
          </p:cNvSpPr>
          <p:nvPr>
            <p:ph type="pic" idx="2"/>
          </p:nvPr>
        </p:nvSpPr>
        <p:spPr>
          <a:xfrm>
            <a:off x="1792288" y="459581"/>
            <a:ext cx="5486400" cy="3086100"/>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1792288" y="4025503"/>
            <a:ext cx="5486400" cy="603647"/>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10"/>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05979"/>
            <a:ext cx="8229600" cy="85725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Google Shape;70;p11"/>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9"/>
            <a:ext cx="8229600" cy="85725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200151"/>
            <a:ext cx="8229600" cy="3394472"/>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oakland.edu/shs/human-movement/physical-therapy-doctorate/"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www.ptcas.org/"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tiff"/><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tiff"/><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JP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jp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tiff"/><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tiff"/><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15.jpg"/><Relationship Id="rId4"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hyperlink" Target="mailto:dptadmissions@oakland.edu" TargetMode="External"/><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akland University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6" y="0"/>
            <a:ext cx="9139604" cy="5143500"/>
          </a:xfrm>
          <a:prstGeom prst="rect">
            <a:avLst/>
          </a:prstGeom>
        </p:spPr>
      </p:pic>
    </p:spTree>
    <p:extLst>
      <p:ext uri="{BB962C8B-B14F-4D97-AF65-F5344CB8AC3E}">
        <p14:creationId xmlns:p14="http://schemas.microsoft.com/office/powerpoint/2010/main" val="1777155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corative"/>
          <p:cNvPicPr>
            <a:picLocks noChangeAspect="1"/>
          </p:cNvPicPr>
          <p:nvPr/>
        </p:nvPicPr>
        <p:blipFill>
          <a:blip r:embed="rId5"/>
          <a:stretch>
            <a:fillRect/>
          </a:stretch>
        </p:blipFill>
        <p:spPr>
          <a:xfrm>
            <a:off x="3048" y="305"/>
            <a:ext cx="9140952" cy="914095"/>
          </a:xfrm>
          <a:prstGeom prst="rect">
            <a:avLst/>
          </a:prstGeom>
          <a:ln>
            <a:noFill/>
          </a:ln>
        </p:spPr>
      </p:pic>
      <p:sp>
        <p:nvSpPr>
          <p:cNvPr id="2" name="Title 1"/>
          <p:cNvSpPr>
            <a:spLocks noGrp="1"/>
          </p:cNvSpPr>
          <p:nvPr>
            <p:ph type="ctrTitle"/>
          </p:nvPr>
        </p:nvSpPr>
        <p:spPr>
          <a:xfrm>
            <a:off x="333921" y="0"/>
            <a:ext cx="5508079" cy="847484"/>
          </a:xfrm>
          <a:ln>
            <a:noFill/>
          </a:ln>
          <a:effectLst/>
        </p:spPr>
        <p:txBody>
          <a:bodyPr>
            <a:normAutofit/>
          </a:bodyPr>
          <a:lstStyle/>
          <a:p>
            <a:pPr algn="l"/>
            <a:r>
              <a:rPr lang="en-US" sz="2800" dirty="0">
                <a:solidFill>
                  <a:schemeClr val="bg1"/>
                </a:solidFill>
                <a:latin typeface="Cambria" charset="0"/>
                <a:ea typeface="Cambria" charset="0"/>
                <a:cs typeface="Cambria" charset="0"/>
              </a:rPr>
              <a:t>Physical Therapy Experiences</a:t>
            </a:r>
            <a:endParaRPr lang="en-US" sz="2800" dirty="0">
              <a:solidFill>
                <a:srgbClr val="FFFFFF"/>
              </a:solidFill>
              <a:latin typeface="+mj-lt"/>
              <a:cs typeface="Helvetica"/>
            </a:endParaRPr>
          </a:p>
        </p:txBody>
      </p:sp>
      <p:pic>
        <p:nvPicPr>
          <p:cNvPr id="8" name="Recorded Sound" descr="Recorded Sound">
            <a:hlinkClick r:id="" action="ppaction://media"/>
            <a:extLst>
              <a:ext uri="{FF2B5EF4-FFF2-40B4-BE49-F238E27FC236}">
                <a16:creationId xmlns:a16="http://schemas.microsoft.com/office/drawing/2014/main" id="{CC427F69-C191-044A-A9EB-4857669C19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97402" y="4016848"/>
            <a:ext cx="812800" cy="812800"/>
          </a:xfrm>
          <a:prstGeom prst="rect">
            <a:avLst/>
          </a:prstGeom>
        </p:spPr>
      </p:pic>
      <p:sp>
        <p:nvSpPr>
          <p:cNvPr id="10" name="Rectangle 9">
            <a:extLst>
              <a:ext uri="{FF2B5EF4-FFF2-40B4-BE49-F238E27FC236}">
                <a16:creationId xmlns:a16="http://schemas.microsoft.com/office/drawing/2014/main" id="{20B04AEC-39A7-E646-B19E-FCB4D48F303E}"/>
              </a:ext>
            </a:extLst>
          </p:cNvPr>
          <p:cNvSpPr/>
          <p:nvPr/>
        </p:nvSpPr>
        <p:spPr>
          <a:xfrm>
            <a:off x="236435" y="1277225"/>
            <a:ext cx="8067367" cy="3365024"/>
          </a:xfrm>
          <a:prstGeom prst="rect">
            <a:avLst/>
          </a:prstGeom>
        </p:spPr>
        <p:txBody>
          <a:bodyPr wrap="square">
            <a:spAutoFit/>
          </a:bodyPr>
          <a:lstStyle/>
          <a:p>
            <a:pPr marL="365125" lvl="0" indent="-255588" fontAlgn="base">
              <a:spcBef>
                <a:spcPts val="400"/>
              </a:spcBef>
              <a:spcAft>
                <a:spcPct val="0"/>
              </a:spcAft>
              <a:buClr>
                <a:srgbClr val="CEB966"/>
              </a:buClr>
              <a:buSzPct val="68000"/>
              <a:buFont typeface="Wingdings 3" pitchFamily="2" charset="2"/>
              <a:buChar char=""/>
            </a:pPr>
            <a:r>
              <a:rPr lang="en-US" altLang="en-US" sz="2400" kern="1200" dirty="0">
                <a:solidFill>
                  <a:prstClr val="black"/>
                </a:solidFill>
                <a:latin typeface="Cambria" charset="0"/>
                <a:ea typeface="Cambria" charset="0"/>
                <a:cs typeface="Cambria" charset="0"/>
              </a:rPr>
              <a:t>Can include:</a:t>
            </a:r>
          </a:p>
          <a:p>
            <a:pPr marL="620713" lvl="1" indent="-228600" fontAlgn="base">
              <a:spcBef>
                <a:spcPts val="325"/>
              </a:spcBef>
              <a:spcAft>
                <a:spcPct val="0"/>
              </a:spcAft>
              <a:buClr>
                <a:srgbClr val="CEB966"/>
              </a:buClr>
              <a:buFont typeface="Verdana" panose="020B0604030504040204" pitchFamily="34" charset="0"/>
              <a:buChar char="◦"/>
            </a:pPr>
            <a:r>
              <a:rPr lang="en-US" altLang="en-US" sz="2000" kern="1200" dirty="0">
                <a:solidFill>
                  <a:prstClr val="black"/>
                </a:solidFill>
                <a:latin typeface="Cambria" charset="0"/>
                <a:ea typeface="Cambria" charset="0"/>
                <a:cs typeface="Cambria" charset="0"/>
              </a:rPr>
              <a:t>Observations</a:t>
            </a:r>
          </a:p>
          <a:p>
            <a:pPr marL="620713" lvl="1" indent="-228600" fontAlgn="base">
              <a:spcBef>
                <a:spcPts val="325"/>
              </a:spcBef>
              <a:spcAft>
                <a:spcPct val="0"/>
              </a:spcAft>
              <a:buClr>
                <a:srgbClr val="CEB966"/>
              </a:buClr>
              <a:buFont typeface="Verdana" panose="020B0604030504040204" pitchFamily="34" charset="0"/>
              <a:buChar char="◦"/>
            </a:pPr>
            <a:r>
              <a:rPr lang="en-US" altLang="en-US" sz="2000" kern="1200" dirty="0">
                <a:solidFill>
                  <a:prstClr val="black"/>
                </a:solidFill>
                <a:latin typeface="Cambria" charset="0"/>
                <a:ea typeface="Cambria" charset="0"/>
                <a:cs typeface="Cambria" charset="0"/>
              </a:rPr>
              <a:t>Volunteer</a:t>
            </a:r>
          </a:p>
          <a:p>
            <a:pPr marL="620713" lvl="1" indent="-228600" fontAlgn="base">
              <a:spcBef>
                <a:spcPts val="325"/>
              </a:spcBef>
              <a:spcAft>
                <a:spcPct val="0"/>
              </a:spcAft>
              <a:buClr>
                <a:srgbClr val="CEB966"/>
              </a:buClr>
              <a:buFont typeface="Verdana" panose="020B0604030504040204" pitchFamily="34" charset="0"/>
              <a:buChar char="◦"/>
            </a:pPr>
            <a:r>
              <a:rPr lang="en-US" altLang="en-US" sz="2000" kern="1200" dirty="0">
                <a:solidFill>
                  <a:prstClr val="black"/>
                </a:solidFill>
                <a:latin typeface="Cambria" charset="0"/>
                <a:ea typeface="Cambria" charset="0"/>
                <a:cs typeface="Cambria" charset="0"/>
              </a:rPr>
              <a:t>Employment</a:t>
            </a:r>
          </a:p>
          <a:p>
            <a:pPr marL="365125" lvl="0" indent="-255588" fontAlgn="base">
              <a:spcBef>
                <a:spcPts val="400"/>
              </a:spcBef>
              <a:spcAft>
                <a:spcPct val="0"/>
              </a:spcAft>
              <a:buClr>
                <a:srgbClr val="CEB966"/>
              </a:buClr>
              <a:buSzPct val="68000"/>
              <a:buFont typeface="Wingdings 3" pitchFamily="2" charset="2"/>
              <a:buChar char=""/>
            </a:pPr>
            <a:r>
              <a:rPr lang="en-US" altLang="en-US" sz="2400" kern="1200" dirty="0">
                <a:solidFill>
                  <a:prstClr val="black"/>
                </a:solidFill>
                <a:latin typeface="Cambria" charset="0"/>
                <a:ea typeface="Cambria" charset="0"/>
                <a:cs typeface="Cambria" charset="0"/>
              </a:rPr>
              <a:t>Recommend exposure to at least three different clinical practice settings and a variety of locations</a:t>
            </a:r>
          </a:p>
          <a:p>
            <a:pPr marL="620713" lvl="1" indent="-228600" fontAlgn="base">
              <a:spcBef>
                <a:spcPts val="325"/>
              </a:spcBef>
              <a:spcAft>
                <a:spcPct val="0"/>
              </a:spcAft>
              <a:buClr>
                <a:srgbClr val="CEB966"/>
              </a:buClr>
              <a:buFont typeface="Verdana" panose="020B0604030504040204" pitchFamily="34" charset="0"/>
              <a:buChar char="◦"/>
            </a:pPr>
            <a:r>
              <a:rPr lang="en-US" altLang="en-US" sz="2000" kern="1200" dirty="0">
                <a:solidFill>
                  <a:prstClr val="black"/>
                </a:solidFill>
                <a:latin typeface="Cambria" charset="0"/>
                <a:ea typeface="Cambria" charset="0"/>
                <a:cs typeface="Cambria" charset="0"/>
              </a:rPr>
              <a:t>Orthopedics, geriatrics, acute care, rehabilitation, school settings, industrial, skilled nursing care, neurological…</a:t>
            </a:r>
          </a:p>
          <a:p>
            <a:pPr marL="365125" lvl="0" indent="-255588" fontAlgn="base">
              <a:spcBef>
                <a:spcPts val="400"/>
              </a:spcBef>
              <a:spcAft>
                <a:spcPct val="0"/>
              </a:spcAft>
              <a:buClr>
                <a:srgbClr val="CEB966"/>
              </a:buClr>
              <a:buSzPct val="68000"/>
              <a:buFont typeface="Wingdings 3" pitchFamily="2" charset="2"/>
              <a:buChar char=""/>
            </a:pPr>
            <a:r>
              <a:rPr lang="en-US" altLang="en-US" sz="2400" kern="1200" dirty="0">
                <a:solidFill>
                  <a:prstClr val="black"/>
                </a:solidFill>
                <a:latin typeface="Cambria" charset="0"/>
                <a:ea typeface="Cambria" charset="0"/>
                <a:cs typeface="Cambria" charset="0"/>
              </a:rPr>
              <a:t>No required hours nor PT signatures </a:t>
            </a:r>
            <a:r>
              <a:rPr lang="en-US" altLang="en-US" sz="2000" kern="1200" dirty="0">
                <a:solidFill>
                  <a:prstClr val="black"/>
                </a:solidFill>
                <a:latin typeface="Cambria" charset="0"/>
                <a:ea typeface="Cambria" charset="0"/>
                <a:cs typeface="Cambria" charset="0"/>
              </a:rPr>
              <a:t>(subject to change)</a:t>
            </a:r>
          </a:p>
        </p:txBody>
      </p:sp>
    </p:spTree>
    <p:extLst>
      <p:ext uri="{BB962C8B-B14F-4D97-AF65-F5344CB8AC3E}">
        <p14:creationId xmlns:p14="http://schemas.microsoft.com/office/powerpoint/2010/main" val="327141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3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572" y="1528176"/>
            <a:ext cx="8592855" cy="3832964"/>
          </a:xfrm>
        </p:spPr>
        <p:txBody>
          <a:bodyPr/>
          <a:lstStyle/>
          <a:p>
            <a:pPr marL="365125" lvl="0" indent="-255588" algn="l" eaLnBrk="0" fontAlgn="base" hangingPunct="0">
              <a:spcBef>
                <a:spcPts val="400"/>
              </a:spcBef>
              <a:spcAft>
                <a:spcPct val="0"/>
              </a:spcAft>
              <a:buClr>
                <a:srgbClr val="CEB966"/>
              </a:buClr>
              <a:buSzPct val="68000"/>
              <a:buFont typeface="Wingdings 3" pitchFamily="2" charset="2"/>
              <a:buChar char=""/>
            </a:pPr>
            <a:r>
              <a:rPr lang="en-US" altLang="en-US" sz="2400" kern="1200" dirty="0">
                <a:solidFill>
                  <a:prstClr val="black"/>
                </a:solidFill>
                <a:latin typeface="Cambria" charset="0"/>
                <a:ea typeface="Cambria" charset="0"/>
                <a:cs typeface="Cambria" charset="0"/>
              </a:rPr>
              <a:t>Essay is evaluated on: </a:t>
            </a:r>
          </a:p>
          <a:p>
            <a:pPr marL="909637" lvl="7" indent="-342900" algn="l" eaLnBrk="0" fontAlgn="base" hangingPunct="0">
              <a:spcAft>
                <a:spcPct val="0"/>
              </a:spcAft>
              <a:buClr>
                <a:srgbClr val="CEB966"/>
              </a:buClr>
              <a:buSzPct val="50000"/>
              <a:buFont typeface="Courier New" panose="02070309020205020404" pitchFamily="49" charset="0"/>
              <a:buChar char="o"/>
            </a:pPr>
            <a:r>
              <a:rPr lang="en-US" altLang="en-US" sz="2400" kern="1200" dirty="0">
                <a:solidFill>
                  <a:prstClr val="black"/>
                </a:solidFill>
                <a:latin typeface="Cambria" charset="0"/>
                <a:ea typeface="Cambria" charset="0"/>
                <a:cs typeface="Cambria" charset="0"/>
              </a:rPr>
              <a:t>content</a:t>
            </a:r>
          </a:p>
          <a:p>
            <a:pPr marL="909637" lvl="7" indent="-342900" algn="l" eaLnBrk="0" fontAlgn="base" hangingPunct="0">
              <a:spcAft>
                <a:spcPct val="0"/>
              </a:spcAft>
              <a:buClr>
                <a:srgbClr val="CEB966"/>
              </a:buClr>
              <a:buSzPct val="50000"/>
              <a:buFont typeface="Courier New" panose="02070309020205020404" pitchFamily="49" charset="0"/>
              <a:buChar char="o"/>
            </a:pPr>
            <a:r>
              <a:rPr lang="en-US" altLang="en-US" sz="2400" kern="1200" dirty="0">
                <a:solidFill>
                  <a:prstClr val="black"/>
                </a:solidFill>
                <a:latin typeface="Cambria" charset="0"/>
                <a:ea typeface="Cambria" charset="0"/>
                <a:cs typeface="Cambria" charset="0"/>
              </a:rPr>
              <a:t>ability to fully address the question</a:t>
            </a:r>
          </a:p>
          <a:p>
            <a:pPr marL="909637" lvl="7" indent="-342900" algn="l" eaLnBrk="0" fontAlgn="base" hangingPunct="0">
              <a:spcAft>
                <a:spcPct val="0"/>
              </a:spcAft>
              <a:buClr>
                <a:srgbClr val="CEB966"/>
              </a:buClr>
              <a:buSzPct val="50000"/>
              <a:buFont typeface="Courier New" panose="02070309020205020404" pitchFamily="49" charset="0"/>
              <a:buChar char="o"/>
            </a:pPr>
            <a:r>
              <a:rPr lang="en-US" altLang="en-US" sz="2400" kern="1200" dirty="0">
                <a:solidFill>
                  <a:prstClr val="black"/>
                </a:solidFill>
                <a:latin typeface="Cambria" charset="0"/>
                <a:ea typeface="Cambria" charset="0"/>
                <a:cs typeface="Cambria" charset="0"/>
              </a:rPr>
              <a:t>format </a:t>
            </a:r>
          </a:p>
          <a:p>
            <a:pPr marL="909637" lvl="7" indent="-342900" algn="l" eaLnBrk="0" fontAlgn="base" hangingPunct="0">
              <a:spcAft>
                <a:spcPct val="0"/>
              </a:spcAft>
              <a:buClr>
                <a:srgbClr val="CEB966"/>
              </a:buClr>
              <a:buSzPct val="50000"/>
              <a:buFont typeface="Courier New" panose="02070309020205020404" pitchFamily="49" charset="0"/>
              <a:buChar char="o"/>
            </a:pPr>
            <a:r>
              <a:rPr lang="en-US" altLang="en-US" sz="2400" kern="1200" dirty="0">
                <a:solidFill>
                  <a:prstClr val="black"/>
                </a:solidFill>
                <a:latin typeface="Cambria" charset="0"/>
                <a:ea typeface="Cambria" charset="0"/>
                <a:cs typeface="Cambria" charset="0"/>
              </a:rPr>
              <a:t>writing mechanics</a:t>
            </a:r>
          </a:p>
          <a:p>
            <a:pPr marL="342900" indent="-342900" algn="l">
              <a:buClr>
                <a:srgbClr val="B89E5C"/>
              </a:buClr>
              <a:buFont typeface=".AppleSystemUIFont" charset="-120"/>
              <a:buChar char="‣"/>
            </a:pPr>
            <a:endParaRPr lang="en-US" altLang="en-US" sz="2400" dirty="0">
              <a:solidFill>
                <a:schemeClr val="tx1"/>
              </a:solidFill>
              <a:latin typeface="Cambria" charset="0"/>
              <a:ea typeface="Cambria" charset="0"/>
              <a:cs typeface="Cambria" charset="0"/>
            </a:endParaRPr>
          </a:p>
          <a:p>
            <a:pPr marL="0" indent="0" algn="l">
              <a:buClr>
                <a:srgbClr val="B89E5C"/>
              </a:buClr>
            </a:pPr>
            <a:endParaRPr lang="en-US" altLang="en-US" sz="2400" dirty="0">
              <a:solidFill>
                <a:schemeClr val="tx1"/>
              </a:solidFill>
              <a:latin typeface="Cambria" charset="0"/>
              <a:ea typeface="Cambria" charset="0"/>
              <a:cs typeface="Cambria" charset="0"/>
            </a:endParaRPr>
          </a:p>
          <a:p>
            <a:pPr marL="0" indent="0" algn="l">
              <a:buClr>
                <a:srgbClr val="B89E5C"/>
              </a:buClr>
            </a:pPr>
            <a:endParaRPr lang="en-US" altLang="en-US" sz="2400" dirty="0">
              <a:solidFill>
                <a:schemeClr val="tx1"/>
              </a:solidFill>
              <a:latin typeface="Cambria" charset="0"/>
              <a:ea typeface="Cambria" charset="0"/>
              <a:cs typeface="Cambria" charset="0"/>
            </a:endParaRPr>
          </a:p>
          <a:p>
            <a:endParaRPr lang="en-US" sz="2400" dirty="0">
              <a:solidFill>
                <a:schemeClr val="tx1"/>
              </a:solidFill>
              <a:latin typeface="Cambria" panose="02040503050406030204" pitchFamily="18" charset="0"/>
            </a:endParaRPr>
          </a:p>
        </p:txBody>
      </p:sp>
      <p:pic>
        <p:nvPicPr>
          <p:cNvPr id="4" name="Picture 3" descr="Decorative"/>
          <p:cNvPicPr>
            <a:picLocks noChangeAspect="1"/>
          </p:cNvPicPr>
          <p:nvPr/>
        </p:nvPicPr>
        <p:blipFill>
          <a:blip r:embed="rId5"/>
          <a:stretch>
            <a:fillRect/>
          </a:stretch>
        </p:blipFill>
        <p:spPr>
          <a:xfrm>
            <a:off x="3048" y="305"/>
            <a:ext cx="9140952" cy="914095"/>
          </a:xfrm>
          <a:prstGeom prst="rect">
            <a:avLst/>
          </a:prstGeom>
          <a:ln>
            <a:noFill/>
          </a:ln>
        </p:spPr>
      </p:pic>
      <p:sp>
        <p:nvSpPr>
          <p:cNvPr id="2" name="Title 1"/>
          <p:cNvSpPr>
            <a:spLocks noGrp="1"/>
          </p:cNvSpPr>
          <p:nvPr>
            <p:ph type="ctrTitle"/>
          </p:nvPr>
        </p:nvSpPr>
        <p:spPr>
          <a:xfrm>
            <a:off x="333921" y="0"/>
            <a:ext cx="5508079" cy="847484"/>
          </a:xfrm>
          <a:ln>
            <a:noFill/>
          </a:ln>
          <a:effectLst/>
        </p:spPr>
        <p:txBody>
          <a:bodyPr>
            <a:normAutofit/>
          </a:bodyPr>
          <a:lstStyle/>
          <a:p>
            <a:pPr algn="l">
              <a:defRPr/>
            </a:pPr>
            <a:r>
              <a:rPr lang="en-US" sz="2800" dirty="0">
                <a:solidFill>
                  <a:schemeClr val="bg1"/>
                </a:solidFill>
                <a:latin typeface="Cambria" charset="0"/>
                <a:ea typeface="Cambria" charset="0"/>
                <a:cs typeface="Cambria" charset="0"/>
              </a:rPr>
              <a:t>PTCAS Essay</a:t>
            </a:r>
          </a:p>
        </p:txBody>
      </p:sp>
      <p:pic>
        <p:nvPicPr>
          <p:cNvPr id="7" name="Recorded Sound" descr="Recorded Sound">
            <a:hlinkClick r:id="" action="ppaction://media"/>
            <a:extLst>
              <a:ext uri="{FF2B5EF4-FFF2-40B4-BE49-F238E27FC236}">
                <a16:creationId xmlns:a16="http://schemas.microsoft.com/office/drawing/2014/main" id="{96A67EDE-31FB-A647-8A58-02285C2C51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62957" y="4108925"/>
            <a:ext cx="812800" cy="812800"/>
          </a:xfrm>
          <a:prstGeom prst="rect">
            <a:avLst/>
          </a:prstGeom>
        </p:spPr>
      </p:pic>
    </p:spTree>
    <p:extLst>
      <p:ext uri="{BB962C8B-B14F-4D97-AF65-F5344CB8AC3E}">
        <p14:creationId xmlns:p14="http://schemas.microsoft.com/office/powerpoint/2010/main" val="85561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2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corative"/>
          <p:cNvPicPr>
            <a:picLocks noChangeAspect="1"/>
          </p:cNvPicPr>
          <p:nvPr/>
        </p:nvPicPr>
        <p:blipFill>
          <a:blip r:embed="rId5"/>
          <a:stretch>
            <a:fillRect/>
          </a:stretch>
        </p:blipFill>
        <p:spPr>
          <a:xfrm>
            <a:off x="0" y="305"/>
            <a:ext cx="9140952" cy="914095"/>
          </a:xfrm>
          <a:prstGeom prst="rect">
            <a:avLst/>
          </a:prstGeom>
          <a:ln>
            <a:noFill/>
          </a:ln>
        </p:spPr>
      </p:pic>
      <p:sp>
        <p:nvSpPr>
          <p:cNvPr id="2" name="Title 1"/>
          <p:cNvSpPr>
            <a:spLocks noGrp="1"/>
          </p:cNvSpPr>
          <p:nvPr>
            <p:ph type="ctrTitle"/>
          </p:nvPr>
        </p:nvSpPr>
        <p:spPr>
          <a:xfrm>
            <a:off x="212943" y="0"/>
            <a:ext cx="6388274" cy="847484"/>
          </a:xfrm>
          <a:ln>
            <a:noFill/>
          </a:ln>
          <a:effectLst/>
        </p:spPr>
        <p:txBody>
          <a:bodyPr>
            <a:noAutofit/>
          </a:bodyPr>
          <a:lstStyle/>
          <a:p>
            <a:pPr algn="l">
              <a:defRPr/>
            </a:pPr>
            <a:r>
              <a:rPr lang="en-US" sz="2800" dirty="0">
                <a:solidFill>
                  <a:schemeClr val="bg1"/>
                </a:solidFill>
                <a:latin typeface="Cambria" charset="0"/>
                <a:ea typeface="Cambria" charset="0"/>
                <a:cs typeface="Cambria" charset="0"/>
              </a:rPr>
              <a:t>Strong Candidate (Class of 2021)</a:t>
            </a:r>
          </a:p>
        </p:txBody>
      </p:sp>
      <p:pic>
        <p:nvPicPr>
          <p:cNvPr id="19" name="Recorded Sound" descr="Recorded Sound">
            <a:hlinkClick r:id="" action="ppaction://media"/>
            <a:extLst>
              <a:ext uri="{FF2B5EF4-FFF2-40B4-BE49-F238E27FC236}">
                <a16:creationId xmlns:a16="http://schemas.microsoft.com/office/drawing/2014/main" id="{ECAD0E77-8C0D-1947-8B1B-678363A928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7294" y="3059042"/>
            <a:ext cx="812800" cy="812800"/>
          </a:xfrm>
          <a:prstGeom prst="rect">
            <a:avLst/>
          </a:prstGeom>
        </p:spPr>
      </p:pic>
      <p:sp>
        <p:nvSpPr>
          <p:cNvPr id="20" name="Rectangle 3">
            <a:extLst>
              <a:ext uri="{FF2B5EF4-FFF2-40B4-BE49-F238E27FC236}">
                <a16:creationId xmlns:a16="http://schemas.microsoft.com/office/drawing/2014/main" id="{D606F04C-0D8E-0345-974C-536459A3769E}"/>
              </a:ext>
            </a:extLst>
          </p:cNvPr>
          <p:cNvSpPr txBox="1">
            <a:spLocks noChangeArrowheads="1"/>
          </p:cNvSpPr>
          <p:nvPr/>
        </p:nvSpPr>
        <p:spPr bwMode="auto">
          <a:xfrm>
            <a:off x="0" y="1076517"/>
            <a:ext cx="8713694"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2" charset="2"/>
              <a:buChar char=""/>
              <a:defRPr sz="2700" kern="1200">
                <a:solidFill>
                  <a:schemeClr val="tx1"/>
                </a:solidFill>
                <a:latin typeface="+mn-lt"/>
                <a:ea typeface="ＭＳ Ｐゴシック" charset="0"/>
                <a:cs typeface="ＭＳ Ｐゴシック" charset="0"/>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ＭＳ Ｐゴシック" charset="0"/>
                <a:cs typeface="+mn-cs"/>
              </a:defRPr>
            </a:lvl2pPr>
            <a:lvl3pPr marL="858838" indent="-228600" algn="l" rtl="0" eaLnBrk="0" fontAlgn="base" hangingPunct="0">
              <a:spcBef>
                <a:spcPts val="350"/>
              </a:spcBef>
              <a:spcAft>
                <a:spcPct val="0"/>
              </a:spcAft>
              <a:buClr>
                <a:schemeClr val="accent2"/>
              </a:buClr>
              <a:buSzPct val="100000"/>
              <a:buFont typeface="Wingdings 2" pitchFamily="2" charset="2"/>
              <a:buChar char=""/>
              <a:defRPr sz="2100" kern="1200">
                <a:solidFill>
                  <a:schemeClr val="tx1"/>
                </a:solidFill>
                <a:latin typeface="+mn-lt"/>
                <a:ea typeface="ＭＳ Ｐゴシック" charset="0"/>
                <a:cs typeface="+mn-cs"/>
              </a:defRPr>
            </a:lvl3pPr>
            <a:lvl4pPr marL="1143000" indent="-228600" algn="l" rtl="0" eaLnBrk="0" fontAlgn="base" hangingPunct="0">
              <a:spcBef>
                <a:spcPts val="350"/>
              </a:spcBef>
              <a:spcAft>
                <a:spcPct val="0"/>
              </a:spcAft>
              <a:buClr>
                <a:schemeClr val="accent2"/>
              </a:buClr>
              <a:buFont typeface="Wingdings 2" pitchFamily="2" charset="2"/>
              <a:buChar char=""/>
              <a:defRPr sz="1900" kern="1200">
                <a:solidFill>
                  <a:schemeClr val="tx1"/>
                </a:solidFill>
                <a:latin typeface="+mn-lt"/>
                <a:ea typeface="ＭＳ Ｐゴシック" charset="0"/>
                <a:cs typeface="+mn-cs"/>
              </a:defRPr>
            </a:lvl4pPr>
            <a:lvl5pPr marL="1371600" indent="-228600" algn="l" rtl="0" eaLnBrk="0" fontAlgn="base" hangingPunct="0">
              <a:spcBef>
                <a:spcPts val="350"/>
              </a:spcBef>
              <a:spcAft>
                <a:spcPct val="0"/>
              </a:spcAft>
              <a:buClr>
                <a:schemeClr val="accent2"/>
              </a:buClr>
              <a:buFont typeface="Wingdings 2" pitchFamily="2" charset="2"/>
              <a:buChar char=""/>
              <a:defRPr kern="1200">
                <a:solidFill>
                  <a:schemeClr val="tx1"/>
                </a:solidFill>
                <a:latin typeface="+mn-lt"/>
                <a:ea typeface="ＭＳ Ｐゴシック" charset="0"/>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buClr>
                <a:srgbClr val="B89E5C"/>
              </a:buClr>
            </a:pPr>
            <a:r>
              <a:rPr lang="en-US" altLang="en-US" sz="2000" dirty="0">
                <a:latin typeface="Cambria" charset="0"/>
                <a:ea typeface="Cambria" charset="0"/>
                <a:cs typeface="Cambria" charset="0"/>
              </a:rPr>
              <a:t>Overall grade point: approximately 3.7 </a:t>
            </a:r>
          </a:p>
          <a:p>
            <a:pPr lvl="1">
              <a:buClr>
                <a:srgbClr val="B89E5C"/>
              </a:buClr>
            </a:pPr>
            <a:r>
              <a:rPr lang="en-US" altLang="en-US" sz="1800" dirty="0">
                <a:latin typeface="Cambria" charset="0"/>
                <a:ea typeface="Cambria" charset="0"/>
                <a:cs typeface="Cambria" charset="0"/>
              </a:rPr>
              <a:t>(range 3.5–3.9)</a:t>
            </a:r>
          </a:p>
          <a:p>
            <a:pPr lvl="1">
              <a:buClr>
                <a:srgbClr val="B89E5C"/>
              </a:buClr>
            </a:pPr>
            <a:r>
              <a:rPr lang="en-US" altLang="en-US" sz="1800" dirty="0">
                <a:latin typeface="Cambria" charset="0"/>
                <a:ea typeface="Cambria" charset="0"/>
                <a:cs typeface="Cambria" charset="0"/>
              </a:rPr>
              <a:t>GPA in science and math over 3.4</a:t>
            </a:r>
          </a:p>
          <a:p>
            <a:pPr>
              <a:buClr>
                <a:srgbClr val="B89E5C"/>
              </a:buClr>
            </a:pPr>
            <a:r>
              <a:rPr lang="en-US" altLang="en-US" sz="2000" dirty="0">
                <a:latin typeface="Cambria" charset="0"/>
                <a:ea typeface="Cambria" charset="0"/>
                <a:cs typeface="Cambria" charset="0"/>
              </a:rPr>
              <a:t>GRE scores: average V:152, Q:152,  AW:4</a:t>
            </a:r>
          </a:p>
          <a:p>
            <a:pPr lvl="1">
              <a:buClr>
                <a:srgbClr val="B89E5C"/>
              </a:buClr>
            </a:pPr>
            <a:r>
              <a:rPr lang="en-US" altLang="en-US" sz="1800" dirty="0">
                <a:latin typeface="Cambria" charset="0"/>
                <a:ea typeface="Cambria" charset="0"/>
                <a:cs typeface="Cambria" charset="0"/>
              </a:rPr>
              <a:t>Must have at least V:144 and Q:147 </a:t>
            </a:r>
          </a:p>
          <a:p>
            <a:pPr>
              <a:buClr>
                <a:srgbClr val="B89E5C"/>
              </a:buClr>
            </a:pPr>
            <a:r>
              <a:rPr lang="en-US" altLang="en-US" sz="2000" dirty="0">
                <a:latin typeface="Cambria" charset="0"/>
                <a:ea typeface="Cambria" charset="0"/>
                <a:cs typeface="Cambria" charset="0"/>
              </a:rPr>
              <a:t>Strong letters of recommendation</a:t>
            </a:r>
          </a:p>
          <a:p>
            <a:pPr>
              <a:buClr>
                <a:srgbClr val="B89E5C"/>
              </a:buClr>
            </a:pPr>
            <a:r>
              <a:rPr lang="en-US" altLang="en-US" sz="2000" dirty="0">
                <a:latin typeface="Cambria" charset="0"/>
                <a:ea typeface="Cambria" charset="0"/>
                <a:cs typeface="Cambria" charset="0"/>
              </a:rPr>
              <a:t>PT experiences in 3 or more settings</a:t>
            </a:r>
          </a:p>
          <a:p>
            <a:pPr>
              <a:buClr>
                <a:srgbClr val="B89E5C"/>
              </a:buClr>
            </a:pPr>
            <a:r>
              <a:rPr lang="en-US" altLang="en-US" sz="2000" dirty="0">
                <a:latin typeface="Cambria" charset="0"/>
                <a:ea typeface="Cambria" charset="0"/>
                <a:cs typeface="Cambria" charset="0"/>
              </a:rPr>
              <a:t>Involved in university activities</a:t>
            </a:r>
          </a:p>
          <a:p>
            <a:pPr>
              <a:buClr>
                <a:srgbClr val="B89E5C"/>
              </a:buClr>
            </a:pPr>
            <a:r>
              <a:rPr lang="en-US" altLang="en-US" sz="2000" dirty="0">
                <a:latin typeface="Cambria" charset="0"/>
                <a:ea typeface="Cambria" charset="0"/>
                <a:cs typeface="Cambria" charset="0"/>
              </a:rPr>
              <a:t>Demonstrates an understanding of the professional behaviors needed to be a PT</a:t>
            </a:r>
          </a:p>
          <a:p>
            <a:pPr>
              <a:buClr>
                <a:srgbClr val="B89E5C"/>
              </a:buClr>
            </a:pPr>
            <a:r>
              <a:rPr lang="en-US" altLang="en-US" sz="2000" dirty="0">
                <a:latin typeface="Cambria" charset="0"/>
                <a:ea typeface="Cambria" charset="0"/>
                <a:cs typeface="Cambria" charset="0"/>
              </a:rPr>
              <a:t>Demonstrates an understanding of the depth and breadth of the profession</a:t>
            </a:r>
          </a:p>
          <a:p>
            <a:pPr>
              <a:buClr>
                <a:srgbClr val="B89E5C"/>
              </a:buClr>
            </a:pPr>
            <a:endParaRPr lang="en-US" altLang="en-US" sz="2000" dirty="0">
              <a:latin typeface="Cambria" charset="0"/>
              <a:ea typeface="Cambria" charset="0"/>
              <a:cs typeface="Cambria" charset="0"/>
            </a:endParaRPr>
          </a:p>
          <a:p>
            <a:pPr>
              <a:buClr>
                <a:srgbClr val="B89E5C"/>
              </a:buClr>
            </a:pPr>
            <a:endParaRPr lang="en-US" altLang="en-US" sz="2000" dirty="0">
              <a:latin typeface="Cambria" charset="0"/>
              <a:ea typeface="Cambria" charset="0"/>
              <a:cs typeface="Cambria" charset="0"/>
            </a:endParaRPr>
          </a:p>
        </p:txBody>
      </p:sp>
    </p:spTree>
    <p:extLst>
      <p:ext uri="{BB962C8B-B14F-4D97-AF65-F5344CB8AC3E}">
        <p14:creationId xmlns:p14="http://schemas.microsoft.com/office/powerpoint/2010/main" val="83922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1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corative"/>
          <p:cNvPicPr>
            <a:picLocks noChangeAspect="1"/>
          </p:cNvPicPr>
          <p:nvPr/>
        </p:nvPicPr>
        <p:blipFill>
          <a:blip r:embed="rId5"/>
          <a:stretch>
            <a:fillRect/>
          </a:stretch>
        </p:blipFill>
        <p:spPr>
          <a:xfrm>
            <a:off x="0" y="305"/>
            <a:ext cx="9140952" cy="914095"/>
          </a:xfrm>
          <a:prstGeom prst="rect">
            <a:avLst/>
          </a:prstGeom>
          <a:ln>
            <a:noFill/>
          </a:ln>
        </p:spPr>
      </p:pic>
      <p:sp>
        <p:nvSpPr>
          <p:cNvPr id="2" name="Title 1"/>
          <p:cNvSpPr>
            <a:spLocks noGrp="1"/>
          </p:cNvSpPr>
          <p:nvPr>
            <p:ph type="ctrTitle"/>
          </p:nvPr>
        </p:nvSpPr>
        <p:spPr>
          <a:xfrm>
            <a:off x="212943" y="0"/>
            <a:ext cx="6388274" cy="847484"/>
          </a:xfrm>
          <a:ln>
            <a:noFill/>
          </a:ln>
          <a:effectLst/>
        </p:spPr>
        <p:txBody>
          <a:bodyPr>
            <a:noAutofit/>
          </a:bodyPr>
          <a:lstStyle/>
          <a:p>
            <a:pPr algn="l">
              <a:defRPr/>
            </a:pPr>
            <a:r>
              <a:rPr lang="en-US" sz="2800" dirty="0">
                <a:solidFill>
                  <a:schemeClr val="bg1"/>
                </a:solidFill>
                <a:latin typeface="Cambria" charset="0"/>
                <a:ea typeface="Cambria" charset="0"/>
                <a:cs typeface="Cambria" charset="0"/>
              </a:rPr>
              <a:t>Program Information</a:t>
            </a:r>
          </a:p>
        </p:txBody>
      </p:sp>
      <p:pic>
        <p:nvPicPr>
          <p:cNvPr id="17" name="Recorded Sound" descr="Recorded Sound">
            <a:hlinkClick r:id="" action="ppaction://media"/>
            <a:extLst>
              <a:ext uri="{FF2B5EF4-FFF2-40B4-BE49-F238E27FC236}">
                <a16:creationId xmlns:a16="http://schemas.microsoft.com/office/drawing/2014/main" id="{4A20C72C-225C-6945-8E82-6C7C2B47BB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46303" y="4085568"/>
            <a:ext cx="812800" cy="812800"/>
          </a:xfrm>
          <a:prstGeom prst="rect">
            <a:avLst/>
          </a:prstGeom>
        </p:spPr>
      </p:pic>
      <p:sp>
        <p:nvSpPr>
          <p:cNvPr id="18" name="Rectangle 3">
            <a:extLst>
              <a:ext uri="{FF2B5EF4-FFF2-40B4-BE49-F238E27FC236}">
                <a16:creationId xmlns:a16="http://schemas.microsoft.com/office/drawing/2014/main" id="{26A56C74-C06A-B64E-89C7-11CAB9ABFB72}"/>
              </a:ext>
            </a:extLst>
          </p:cNvPr>
          <p:cNvSpPr txBox="1">
            <a:spLocks noChangeArrowheads="1"/>
          </p:cNvSpPr>
          <p:nvPr/>
        </p:nvSpPr>
        <p:spPr bwMode="auto">
          <a:xfrm>
            <a:off x="184897" y="1428693"/>
            <a:ext cx="8713694" cy="2589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2" charset="2"/>
              <a:buChar char=""/>
              <a:defRPr sz="2700" kern="1200">
                <a:solidFill>
                  <a:schemeClr val="tx1"/>
                </a:solidFill>
                <a:latin typeface="+mn-lt"/>
                <a:ea typeface="ＭＳ Ｐゴシック" charset="0"/>
                <a:cs typeface="ＭＳ Ｐゴシック" charset="0"/>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ＭＳ Ｐゴシック" charset="0"/>
                <a:cs typeface="+mn-cs"/>
              </a:defRPr>
            </a:lvl2pPr>
            <a:lvl3pPr marL="858838" indent="-228600" algn="l" rtl="0" eaLnBrk="0" fontAlgn="base" hangingPunct="0">
              <a:spcBef>
                <a:spcPts val="350"/>
              </a:spcBef>
              <a:spcAft>
                <a:spcPct val="0"/>
              </a:spcAft>
              <a:buClr>
                <a:schemeClr val="accent2"/>
              </a:buClr>
              <a:buSzPct val="100000"/>
              <a:buFont typeface="Wingdings 2" pitchFamily="2" charset="2"/>
              <a:buChar char=""/>
              <a:defRPr sz="2100" kern="1200">
                <a:solidFill>
                  <a:schemeClr val="tx1"/>
                </a:solidFill>
                <a:latin typeface="+mn-lt"/>
                <a:ea typeface="ＭＳ Ｐゴシック" charset="0"/>
                <a:cs typeface="+mn-cs"/>
              </a:defRPr>
            </a:lvl3pPr>
            <a:lvl4pPr marL="1143000" indent="-228600" algn="l" rtl="0" eaLnBrk="0" fontAlgn="base" hangingPunct="0">
              <a:spcBef>
                <a:spcPts val="350"/>
              </a:spcBef>
              <a:spcAft>
                <a:spcPct val="0"/>
              </a:spcAft>
              <a:buClr>
                <a:schemeClr val="accent2"/>
              </a:buClr>
              <a:buFont typeface="Wingdings 2" pitchFamily="2" charset="2"/>
              <a:buChar char=""/>
              <a:defRPr sz="1900" kern="1200">
                <a:solidFill>
                  <a:schemeClr val="tx1"/>
                </a:solidFill>
                <a:latin typeface="+mn-lt"/>
                <a:ea typeface="ＭＳ Ｐゴシック" charset="0"/>
                <a:cs typeface="+mn-cs"/>
              </a:defRPr>
            </a:lvl4pPr>
            <a:lvl5pPr marL="1371600" indent="-228600" algn="l" rtl="0" eaLnBrk="0" fontAlgn="base" hangingPunct="0">
              <a:spcBef>
                <a:spcPts val="350"/>
              </a:spcBef>
              <a:spcAft>
                <a:spcPct val="0"/>
              </a:spcAft>
              <a:buClr>
                <a:schemeClr val="accent2"/>
              </a:buClr>
              <a:buFont typeface="Wingdings 2" pitchFamily="2" charset="2"/>
              <a:buChar char=""/>
              <a:defRPr kern="1200">
                <a:solidFill>
                  <a:schemeClr val="tx1"/>
                </a:solidFill>
                <a:latin typeface="+mn-lt"/>
                <a:ea typeface="ＭＳ Ｐゴシック" charset="0"/>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buClr>
                <a:srgbClr val="B89E5C"/>
              </a:buClr>
            </a:pPr>
            <a:endParaRPr lang="en-US" altLang="en-US" sz="2400" dirty="0">
              <a:latin typeface="Cambria" charset="0"/>
              <a:ea typeface="Cambria" charset="0"/>
              <a:cs typeface="Cambria" charset="0"/>
            </a:endParaRPr>
          </a:p>
          <a:p>
            <a:pPr>
              <a:buClr>
                <a:srgbClr val="B89E5C"/>
              </a:buClr>
            </a:pPr>
            <a:r>
              <a:rPr lang="en-US" altLang="en-US" sz="2400" dirty="0">
                <a:latin typeface="Cambria" charset="0"/>
                <a:ea typeface="Cambria" charset="0"/>
                <a:cs typeface="Cambria" charset="0"/>
              </a:rPr>
              <a:t>PTCAS Directory Page (opening in May 2020)</a:t>
            </a:r>
          </a:p>
          <a:p>
            <a:pPr marL="109537" indent="0">
              <a:buClr>
                <a:srgbClr val="B89E5C"/>
              </a:buClr>
              <a:buNone/>
            </a:pPr>
            <a:endParaRPr lang="en-US" altLang="en-US" sz="2000" dirty="0">
              <a:latin typeface="Cambria" charset="0"/>
              <a:ea typeface="Cambria" charset="0"/>
              <a:cs typeface="Cambria" charset="0"/>
            </a:endParaRPr>
          </a:p>
          <a:p>
            <a:pPr>
              <a:buClr>
                <a:srgbClr val="B89E5C"/>
              </a:buClr>
            </a:pPr>
            <a:r>
              <a:rPr lang="en-US" altLang="en-US" sz="2400" dirty="0">
                <a:latin typeface="Cambria" charset="0"/>
                <a:ea typeface="Cambria" charset="0"/>
                <a:cs typeface="Cambria" charset="0"/>
              </a:rPr>
              <a:t>OU’s Doctor of Physical Therapy Web Page</a:t>
            </a:r>
          </a:p>
          <a:p>
            <a:pPr lvl="1">
              <a:buClr>
                <a:srgbClr val="B89E5C"/>
              </a:buClr>
            </a:pPr>
            <a:r>
              <a:rPr lang="en-US" sz="1800" dirty="0">
                <a:hlinkClick r:id="rId7"/>
              </a:rPr>
              <a:t>https://oakland.edu/shs/human-movement/physical-therapy-doctorate/</a:t>
            </a:r>
            <a:endParaRPr lang="en-US" sz="1800" dirty="0"/>
          </a:p>
          <a:p>
            <a:pPr>
              <a:buClr>
                <a:srgbClr val="B89E5C"/>
              </a:buClr>
            </a:pPr>
            <a:endParaRPr lang="en-US" altLang="en-US" sz="2000" dirty="0">
              <a:latin typeface="Cambria" charset="0"/>
              <a:ea typeface="Cambria" charset="0"/>
              <a:cs typeface="Cambria" charset="0"/>
            </a:endParaRPr>
          </a:p>
        </p:txBody>
      </p:sp>
    </p:spTree>
    <p:extLst>
      <p:ext uri="{BB962C8B-B14F-4D97-AF65-F5344CB8AC3E}">
        <p14:creationId xmlns:p14="http://schemas.microsoft.com/office/powerpoint/2010/main" val="69868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66"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8" descr="bottom-black with gold.pdf"/>
          <p:cNvPicPr preferRelativeResize="0"/>
          <p:nvPr/>
        </p:nvPicPr>
        <p:blipFill rotWithShape="1">
          <a:blip r:embed="rId3">
            <a:alphaModFix/>
          </a:blip>
          <a:srcRect/>
          <a:stretch/>
        </p:blipFill>
        <p:spPr>
          <a:xfrm>
            <a:off x="0" y="4686300"/>
            <a:ext cx="9143998" cy="457200"/>
          </a:xfrm>
          <a:prstGeom prst="rect">
            <a:avLst/>
          </a:prstGeom>
          <a:noFill/>
          <a:ln>
            <a:noFill/>
          </a:ln>
        </p:spPr>
      </p:pic>
      <p:sp>
        <p:nvSpPr>
          <p:cNvPr id="4" name="TextBox 3"/>
          <p:cNvSpPr txBox="1"/>
          <p:nvPr/>
        </p:nvSpPr>
        <p:spPr>
          <a:xfrm>
            <a:off x="512014" y="1703294"/>
            <a:ext cx="8119969" cy="523220"/>
          </a:xfrm>
          <a:prstGeom prst="rect">
            <a:avLst/>
          </a:prstGeom>
          <a:noFill/>
        </p:spPr>
        <p:txBody>
          <a:bodyPr wrap="square" rtlCol="0">
            <a:spAutoFit/>
          </a:bodyPr>
          <a:lstStyle/>
          <a:p>
            <a:pPr algn="ctr"/>
            <a:r>
              <a:rPr lang="en-US" sz="2800" dirty="0">
                <a:latin typeface="Cambria" charset="0"/>
                <a:ea typeface="Cambria" charset="0"/>
                <a:cs typeface="Cambria" charset="0"/>
              </a:rPr>
              <a:t>The Application Process</a:t>
            </a:r>
          </a:p>
        </p:txBody>
      </p:sp>
    </p:spTree>
    <p:extLst>
      <p:ext uri="{BB962C8B-B14F-4D97-AF65-F5344CB8AC3E}">
        <p14:creationId xmlns:p14="http://schemas.microsoft.com/office/powerpoint/2010/main" val="902142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corative"/>
          <p:cNvPicPr>
            <a:picLocks noChangeAspect="1"/>
          </p:cNvPicPr>
          <p:nvPr/>
        </p:nvPicPr>
        <p:blipFill>
          <a:blip r:embed="rId5"/>
          <a:stretch>
            <a:fillRect/>
          </a:stretch>
        </p:blipFill>
        <p:spPr>
          <a:xfrm>
            <a:off x="0" y="305"/>
            <a:ext cx="9140952" cy="914095"/>
          </a:xfrm>
          <a:prstGeom prst="rect">
            <a:avLst/>
          </a:prstGeom>
          <a:ln>
            <a:noFill/>
          </a:ln>
        </p:spPr>
      </p:pic>
      <p:sp>
        <p:nvSpPr>
          <p:cNvPr id="2" name="Title 1"/>
          <p:cNvSpPr>
            <a:spLocks noGrp="1"/>
          </p:cNvSpPr>
          <p:nvPr>
            <p:ph type="ctrTitle"/>
          </p:nvPr>
        </p:nvSpPr>
        <p:spPr>
          <a:xfrm>
            <a:off x="212943" y="0"/>
            <a:ext cx="6388274" cy="847484"/>
          </a:xfrm>
          <a:ln>
            <a:noFill/>
          </a:ln>
          <a:effectLst/>
        </p:spPr>
        <p:txBody>
          <a:bodyPr>
            <a:noAutofit/>
          </a:bodyPr>
          <a:lstStyle/>
          <a:p>
            <a:pPr algn="l">
              <a:defRPr/>
            </a:pPr>
            <a:r>
              <a:rPr lang="en-US" sz="2800" dirty="0">
                <a:solidFill>
                  <a:schemeClr val="bg1"/>
                </a:solidFill>
                <a:latin typeface="Cambria" charset="0"/>
                <a:ea typeface="Cambria" charset="0"/>
                <a:cs typeface="Cambria" charset="0"/>
              </a:rPr>
              <a:t>Application Process</a:t>
            </a:r>
          </a:p>
        </p:txBody>
      </p:sp>
      <p:pic>
        <p:nvPicPr>
          <p:cNvPr id="15" name="Recorded Sound" descr="Recorded Sound">
            <a:hlinkClick r:id="" action="ppaction://media"/>
            <a:extLst>
              <a:ext uri="{FF2B5EF4-FFF2-40B4-BE49-F238E27FC236}">
                <a16:creationId xmlns:a16="http://schemas.microsoft.com/office/drawing/2014/main" id="{26F4E01E-1177-EC44-BA3D-09A5B63FB8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2104" y="4113419"/>
            <a:ext cx="812800" cy="812800"/>
          </a:xfrm>
          <a:prstGeom prst="rect">
            <a:avLst/>
          </a:prstGeom>
        </p:spPr>
      </p:pic>
      <p:sp>
        <p:nvSpPr>
          <p:cNvPr id="16" name="Rectangle 3">
            <a:extLst>
              <a:ext uri="{FF2B5EF4-FFF2-40B4-BE49-F238E27FC236}">
                <a16:creationId xmlns:a16="http://schemas.microsoft.com/office/drawing/2014/main" id="{2B73A4EE-4CB1-CF4A-AB60-9E3670486306}"/>
              </a:ext>
            </a:extLst>
          </p:cNvPr>
          <p:cNvSpPr txBox="1">
            <a:spLocks noChangeArrowheads="1"/>
          </p:cNvSpPr>
          <p:nvPr/>
        </p:nvSpPr>
        <p:spPr bwMode="auto">
          <a:xfrm>
            <a:off x="76200" y="1414481"/>
            <a:ext cx="9067800" cy="3232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2" charset="2"/>
              <a:buChar char=""/>
              <a:defRPr sz="2700" kern="1200">
                <a:solidFill>
                  <a:schemeClr val="tx1"/>
                </a:solidFill>
                <a:latin typeface="+mn-lt"/>
                <a:ea typeface="ＭＳ Ｐゴシック" charset="0"/>
                <a:cs typeface="ＭＳ Ｐゴシック" charset="0"/>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ＭＳ Ｐゴシック" charset="0"/>
                <a:cs typeface="+mn-cs"/>
              </a:defRPr>
            </a:lvl2pPr>
            <a:lvl3pPr marL="858838" indent="-228600" algn="l" rtl="0" eaLnBrk="0" fontAlgn="base" hangingPunct="0">
              <a:spcBef>
                <a:spcPts val="350"/>
              </a:spcBef>
              <a:spcAft>
                <a:spcPct val="0"/>
              </a:spcAft>
              <a:buClr>
                <a:schemeClr val="accent2"/>
              </a:buClr>
              <a:buSzPct val="100000"/>
              <a:buFont typeface="Wingdings 2" pitchFamily="2" charset="2"/>
              <a:buChar char=""/>
              <a:defRPr sz="2100" kern="1200">
                <a:solidFill>
                  <a:schemeClr val="tx1"/>
                </a:solidFill>
                <a:latin typeface="+mn-lt"/>
                <a:ea typeface="ＭＳ Ｐゴシック" charset="0"/>
                <a:cs typeface="+mn-cs"/>
              </a:defRPr>
            </a:lvl3pPr>
            <a:lvl4pPr marL="1143000" indent="-228600" algn="l" rtl="0" eaLnBrk="0" fontAlgn="base" hangingPunct="0">
              <a:spcBef>
                <a:spcPts val="350"/>
              </a:spcBef>
              <a:spcAft>
                <a:spcPct val="0"/>
              </a:spcAft>
              <a:buClr>
                <a:schemeClr val="accent2"/>
              </a:buClr>
              <a:buFont typeface="Wingdings 2" pitchFamily="2" charset="2"/>
              <a:buChar char=""/>
              <a:defRPr sz="1900" kern="1200">
                <a:solidFill>
                  <a:schemeClr val="tx1"/>
                </a:solidFill>
                <a:latin typeface="+mn-lt"/>
                <a:ea typeface="ＭＳ Ｐゴシック" charset="0"/>
                <a:cs typeface="+mn-cs"/>
              </a:defRPr>
            </a:lvl4pPr>
            <a:lvl5pPr marL="1371600" indent="-228600" algn="l" rtl="0" eaLnBrk="0" fontAlgn="base" hangingPunct="0">
              <a:spcBef>
                <a:spcPts val="350"/>
              </a:spcBef>
              <a:spcAft>
                <a:spcPct val="0"/>
              </a:spcAft>
              <a:buClr>
                <a:schemeClr val="accent2"/>
              </a:buClr>
              <a:buFont typeface="Wingdings 2" pitchFamily="2" charset="2"/>
              <a:buChar char=""/>
              <a:defRPr kern="1200">
                <a:solidFill>
                  <a:schemeClr val="tx1"/>
                </a:solidFill>
                <a:latin typeface="+mn-lt"/>
                <a:ea typeface="ＭＳ Ｐゴシック" charset="0"/>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eaLnBrk="1" hangingPunct="1">
              <a:buClr>
                <a:srgbClr val="B89E5C"/>
              </a:buClr>
            </a:pPr>
            <a:r>
              <a:rPr lang="en-US" altLang="en-US" sz="2400" dirty="0">
                <a:latin typeface="Cambria" charset="0"/>
                <a:ea typeface="Cambria" charset="0"/>
                <a:cs typeface="Cambria" charset="0"/>
              </a:rPr>
              <a:t>One application</a:t>
            </a:r>
          </a:p>
          <a:p>
            <a:pPr lvl="1" eaLnBrk="1" hangingPunct="1">
              <a:buClr>
                <a:srgbClr val="B89E5C"/>
              </a:buClr>
            </a:pPr>
            <a:r>
              <a:rPr lang="en-US" altLang="en-US" sz="2000" dirty="0">
                <a:latin typeface="Cambria" charset="0"/>
                <a:ea typeface="Cambria" charset="0"/>
                <a:cs typeface="Cambria" charset="0"/>
              </a:rPr>
              <a:t>Application submitted through the Physical Therapist Centralized Application Service (PTCAS). The application can be found at </a:t>
            </a:r>
            <a:r>
              <a:rPr lang="en-US" altLang="en-US" sz="2000" dirty="0">
                <a:latin typeface="Cambria" charset="0"/>
                <a:ea typeface="Cambria" charset="0"/>
                <a:cs typeface="Cambria" charset="0"/>
                <a:hlinkClick r:id="rId7"/>
              </a:rPr>
              <a:t>www.PTCAS.org</a:t>
            </a:r>
            <a:r>
              <a:rPr lang="en-US" altLang="en-US" sz="2000" dirty="0">
                <a:latin typeface="Cambria" charset="0"/>
                <a:ea typeface="Cambria" charset="0"/>
                <a:cs typeface="Cambria" charset="0"/>
              </a:rPr>
              <a:t>.</a:t>
            </a:r>
          </a:p>
          <a:p>
            <a:pPr lvl="1" eaLnBrk="1" hangingPunct="1">
              <a:buClr>
                <a:srgbClr val="B89E5C"/>
              </a:buClr>
            </a:pPr>
            <a:r>
              <a:rPr lang="en-US" altLang="en-US" sz="2000" dirty="0">
                <a:latin typeface="Cambria" charset="0"/>
                <a:ea typeface="Cambria" charset="0"/>
                <a:cs typeface="Cambria" charset="0"/>
              </a:rPr>
              <a:t>Access will open on June 17</a:t>
            </a:r>
          </a:p>
          <a:p>
            <a:pPr lvl="1" eaLnBrk="1" hangingPunct="1">
              <a:buClr>
                <a:srgbClr val="B89E5C"/>
              </a:buClr>
            </a:pPr>
            <a:r>
              <a:rPr lang="en-US" altLang="en-US" sz="2000" dirty="0">
                <a:latin typeface="Cambria" charset="0"/>
                <a:ea typeface="Cambria" charset="0"/>
                <a:cs typeface="Cambria" charset="0"/>
              </a:rPr>
              <a:t>Submissions begin on July 1</a:t>
            </a:r>
          </a:p>
          <a:p>
            <a:pPr eaLnBrk="1" hangingPunct="1">
              <a:buClr>
                <a:srgbClr val="B89E5C"/>
              </a:buClr>
            </a:pPr>
            <a:r>
              <a:rPr lang="en-US" altLang="en-US" sz="2400" dirty="0">
                <a:latin typeface="Cambria" charset="0"/>
                <a:ea typeface="Cambria" charset="0"/>
                <a:cs typeface="Cambria" charset="0"/>
              </a:rPr>
              <a:t>Deadline dates</a:t>
            </a:r>
          </a:p>
          <a:p>
            <a:pPr lvl="1" eaLnBrk="1" hangingPunct="1">
              <a:buClr>
                <a:srgbClr val="B89E5C"/>
              </a:buClr>
            </a:pPr>
            <a:r>
              <a:rPr lang="en-US" altLang="en-US" sz="2000" dirty="0">
                <a:latin typeface="Cambria" charset="0"/>
                <a:ea typeface="Cambria" charset="0"/>
                <a:cs typeface="Cambria" charset="0"/>
              </a:rPr>
              <a:t>Early Assurance Deadline: August 17</a:t>
            </a:r>
          </a:p>
          <a:p>
            <a:pPr lvl="1" eaLnBrk="1" hangingPunct="1">
              <a:buClr>
                <a:srgbClr val="B89E5C"/>
              </a:buClr>
            </a:pPr>
            <a:r>
              <a:rPr lang="en-US" altLang="en-US" sz="2000" dirty="0">
                <a:latin typeface="Cambria" charset="0"/>
                <a:ea typeface="Cambria" charset="0"/>
                <a:cs typeface="Cambria" charset="0"/>
              </a:rPr>
              <a:t>Final Application Deadline: October 15</a:t>
            </a:r>
          </a:p>
          <a:p>
            <a:pPr eaLnBrk="1" hangingPunct="1">
              <a:buClr>
                <a:srgbClr val="B89E5C"/>
              </a:buClr>
            </a:pPr>
            <a:endParaRPr lang="en-US" altLang="en-US" dirty="0">
              <a:latin typeface="Cambria" charset="0"/>
              <a:ea typeface="Cambria" charset="0"/>
              <a:cs typeface="Cambria" charset="0"/>
            </a:endParaRPr>
          </a:p>
        </p:txBody>
      </p:sp>
    </p:spTree>
    <p:extLst>
      <p:ext uri="{BB962C8B-B14F-4D97-AF65-F5344CB8AC3E}">
        <p14:creationId xmlns:p14="http://schemas.microsoft.com/office/powerpoint/2010/main" val="148013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3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corative"/>
          <p:cNvPicPr>
            <a:picLocks noChangeAspect="1"/>
          </p:cNvPicPr>
          <p:nvPr/>
        </p:nvPicPr>
        <p:blipFill>
          <a:blip r:embed="rId5"/>
          <a:stretch>
            <a:fillRect/>
          </a:stretch>
        </p:blipFill>
        <p:spPr>
          <a:xfrm>
            <a:off x="0" y="305"/>
            <a:ext cx="9140952" cy="914095"/>
          </a:xfrm>
          <a:prstGeom prst="rect">
            <a:avLst/>
          </a:prstGeom>
          <a:ln>
            <a:noFill/>
          </a:ln>
        </p:spPr>
      </p:pic>
      <p:sp>
        <p:nvSpPr>
          <p:cNvPr id="2" name="Title 1"/>
          <p:cNvSpPr>
            <a:spLocks noGrp="1"/>
          </p:cNvSpPr>
          <p:nvPr>
            <p:ph type="ctrTitle"/>
          </p:nvPr>
        </p:nvSpPr>
        <p:spPr>
          <a:xfrm>
            <a:off x="212943" y="0"/>
            <a:ext cx="6388274" cy="847484"/>
          </a:xfrm>
          <a:ln>
            <a:noFill/>
          </a:ln>
          <a:effectLst/>
        </p:spPr>
        <p:txBody>
          <a:bodyPr>
            <a:noAutofit/>
          </a:bodyPr>
          <a:lstStyle/>
          <a:p>
            <a:pPr algn="l">
              <a:defRPr/>
            </a:pPr>
            <a:r>
              <a:rPr lang="en-US" sz="2800" dirty="0">
                <a:solidFill>
                  <a:schemeClr val="bg1"/>
                </a:solidFill>
                <a:latin typeface="Cambria" charset="0"/>
                <a:ea typeface="Cambria" charset="0"/>
                <a:cs typeface="Cambria" charset="0"/>
              </a:rPr>
              <a:t>Rolling Admissions</a:t>
            </a:r>
          </a:p>
        </p:txBody>
      </p:sp>
      <p:pic>
        <p:nvPicPr>
          <p:cNvPr id="13" name="Recorded Sound" descr="Recorded Sound">
            <a:hlinkClick r:id="" action="ppaction://media"/>
            <a:extLst>
              <a:ext uri="{FF2B5EF4-FFF2-40B4-BE49-F238E27FC236}">
                <a16:creationId xmlns:a16="http://schemas.microsoft.com/office/drawing/2014/main" id="{3E80F61B-B7A9-FE45-B223-1A843F7A1A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48926" y="4133297"/>
            <a:ext cx="812800" cy="812800"/>
          </a:xfrm>
          <a:prstGeom prst="rect">
            <a:avLst/>
          </a:prstGeom>
        </p:spPr>
      </p:pic>
      <p:sp>
        <p:nvSpPr>
          <p:cNvPr id="14" name="Rectangle 3">
            <a:extLst>
              <a:ext uri="{FF2B5EF4-FFF2-40B4-BE49-F238E27FC236}">
                <a16:creationId xmlns:a16="http://schemas.microsoft.com/office/drawing/2014/main" id="{C9A37ED1-E828-2347-A6B4-E6996235ACF6}"/>
              </a:ext>
            </a:extLst>
          </p:cNvPr>
          <p:cNvSpPr txBox="1">
            <a:spLocks noChangeArrowheads="1"/>
          </p:cNvSpPr>
          <p:nvPr/>
        </p:nvSpPr>
        <p:spPr bwMode="auto">
          <a:xfrm>
            <a:off x="212943" y="1207774"/>
            <a:ext cx="8376829" cy="330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2" charset="2"/>
              <a:buChar char=""/>
              <a:defRPr sz="2700" kern="1200">
                <a:solidFill>
                  <a:schemeClr val="tx1"/>
                </a:solidFill>
                <a:latin typeface="+mn-lt"/>
                <a:ea typeface="ＭＳ Ｐゴシック" charset="0"/>
                <a:cs typeface="ＭＳ Ｐゴシック" charset="0"/>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ＭＳ Ｐゴシック" charset="0"/>
                <a:cs typeface="+mn-cs"/>
              </a:defRPr>
            </a:lvl2pPr>
            <a:lvl3pPr marL="858838" indent="-228600" algn="l" rtl="0" eaLnBrk="0" fontAlgn="base" hangingPunct="0">
              <a:spcBef>
                <a:spcPts val="350"/>
              </a:spcBef>
              <a:spcAft>
                <a:spcPct val="0"/>
              </a:spcAft>
              <a:buClr>
                <a:schemeClr val="accent2"/>
              </a:buClr>
              <a:buSzPct val="100000"/>
              <a:buFont typeface="Wingdings 2" pitchFamily="2" charset="2"/>
              <a:buChar char=""/>
              <a:defRPr sz="2100" kern="1200">
                <a:solidFill>
                  <a:schemeClr val="tx1"/>
                </a:solidFill>
                <a:latin typeface="+mn-lt"/>
                <a:ea typeface="ＭＳ Ｐゴシック" charset="0"/>
                <a:cs typeface="+mn-cs"/>
              </a:defRPr>
            </a:lvl3pPr>
            <a:lvl4pPr marL="1143000" indent="-228600" algn="l" rtl="0" eaLnBrk="0" fontAlgn="base" hangingPunct="0">
              <a:spcBef>
                <a:spcPts val="350"/>
              </a:spcBef>
              <a:spcAft>
                <a:spcPct val="0"/>
              </a:spcAft>
              <a:buClr>
                <a:schemeClr val="accent2"/>
              </a:buClr>
              <a:buFont typeface="Wingdings 2" pitchFamily="2" charset="2"/>
              <a:buChar char=""/>
              <a:defRPr sz="1900" kern="1200">
                <a:solidFill>
                  <a:schemeClr val="tx1"/>
                </a:solidFill>
                <a:latin typeface="+mn-lt"/>
                <a:ea typeface="ＭＳ Ｐゴシック" charset="0"/>
                <a:cs typeface="+mn-cs"/>
              </a:defRPr>
            </a:lvl4pPr>
            <a:lvl5pPr marL="1371600" indent="-228600" algn="l" rtl="0" eaLnBrk="0" fontAlgn="base" hangingPunct="0">
              <a:spcBef>
                <a:spcPts val="350"/>
              </a:spcBef>
              <a:spcAft>
                <a:spcPct val="0"/>
              </a:spcAft>
              <a:buClr>
                <a:schemeClr val="accent2"/>
              </a:buClr>
              <a:buFont typeface="Wingdings 2" pitchFamily="2" charset="2"/>
              <a:buChar char=""/>
              <a:defRPr kern="1200">
                <a:solidFill>
                  <a:schemeClr val="tx1"/>
                </a:solidFill>
                <a:latin typeface="+mn-lt"/>
                <a:ea typeface="ＭＳ Ｐゴシック" charset="0"/>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537" indent="0" eaLnBrk="1" hangingPunct="1">
              <a:buClr>
                <a:srgbClr val="B89E5C"/>
              </a:buClr>
              <a:buNone/>
            </a:pPr>
            <a:r>
              <a:rPr lang="en-US" altLang="en-US" sz="2400" dirty="0">
                <a:latin typeface="Cambria" charset="0"/>
                <a:ea typeface="Cambria" charset="0"/>
                <a:cs typeface="Cambria" charset="0"/>
              </a:rPr>
              <a:t>Oakland will be using a rolling admissions process.</a:t>
            </a:r>
          </a:p>
          <a:p>
            <a:pPr eaLnBrk="1" hangingPunct="1">
              <a:buClr>
                <a:srgbClr val="B89E5C"/>
              </a:buClr>
            </a:pPr>
            <a:r>
              <a:rPr lang="en-US" altLang="en-US" sz="2400" dirty="0">
                <a:latin typeface="Cambria" charset="0"/>
                <a:ea typeface="Cambria" charset="0"/>
                <a:cs typeface="Cambria" charset="0"/>
              </a:rPr>
              <a:t>All applications must be completed and submitted by </a:t>
            </a:r>
            <a:r>
              <a:rPr lang="en-US" altLang="en-US" sz="2400" b="1" dirty="0">
                <a:latin typeface="Cambria" charset="0"/>
                <a:ea typeface="Cambria" charset="0"/>
                <a:cs typeface="Cambria" charset="0"/>
              </a:rPr>
              <a:t>October 15, 2020.</a:t>
            </a:r>
          </a:p>
          <a:p>
            <a:pPr eaLnBrk="1" hangingPunct="1">
              <a:buClr>
                <a:srgbClr val="B89E5C"/>
              </a:buClr>
            </a:pPr>
            <a:r>
              <a:rPr lang="en-US" altLang="en-US" sz="2400" dirty="0">
                <a:latin typeface="Cambria" charset="0"/>
                <a:ea typeface="Cambria" charset="0"/>
                <a:cs typeface="Cambria" charset="0"/>
              </a:rPr>
              <a:t>Verified applications will be reviewed by the admissions committee as they are received. </a:t>
            </a:r>
          </a:p>
          <a:p>
            <a:pPr eaLnBrk="1" hangingPunct="1">
              <a:buClr>
                <a:srgbClr val="B89E5C"/>
              </a:buClr>
            </a:pPr>
            <a:r>
              <a:rPr lang="en-US" altLang="en-US" sz="2400" dirty="0">
                <a:latin typeface="Cambria" charset="0"/>
                <a:ea typeface="Cambria" charset="0"/>
                <a:cs typeface="Cambria" charset="0"/>
              </a:rPr>
              <a:t>All applicants who meet the eligibility requirements for the program will receive a decision response no later than </a:t>
            </a:r>
            <a:r>
              <a:rPr lang="en-US" altLang="en-US" sz="2400" b="1" dirty="0">
                <a:latin typeface="Cambria" charset="0"/>
                <a:ea typeface="Cambria" charset="0"/>
                <a:cs typeface="Cambria" charset="0"/>
              </a:rPr>
              <a:t>December 10, 2020.</a:t>
            </a:r>
          </a:p>
          <a:p>
            <a:pPr marL="109537" indent="0" eaLnBrk="1" hangingPunct="1">
              <a:buClr>
                <a:srgbClr val="B89E5C"/>
              </a:buClr>
              <a:buNone/>
            </a:pPr>
            <a:endParaRPr lang="en-US" altLang="en-US" sz="2400" dirty="0">
              <a:latin typeface="Cambria" charset="0"/>
              <a:ea typeface="Cambria" charset="0"/>
              <a:cs typeface="Cambria" charset="0"/>
            </a:endParaRPr>
          </a:p>
          <a:p>
            <a:pPr marL="109537" indent="0" eaLnBrk="1" hangingPunct="1">
              <a:buClr>
                <a:srgbClr val="B89E5C"/>
              </a:buClr>
              <a:buNone/>
            </a:pPr>
            <a:endParaRPr lang="en-US" altLang="en-US" sz="2400" dirty="0">
              <a:latin typeface="Cambria" charset="0"/>
              <a:ea typeface="Cambria" charset="0"/>
              <a:cs typeface="Cambria" charset="0"/>
            </a:endParaRPr>
          </a:p>
          <a:p>
            <a:pPr marL="109537" indent="0" eaLnBrk="1" hangingPunct="1">
              <a:buClr>
                <a:srgbClr val="B89E5C"/>
              </a:buClr>
              <a:buNone/>
            </a:pPr>
            <a:endParaRPr lang="en-US" altLang="en-US" sz="2400" dirty="0">
              <a:latin typeface="Cambria" charset="0"/>
              <a:ea typeface="Cambria" charset="0"/>
              <a:cs typeface="Cambria" charset="0"/>
            </a:endParaRPr>
          </a:p>
          <a:p>
            <a:pPr marL="109537" indent="0" eaLnBrk="1" hangingPunct="1">
              <a:buClr>
                <a:srgbClr val="B89E5C"/>
              </a:buClr>
              <a:buNone/>
            </a:pPr>
            <a:endParaRPr lang="en-US" altLang="en-US" sz="2000" b="1" dirty="0">
              <a:latin typeface="Cambria" charset="0"/>
              <a:ea typeface="Cambria" charset="0"/>
              <a:cs typeface="Cambria" charset="0"/>
            </a:endParaRPr>
          </a:p>
          <a:p>
            <a:pPr eaLnBrk="1" hangingPunct="1">
              <a:buClr>
                <a:srgbClr val="B89E5C"/>
              </a:buClr>
            </a:pPr>
            <a:endParaRPr lang="en-US" altLang="en-US" dirty="0">
              <a:latin typeface="Cambria" charset="0"/>
              <a:ea typeface="Cambria" charset="0"/>
              <a:cs typeface="Cambria" charset="0"/>
            </a:endParaRPr>
          </a:p>
        </p:txBody>
      </p:sp>
    </p:spTree>
    <p:extLst>
      <p:ext uri="{BB962C8B-B14F-4D97-AF65-F5344CB8AC3E}">
        <p14:creationId xmlns:p14="http://schemas.microsoft.com/office/powerpoint/2010/main" val="193390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3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corative"/>
          <p:cNvPicPr>
            <a:picLocks noChangeAspect="1"/>
          </p:cNvPicPr>
          <p:nvPr/>
        </p:nvPicPr>
        <p:blipFill>
          <a:blip r:embed="rId5"/>
          <a:stretch>
            <a:fillRect/>
          </a:stretch>
        </p:blipFill>
        <p:spPr>
          <a:xfrm>
            <a:off x="0" y="305"/>
            <a:ext cx="9140952" cy="914095"/>
          </a:xfrm>
          <a:prstGeom prst="rect">
            <a:avLst/>
          </a:prstGeom>
          <a:ln>
            <a:noFill/>
          </a:ln>
        </p:spPr>
      </p:pic>
      <p:sp>
        <p:nvSpPr>
          <p:cNvPr id="2" name="Title 1"/>
          <p:cNvSpPr>
            <a:spLocks noGrp="1"/>
          </p:cNvSpPr>
          <p:nvPr>
            <p:ph type="ctrTitle"/>
          </p:nvPr>
        </p:nvSpPr>
        <p:spPr>
          <a:xfrm>
            <a:off x="212943" y="0"/>
            <a:ext cx="6388274" cy="847484"/>
          </a:xfrm>
          <a:ln>
            <a:noFill/>
          </a:ln>
          <a:effectLst/>
        </p:spPr>
        <p:txBody>
          <a:bodyPr>
            <a:noAutofit/>
          </a:bodyPr>
          <a:lstStyle/>
          <a:p>
            <a:pPr algn="l">
              <a:defRPr/>
            </a:pPr>
            <a:r>
              <a:rPr lang="en-US" sz="2800" dirty="0">
                <a:solidFill>
                  <a:schemeClr val="bg1"/>
                </a:solidFill>
                <a:latin typeface="Cambria" charset="0"/>
                <a:ea typeface="Cambria" charset="0"/>
                <a:cs typeface="Cambria" charset="0"/>
              </a:rPr>
              <a:t>Early Assurance</a:t>
            </a:r>
          </a:p>
        </p:txBody>
      </p:sp>
      <p:pic>
        <p:nvPicPr>
          <p:cNvPr id="11" name="Recorded Sound" descr="Recorded Sound">
            <a:hlinkClick r:id="" action="ppaction://media"/>
            <a:extLst>
              <a:ext uri="{FF2B5EF4-FFF2-40B4-BE49-F238E27FC236}">
                <a16:creationId xmlns:a16="http://schemas.microsoft.com/office/drawing/2014/main" id="{B88951A1-2378-C546-84C1-FBAB98689F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42469" y="4103156"/>
            <a:ext cx="812800" cy="812800"/>
          </a:xfrm>
          <a:prstGeom prst="rect">
            <a:avLst/>
          </a:prstGeom>
        </p:spPr>
      </p:pic>
      <p:sp>
        <p:nvSpPr>
          <p:cNvPr id="12" name="Rectangle 3">
            <a:extLst>
              <a:ext uri="{FF2B5EF4-FFF2-40B4-BE49-F238E27FC236}">
                <a16:creationId xmlns:a16="http://schemas.microsoft.com/office/drawing/2014/main" id="{8D223AAF-4540-1C45-9810-12E4D3C413EB}"/>
              </a:ext>
            </a:extLst>
          </p:cNvPr>
          <p:cNvSpPr txBox="1">
            <a:spLocks noChangeArrowheads="1"/>
          </p:cNvSpPr>
          <p:nvPr/>
        </p:nvSpPr>
        <p:spPr bwMode="auto">
          <a:xfrm>
            <a:off x="0" y="1353251"/>
            <a:ext cx="9067800" cy="3320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2" charset="2"/>
              <a:buChar char=""/>
              <a:defRPr sz="2700" kern="1200">
                <a:solidFill>
                  <a:schemeClr val="tx1"/>
                </a:solidFill>
                <a:latin typeface="+mn-lt"/>
                <a:ea typeface="ＭＳ Ｐゴシック" charset="0"/>
                <a:cs typeface="ＭＳ Ｐゴシック" charset="0"/>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ＭＳ Ｐゴシック" charset="0"/>
                <a:cs typeface="+mn-cs"/>
              </a:defRPr>
            </a:lvl2pPr>
            <a:lvl3pPr marL="858838" indent="-228600" algn="l" rtl="0" eaLnBrk="0" fontAlgn="base" hangingPunct="0">
              <a:spcBef>
                <a:spcPts val="350"/>
              </a:spcBef>
              <a:spcAft>
                <a:spcPct val="0"/>
              </a:spcAft>
              <a:buClr>
                <a:schemeClr val="accent2"/>
              </a:buClr>
              <a:buSzPct val="100000"/>
              <a:buFont typeface="Wingdings 2" pitchFamily="2" charset="2"/>
              <a:buChar char=""/>
              <a:defRPr sz="2100" kern="1200">
                <a:solidFill>
                  <a:schemeClr val="tx1"/>
                </a:solidFill>
                <a:latin typeface="+mn-lt"/>
                <a:ea typeface="ＭＳ Ｐゴシック" charset="0"/>
                <a:cs typeface="+mn-cs"/>
              </a:defRPr>
            </a:lvl3pPr>
            <a:lvl4pPr marL="1143000" indent="-228600" algn="l" rtl="0" eaLnBrk="0" fontAlgn="base" hangingPunct="0">
              <a:spcBef>
                <a:spcPts val="350"/>
              </a:spcBef>
              <a:spcAft>
                <a:spcPct val="0"/>
              </a:spcAft>
              <a:buClr>
                <a:schemeClr val="accent2"/>
              </a:buClr>
              <a:buFont typeface="Wingdings 2" pitchFamily="2" charset="2"/>
              <a:buChar char=""/>
              <a:defRPr sz="1900" kern="1200">
                <a:solidFill>
                  <a:schemeClr val="tx1"/>
                </a:solidFill>
                <a:latin typeface="+mn-lt"/>
                <a:ea typeface="ＭＳ Ｐゴシック" charset="0"/>
                <a:cs typeface="+mn-cs"/>
              </a:defRPr>
            </a:lvl4pPr>
            <a:lvl5pPr marL="1371600" indent="-228600" algn="l" rtl="0" eaLnBrk="0" fontAlgn="base" hangingPunct="0">
              <a:spcBef>
                <a:spcPts val="350"/>
              </a:spcBef>
              <a:spcAft>
                <a:spcPct val="0"/>
              </a:spcAft>
              <a:buClr>
                <a:schemeClr val="accent2"/>
              </a:buClr>
              <a:buFont typeface="Wingdings 2" pitchFamily="2" charset="2"/>
              <a:buChar char=""/>
              <a:defRPr kern="1200">
                <a:solidFill>
                  <a:schemeClr val="tx1"/>
                </a:solidFill>
                <a:latin typeface="+mn-lt"/>
                <a:ea typeface="ＭＳ Ｐゴシック" charset="0"/>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537" indent="0" eaLnBrk="1" hangingPunct="1">
              <a:buClr>
                <a:srgbClr val="B89E5C"/>
              </a:buClr>
              <a:buNone/>
            </a:pPr>
            <a:r>
              <a:rPr lang="en-US" altLang="en-US" sz="2400" dirty="0">
                <a:latin typeface="Cambria" charset="0"/>
                <a:ea typeface="Cambria" charset="0"/>
                <a:cs typeface="Cambria" charset="0"/>
              </a:rPr>
              <a:t>If an applicant submits a </a:t>
            </a:r>
            <a:r>
              <a:rPr lang="en-US" altLang="en-US" sz="2400" u="sng" dirty="0">
                <a:latin typeface="Cambria" charset="0"/>
                <a:ea typeface="Cambria" charset="0"/>
                <a:cs typeface="Cambria" charset="0"/>
              </a:rPr>
              <a:t>fully completed application </a:t>
            </a:r>
            <a:r>
              <a:rPr lang="en-US" altLang="en-US" sz="2400" dirty="0">
                <a:latin typeface="Cambria" charset="0"/>
                <a:ea typeface="Cambria" charset="0"/>
                <a:cs typeface="Cambria" charset="0"/>
              </a:rPr>
              <a:t>by </a:t>
            </a:r>
          </a:p>
          <a:p>
            <a:pPr marL="109537" indent="0" eaLnBrk="1" hangingPunct="1">
              <a:buClr>
                <a:srgbClr val="B89E5C"/>
              </a:buClr>
              <a:buNone/>
            </a:pPr>
            <a:r>
              <a:rPr lang="en-US" altLang="en-US" sz="2400" b="1" dirty="0">
                <a:latin typeface="Cambria" charset="0"/>
                <a:ea typeface="Cambria" charset="0"/>
                <a:cs typeface="Cambria" charset="0"/>
              </a:rPr>
              <a:t>August 17, 2020 </a:t>
            </a:r>
            <a:r>
              <a:rPr lang="en-US" altLang="en-US" sz="2400" dirty="0">
                <a:latin typeface="Cambria" charset="0"/>
                <a:ea typeface="Cambria" charset="0"/>
                <a:cs typeface="Cambria" charset="0"/>
              </a:rPr>
              <a:t>and meets the following criteria, they will receive an early assurance decision response by </a:t>
            </a:r>
            <a:r>
              <a:rPr lang="en-US" altLang="en-US" sz="2400" b="1" dirty="0">
                <a:latin typeface="Cambria" charset="0"/>
                <a:ea typeface="Cambria" charset="0"/>
                <a:cs typeface="Cambria" charset="0"/>
              </a:rPr>
              <a:t>September 20, 2020.</a:t>
            </a:r>
          </a:p>
          <a:p>
            <a:pPr marL="109537" indent="0" eaLnBrk="1" hangingPunct="1">
              <a:buClr>
                <a:srgbClr val="B89E5C"/>
              </a:buClr>
              <a:buNone/>
            </a:pPr>
            <a:endParaRPr lang="en-US" altLang="en-US" sz="2400" dirty="0">
              <a:latin typeface="Cambria" charset="0"/>
              <a:ea typeface="Cambria" charset="0"/>
              <a:cs typeface="Cambria" charset="0"/>
            </a:endParaRPr>
          </a:p>
          <a:p>
            <a:pPr eaLnBrk="1" hangingPunct="1">
              <a:buClr>
                <a:srgbClr val="B89E5C"/>
              </a:buClr>
            </a:pPr>
            <a:r>
              <a:rPr lang="en-US" altLang="en-US" sz="2400" dirty="0">
                <a:latin typeface="Cambria" charset="0"/>
                <a:ea typeface="Cambria" charset="0"/>
                <a:cs typeface="Cambria" charset="0"/>
              </a:rPr>
              <a:t>Overall GPA: at least 3.5</a:t>
            </a:r>
          </a:p>
          <a:p>
            <a:pPr eaLnBrk="1" hangingPunct="1">
              <a:buClr>
                <a:srgbClr val="B89E5C"/>
              </a:buClr>
            </a:pPr>
            <a:r>
              <a:rPr lang="en-US" altLang="en-US" sz="2400" dirty="0">
                <a:latin typeface="Cambria" charset="0"/>
                <a:ea typeface="Cambria" charset="0"/>
                <a:cs typeface="Cambria" charset="0"/>
              </a:rPr>
              <a:t>Science/Math GPA: at least 3.4</a:t>
            </a:r>
          </a:p>
          <a:p>
            <a:pPr eaLnBrk="1" hangingPunct="1">
              <a:buClr>
                <a:srgbClr val="B89E5C"/>
              </a:buClr>
            </a:pPr>
            <a:r>
              <a:rPr lang="en-US" altLang="en-US" sz="2400" dirty="0">
                <a:latin typeface="Cambria" charset="0"/>
                <a:ea typeface="Cambria" charset="0"/>
                <a:cs typeface="Cambria" charset="0"/>
              </a:rPr>
              <a:t>Verbal GRE: 150 or greater</a:t>
            </a:r>
          </a:p>
          <a:p>
            <a:pPr eaLnBrk="1" hangingPunct="1">
              <a:buClr>
                <a:srgbClr val="B89E5C"/>
              </a:buClr>
            </a:pPr>
            <a:r>
              <a:rPr lang="en-US" altLang="en-US" sz="2400" dirty="0">
                <a:latin typeface="Cambria" charset="0"/>
                <a:ea typeface="Cambria" charset="0"/>
                <a:cs typeface="Cambria" charset="0"/>
              </a:rPr>
              <a:t>Quantitative GRE: 150 or greater</a:t>
            </a:r>
          </a:p>
          <a:p>
            <a:pPr marL="109537" indent="0" eaLnBrk="1" hangingPunct="1">
              <a:buClr>
                <a:srgbClr val="B89E5C"/>
              </a:buClr>
              <a:buNone/>
            </a:pPr>
            <a:endParaRPr lang="en-US" altLang="en-US" sz="2400" dirty="0">
              <a:latin typeface="Cambria" charset="0"/>
              <a:ea typeface="Cambria" charset="0"/>
              <a:cs typeface="Cambria" charset="0"/>
            </a:endParaRPr>
          </a:p>
          <a:p>
            <a:pPr marL="109537" indent="0" eaLnBrk="1" hangingPunct="1">
              <a:buClr>
                <a:srgbClr val="B89E5C"/>
              </a:buClr>
              <a:buNone/>
            </a:pPr>
            <a:endParaRPr lang="en-US" altLang="en-US" sz="2000" b="1" dirty="0">
              <a:latin typeface="Cambria" charset="0"/>
              <a:ea typeface="Cambria" charset="0"/>
              <a:cs typeface="Cambria" charset="0"/>
            </a:endParaRPr>
          </a:p>
          <a:p>
            <a:pPr eaLnBrk="1" hangingPunct="1">
              <a:buClr>
                <a:srgbClr val="B89E5C"/>
              </a:buClr>
            </a:pPr>
            <a:endParaRPr lang="en-US" altLang="en-US" dirty="0">
              <a:latin typeface="Cambria" charset="0"/>
              <a:ea typeface="Cambria" charset="0"/>
              <a:cs typeface="Cambria" charset="0"/>
            </a:endParaRPr>
          </a:p>
        </p:txBody>
      </p:sp>
    </p:spTree>
    <p:extLst>
      <p:ext uri="{BB962C8B-B14F-4D97-AF65-F5344CB8AC3E}">
        <p14:creationId xmlns:p14="http://schemas.microsoft.com/office/powerpoint/2010/main" val="346215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corative"/>
          <p:cNvPicPr>
            <a:picLocks noChangeAspect="1"/>
          </p:cNvPicPr>
          <p:nvPr/>
        </p:nvPicPr>
        <p:blipFill>
          <a:blip r:embed="rId5"/>
          <a:stretch>
            <a:fillRect/>
          </a:stretch>
        </p:blipFill>
        <p:spPr>
          <a:xfrm>
            <a:off x="0" y="305"/>
            <a:ext cx="9140952" cy="914095"/>
          </a:xfrm>
          <a:prstGeom prst="rect">
            <a:avLst/>
          </a:prstGeom>
          <a:ln>
            <a:noFill/>
          </a:ln>
        </p:spPr>
      </p:pic>
      <p:sp>
        <p:nvSpPr>
          <p:cNvPr id="2" name="Title 1"/>
          <p:cNvSpPr>
            <a:spLocks noGrp="1"/>
          </p:cNvSpPr>
          <p:nvPr>
            <p:ph type="ctrTitle"/>
          </p:nvPr>
        </p:nvSpPr>
        <p:spPr>
          <a:xfrm>
            <a:off x="212943" y="0"/>
            <a:ext cx="6388274" cy="847484"/>
          </a:xfrm>
          <a:ln>
            <a:noFill/>
          </a:ln>
          <a:effectLst/>
        </p:spPr>
        <p:txBody>
          <a:bodyPr>
            <a:noAutofit/>
          </a:bodyPr>
          <a:lstStyle/>
          <a:p>
            <a:pPr algn="l">
              <a:defRPr/>
            </a:pPr>
            <a:r>
              <a:rPr lang="en-US" sz="2800" dirty="0">
                <a:solidFill>
                  <a:schemeClr val="bg1"/>
                </a:solidFill>
                <a:latin typeface="Cambria" charset="0"/>
                <a:ea typeface="Cambria" charset="0"/>
                <a:cs typeface="Cambria" charset="0"/>
              </a:rPr>
              <a:t>Questions unique to OU </a:t>
            </a:r>
          </a:p>
        </p:txBody>
      </p:sp>
      <p:pic>
        <p:nvPicPr>
          <p:cNvPr id="9" name="Recorded Sound" descr="Recorded Sound">
            <a:hlinkClick r:id="" action="ppaction://media"/>
            <a:extLst>
              <a:ext uri="{FF2B5EF4-FFF2-40B4-BE49-F238E27FC236}">
                <a16:creationId xmlns:a16="http://schemas.microsoft.com/office/drawing/2014/main" id="{C61D4BA6-8D89-A744-A225-38A609CD62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3079" y="4143467"/>
            <a:ext cx="812800" cy="812800"/>
          </a:xfrm>
          <a:prstGeom prst="rect">
            <a:avLst/>
          </a:prstGeom>
        </p:spPr>
      </p:pic>
      <p:sp>
        <p:nvSpPr>
          <p:cNvPr id="10" name="Content Placeholder 2">
            <a:extLst>
              <a:ext uri="{FF2B5EF4-FFF2-40B4-BE49-F238E27FC236}">
                <a16:creationId xmlns:a16="http://schemas.microsoft.com/office/drawing/2014/main" id="{EB39CC42-3519-3644-BDC1-4E98EC0ED494}"/>
              </a:ext>
            </a:extLst>
          </p:cNvPr>
          <p:cNvSpPr txBox="1">
            <a:spLocks/>
          </p:cNvSpPr>
          <p:nvPr/>
        </p:nvSpPr>
        <p:spPr bwMode="auto">
          <a:xfrm>
            <a:off x="0" y="1590767"/>
            <a:ext cx="8803341"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2" charset="2"/>
              <a:buChar char=""/>
              <a:defRPr sz="2700" kern="1200">
                <a:solidFill>
                  <a:schemeClr val="tx1"/>
                </a:solidFill>
                <a:latin typeface="+mn-lt"/>
                <a:ea typeface="ＭＳ Ｐゴシック" charset="0"/>
                <a:cs typeface="ＭＳ Ｐゴシック" charset="0"/>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ＭＳ Ｐゴシック" charset="0"/>
                <a:cs typeface="+mn-cs"/>
              </a:defRPr>
            </a:lvl2pPr>
            <a:lvl3pPr marL="858838" indent="-228600" algn="l" rtl="0" eaLnBrk="0" fontAlgn="base" hangingPunct="0">
              <a:spcBef>
                <a:spcPts val="350"/>
              </a:spcBef>
              <a:spcAft>
                <a:spcPct val="0"/>
              </a:spcAft>
              <a:buClr>
                <a:schemeClr val="accent2"/>
              </a:buClr>
              <a:buSzPct val="100000"/>
              <a:buFont typeface="Wingdings 2" pitchFamily="2" charset="2"/>
              <a:buChar char=""/>
              <a:defRPr sz="2100" kern="1200">
                <a:solidFill>
                  <a:schemeClr val="tx1"/>
                </a:solidFill>
                <a:latin typeface="+mn-lt"/>
                <a:ea typeface="ＭＳ Ｐゴシック" charset="0"/>
                <a:cs typeface="+mn-cs"/>
              </a:defRPr>
            </a:lvl3pPr>
            <a:lvl4pPr marL="1143000" indent="-228600" algn="l" rtl="0" eaLnBrk="0" fontAlgn="base" hangingPunct="0">
              <a:spcBef>
                <a:spcPts val="350"/>
              </a:spcBef>
              <a:spcAft>
                <a:spcPct val="0"/>
              </a:spcAft>
              <a:buClr>
                <a:schemeClr val="accent2"/>
              </a:buClr>
              <a:buFont typeface="Wingdings 2" pitchFamily="2" charset="2"/>
              <a:buChar char=""/>
              <a:defRPr sz="1900" kern="1200">
                <a:solidFill>
                  <a:schemeClr val="tx1"/>
                </a:solidFill>
                <a:latin typeface="+mn-lt"/>
                <a:ea typeface="ＭＳ Ｐゴシック" charset="0"/>
                <a:cs typeface="+mn-cs"/>
              </a:defRPr>
            </a:lvl4pPr>
            <a:lvl5pPr marL="1371600" indent="-228600" algn="l" rtl="0" eaLnBrk="0" fontAlgn="base" hangingPunct="0">
              <a:spcBef>
                <a:spcPts val="350"/>
              </a:spcBef>
              <a:spcAft>
                <a:spcPct val="0"/>
              </a:spcAft>
              <a:buClr>
                <a:schemeClr val="accent2"/>
              </a:buClr>
              <a:buFont typeface="Wingdings 2" pitchFamily="2" charset="2"/>
              <a:buChar char=""/>
              <a:defRPr kern="1200">
                <a:solidFill>
                  <a:schemeClr val="tx1"/>
                </a:solidFill>
                <a:latin typeface="+mn-lt"/>
                <a:ea typeface="ＭＳ Ｐゴシック" charset="0"/>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eaLnBrk="1" hangingPunct="1">
              <a:buClr>
                <a:srgbClr val="B89E5C"/>
              </a:buClr>
            </a:pPr>
            <a:r>
              <a:rPr lang="en-US" altLang="en-US" sz="2400" dirty="0">
                <a:latin typeface="Cambria" charset="0"/>
                <a:ea typeface="Cambria" charset="0"/>
                <a:cs typeface="Cambria" charset="0"/>
              </a:rPr>
              <a:t>The Essential Functions Guidelines of the PT Program consist of the minimal physical, cognitive and behavioral abilities required for the successful completion of the DPT program. Please review the Essential Functions Guidelines to determine if you meet the required minimal abilities. </a:t>
            </a:r>
            <a:r>
              <a:rPr lang="en-US" altLang="en-US" sz="2400" u="sng" dirty="0">
                <a:latin typeface="Cambria" charset="0"/>
                <a:ea typeface="Cambria" charset="0"/>
                <a:cs typeface="Cambria" charset="0"/>
              </a:rPr>
              <a:t>Please indicate whether you have read the Essential Functions Guidelines.</a:t>
            </a:r>
          </a:p>
        </p:txBody>
      </p:sp>
    </p:spTree>
    <p:extLst>
      <p:ext uri="{BB962C8B-B14F-4D97-AF65-F5344CB8AC3E}">
        <p14:creationId xmlns:p14="http://schemas.microsoft.com/office/powerpoint/2010/main" val="270654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1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corative"/>
          <p:cNvPicPr>
            <a:picLocks noChangeAspect="1"/>
          </p:cNvPicPr>
          <p:nvPr/>
        </p:nvPicPr>
        <p:blipFill>
          <a:blip r:embed="rId5"/>
          <a:stretch>
            <a:fillRect/>
          </a:stretch>
        </p:blipFill>
        <p:spPr>
          <a:xfrm>
            <a:off x="0" y="305"/>
            <a:ext cx="9140952" cy="914095"/>
          </a:xfrm>
          <a:prstGeom prst="rect">
            <a:avLst/>
          </a:prstGeom>
          <a:ln>
            <a:noFill/>
          </a:ln>
        </p:spPr>
      </p:pic>
      <p:sp>
        <p:nvSpPr>
          <p:cNvPr id="2" name="Title 1"/>
          <p:cNvSpPr>
            <a:spLocks noGrp="1"/>
          </p:cNvSpPr>
          <p:nvPr>
            <p:ph type="ctrTitle"/>
          </p:nvPr>
        </p:nvSpPr>
        <p:spPr>
          <a:xfrm>
            <a:off x="212943" y="0"/>
            <a:ext cx="6388274" cy="847484"/>
          </a:xfrm>
          <a:ln>
            <a:noFill/>
          </a:ln>
          <a:effectLst/>
        </p:spPr>
        <p:txBody>
          <a:bodyPr>
            <a:noAutofit/>
          </a:bodyPr>
          <a:lstStyle/>
          <a:p>
            <a:pPr algn="l">
              <a:defRPr/>
            </a:pPr>
            <a:r>
              <a:rPr lang="en-US" sz="2800" dirty="0">
                <a:solidFill>
                  <a:schemeClr val="bg1"/>
                </a:solidFill>
                <a:latin typeface="Cambria" charset="0"/>
                <a:ea typeface="Cambria" charset="0"/>
                <a:cs typeface="Cambria" charset="0"/>
              </a:rPr>
              <a:t>Questions unique to OU </a:t>
            </a:r>
          </a:p>
        </p:txBody>
      </p:sp>
      <p:pic>
        <p:nvPicPr>
          <p:cNvPr id="7" name="Recorded Sound" descr="Recorded Sound">
            <a:hlinkClick r:id="" action="ppaction://media"/>
            <a:extLst>
              <a:ext uri="{FF2B5EF4-FFF2-40B4-BE49-F238E27FC236}">
                <a16:creationId xmlns:a16="http://schemas.microsoft.com/office/drawing/2014/main" id="{6D42C92F-B7DF-2945-975A-263528CD96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07249" y="4079613"/>
            <a:ext cx="812800" cy="812800"/>
          </a:xfrm>
          <a:prstGeom prst="rect">
            <a:avLst/>
          </a:prstGeom>
        </p:spPr>
      </p:pic>
      <p:sp>
        <p:nvSpPr>
          <p:cNvPr id="8" name="TextBox 7">
            <a:extLst>
              <a:ext uri="{FF2B5EF4-FFF2-40B4-BE49-F238E27FC236}">
                <a16:creationId xmlns:a16="http://schemas.microsoft.com/office/drawing/2014/main" id="{FD5654E4-DA39-7845-B4F7-6C7F9182A586}"/>
              </a:ext>
            </a:extLst>
          </p:cNvPr>
          <p:cNvSpPr txBox="1"/>
          <p:nvPr/>
        </p:nvSpPr>
        <p:spPr>
          <a:xfrm>
            <a:off x="1" y="1591056"/>
            <a:ext cx="8613648" cy="2780248"/>
          </a:xfrm>
          <a:prstGeom prst="rect">
            <a:avLst/>
          </a:prstGeom>
          <a:noFill/>
        </p:spPr>
        <p:txBody>
          <a:bodyPr wrap="square" rtlCol="0">
            <a:spAutoFit/>
          </a:bodyPr>
          <a:lstStyle/>
          <a:p>
            <a:pPr marL="365125" lvl="0" indent="-255588" eaLnBrk="0" fontAlgn="base" hangingPunct="0">
              <a:spcBef>
                <a:spcPts val="400"/>
              </a:spcBef>
              <a:spcAft>
                <a:spcPct val="0"/>
              </a:spcAft>
              <a:buClr>
                <a:srgbClr val="CEB966"/>
              </a:buClr>
              <a:buSzPct val="68000"/>
              <a:buFont typeface="Wingdings 3" pitchFamily="18" charset="2"/>
              <a:buChar char=""/>
              <a:defRPr/>
            </a:pPr>
            <a:r>
              <a:rPr lang="en-US" sz="2400" kern="1200" dirty="0">
                <a:solidFill>
                  <a:prstClr val="black"/>
                </a:solidFill>
                <a:latin typeface="Cambria" charset="0"/>
                <a:ea typeface="Cambria" charset="0"/>
                <a:cs typeface="Cambria" charset="0"/>
              </a:rPr>
              <a:t>What steps have you taken to explore Oakland University’s Physical Therapy Program?</a:t>
            </a:r>
          </a:p>
          <a:p>
            <a:pPr marL="365125" lvl="0" indent="-255588" eaLnBrk="0" fontAlgn="base" hangingPunct="0">
              <a:spcBef>
                <a:spcPts val="400"/>
              </a:spcBef>
              <a:spcAft>
                <a:spcPct val="0"/>
              </a:spcAft>
              <a:buClr>
                <a:srgbClr val="CEB966"/>
              </a:buClr>
              <a:buSzPct val="68000"/>
              <a:buFont typeface="Wingdings 3" pitchFamily="18" charset="2"/>
              <a:buChar char=""/>
              <a:defRPr/>
            </a:pPr>
            <a:endParaRPr lang="en-US" sz="2400" kern="1200" dirty="0">
              <a:solidFill>
                <a:prstClr val="black"/>
              </a:solidFill>
              <a:latin typeface="Cambria" charset="0"/>
              <a:ea typeface="Cambria" charset="0"/>
              <a:cs typeface="Cambria" charset="0"/>
            </a:endParaRPr>
          </a:p>
          <a:p>
            <a:pPr marL="365125" lvl="0" indent="-255588" eaLnBrk="0" fontAlgn="base" hangingPunct="0">
              <a:spcBef>
                <a:spcPts val="400"/>
              </a:spcBef>
              <a:spcAft>
                <a:spcPct val="0"/>
              </a:spcAft>
              <a:buClr>
                <a:srgbClr val="CEB966"/>
              </a:buClr>
              <a:buSzPct val="68000"/>
              <a:buFont typeface="Wingdings 3" pitchFamily="18" charset="2"/>
              <a:buChar char=""/>
              <a:defRPr/>
            </a:pPr>
            <a:r>
              <a:rPr lang="en-US" sz="2400" kern="1200" dirty="0">
                <a:solidFill>
                  <a:prstClr val="black"/>
                </a:solidFill>
                <a:latin typeface="Cambria" charset="0"/>
                <a:ea typeface="Cambria" charset="0"/>
                <a:cs typeface="Cambria" charset="0"/>
              </a:rPr>
              <a:t>If you were accepted to more than one physical therapy program, what factors would you consider in choosing Oakland University?</a:t>
            </a:r>
          </a:p>
          <a:p>
            <a:endParaRPr lang="en-US" sz="2400" dirty="0">
              <a:latin typeface="Cambria" charset="0"/>
              <a:ea typeface="Cambria" charset="0"/>
              <a:cs typeface="Cambria" charset="0"/>
            </a:endParaRPr>
          </a:p>
        </p:txBody>
      </p:sp>
    </p:spTree>
    <p:extLst>
      <p:ext uri="{BB962C8B-B14F-4D97-AF65-F5344CB8AC3E}">
        <p14:creationId xmlns:p14="http://schemas.microsoft.com/office/powerpoint/2010/main" val="271186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5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050572"/>
            <a:ext cx="6400800" cy="3853099"/>
          </a:xfrm>
        </p:spPr>
        <p:txBody>
          <a:bodyPr/>
          <a:lstStyle/>
          <a:p>
            <a:pPr marL="50800" indent="0">
              <a:buClr>
                <a:srgbClr val="B89E5C"/>
              </a:buClr>
              <a:buSzPct val="110000"/>
            </a:pPr>
            <a:r>
              <a:rPr lang="en-US" altLang="en-US" sz="2800" b="1" dirty="0">
                <a:solidFill>
                  <a:schemeClr val="tx1"/>
                </a:solidFill>
                <a:latin typeface="Cambria" panose="02040503050406030204" pitchFamily="18" charset="0"/>
                <a:ea typeface="Helvetica Neue" panose="02000503000000020004" pitchFamily="2" charset="0"/>
                <a:cs typeface="Helvetica Neue" panose="02000503000000020004" pitchFamily="2" charset="0"/>
              </a:rPr>
              <a:t>INFORMATION PRESENTATION</a:t>
            </a:r>
          </a:p>
          <a:p>
            <a:pPr marL="50800" indent="0">
              <a:buClr>
                <a:srgbClr val="B89E5C"/>
              </a:buClr>
              <a:buSzPct val="110000"/>
            </a:pPr>
            <a:endParaRPr lang="en-US" altLang="en-US" sz="2800" b="1" dirty="0">
              <a:solidFill>
                <a:schemeClr val="tx1"/>
              </a:solidFill>
              <a:latin typeface="Cambria" panose="02040503050406030204" pitchFamily="18" charset="0"/>
              <a:ea typeface="Helvetica Neue" panose="02000503000000020004" pitchFamily="2" charset="0"/>
              <a:cs typeface="Helvetica Neue" panose="02000503000000020004" pitchFamily="2" charset="0"/>
            </a:endParaRPr>
          </a:p>
          <a:p>
            <a:pPr marL="50800" indent="0">
              <a:buClr>
                <a:srgbClr val="B89E5C"/>
              </a:buClr>
              <a:buSzPct val="110000"/>
            </a:pPr>
            <a:r>
              <a:rPr lang="en-US" altLang="en-US" sz="2800" b="1" dirty="0">
                <a:solidFill>
                  <a:schemeClr val="tx1"/>
                </a:solidFill>
                <a:latin typeface="Cambria" panose="02040503050406030204" pitchFamily="18" charset="0"/>
                <a:ea typeface="Helvetica Neue" panose="02000503000000020004" pitchFamily="2" charset="0"/>
                <a:cs typeface="Helvetica Neue" panose="02000503000000020004" pitchFamily="2" charset="0"/>
              </a:rPr>
              <a:t>FOR</a:t>
            </a:r>
          </a:p>
          <a:p>
            <a:pPr marL="50800" indent="0">
              <a:buClr>
                <a:srgbClr val="B89E5C"/>
              </a:buClr>
              <a:buSzPct val="110000"/>
            </a:pPr>
            <a:endParaRPr lang="en-US" altLang="en-US" sz="2800" b="1" dirty="0">
              <a:solidFill>
                <a:schemeClr val="tx1"/>
              </a:solidFill>
              <a:latin typeface="Cambria" panose="02040503050406030204" pitchFamily="18" charset="0"/>
              <a:ea typeface="Helvetica Neue" panose="02000503000000020004" pitchFamily="2" charset="0"/>
              <a:cs typeface="Helvetica Neue" panose="02000503000000020004" pitchFamily="2" charset="0"/>
            </a:endParaRPr>
          </a:p>
          <a:p>
            <a:pPr marL="50800" indent="0">
              <a:buClr>
                <a:srgbClr val="B89E5C"/>
              </a:buClr>
              <a:buSzPct val="110000"/>
            </a:pPr>
            <a:r>
              <a:rPr lang="en-US" altLang="en-US" sz="2800" b="1" dirty="0">
                <a:solidFill>
                  <a:schemeClr val="tx1"/>
                </a:solidFill>
                <a:latin typeface="Cambria" panose="02040503050406030204" pitchFamily="18" charset="0"/>
                <a:ea typeface="Helvetica Neue" panose="02000503000000020004" pitchFamily="2" charset="0"/>
                <a:cs typeface="Helvetica Neue" panose="02000503000000020004" pitchFamily="2" charset="0"/>
              </a:rPr>
              <a:t>OAKLAND UNIVERSITY’S</a:t>
            </a:r>
          </a:p>
          <a:p>
            <a:pPr marL="50800" indent="0">
              <a:buClr>
                <a:srgbClr val="B89E5C"/>
              </a:buClr>
              <a:buSzPct val="110000"/>
            </a:pPr>
            <a:endParaRPr lang="en-US" altLang="en-US" sz="2800" b="1" dirty="0">
              <a:solidFill>
                <a:schemeClr val="tx1"/>
              </a:solidFill>
              <a:latin typeface="Cambria" panose="02040503050406030204" pitchFamily="18" charset="0"/>
              <a:ea typeface="Helvetica Neue" panose="02000503000000020004" pitchFamily="2" charset="0"/>
              <a:cs typeface="Helvetica Neue" panose="02000503000000020004" pitchFamily="2" charset="0"/>
            </a:endParaRPr>
          </a:p>
          <a:p>
            <a:pPr marL="50800" indent="0">
              <a:buClr>
                <a:srgbClr val="B89E5C"/>
              </a:buClr>
              <a:buSzPct val="110000"/>
            </a:pPr>
            <a:r>
              <a:rPr lang="en-US" altLang="en-US" sz="2800" b="1" dirty="0">
                <a:solidFill>
                  <a:schemeClr val="tx1"/>
                </a:solidFill>
                <a:latin typeface="Cambria" panose="02040503050406030204" pitchFamily="18" charset="0"/>
                <a:ea typeface="Helvetica Neue" panose="02000503000000020004" pitchFamily="2" charset="0"/>
                <a:cs typeface="Helvetica Neue" panose="02000503000000020004" pitchFamily="2" charset="0"/>
              </a:rPr>
              <a:t>PROGRAM IN PHYSICAL THERAPY</a:t>
            </a:r>
          </a:p>
          <a:p>
            <a:endParaRPr lang="en-US" dirty="0"/>
          </a:p>
        </p:txBody>
      </p:sp>
      <p:pic>
        <p:nvPicPr>
          <p:cNvPr id="4" name="Picture 3" descr="Decorative"/>
          <p:cNvPicPr>
            <a:picLocks noChangeAspect="1"/>
          </p:cNvPicPr>
          <p:nvPr/>
        </p:nvPicPr>
        <p:blipFill>
          <a:blip r:embed="rId4"/>
          <a:stretch>
            <a:fillRect/>
          </a:stretch>
        </p:blipFill>
        <p:spPr>
          <a:xfrm>
            <a:off x="3048" y="0"/>
            <a:ext cx="9140952" cy="914095"/>
          </a:xfrm>
          <a:prstGeom prst="rect">
            <a:avLst/>
          </a:prstGeom>
        </p:spPr>
      </p:pic>
      <p:pic>
        <p:nvPicPr>
          <p:cNvPr id="5" name="Recorded Sound" descr="Recorded Sound">
            <a:hlinkClick r:id="" action="ppaction://media"/>
            <a:extLst>
              <a:ext uri="{FF2B5EF4-FFF2-40B4-BE49-F238E27FC236}">
                <a16:creationId xmlns:a16="http://schemas.microsoft.com/office/drawing/2014/main" id="{9EA489EA-35F3-B940-9E6B-BE163D66E7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82226" y="3954394"/>
            <a:ext cx="812800" cy="812800"/>
          </a:xfrm>
          <a:prstGeom prst="rect">
            <a:avLst/>
          </a:prstGeom>
        </p:spPr>
      </p:pic>
    </p:spTree>
    <p:extLst>
      <p:ext uri="{BB962C8B-B14F-4D97-AF65-F5344CB8AC3E}">
        <p14:creationId xmlns:p14="http://schemas.microsoft.com/office/powerpoint/2010/main" val="90773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corative"/>
          <p:cNvPicPr>
            <a:picLocks noChangeAspect="1"/>
          </p:cNvPicPr>
          <p:nvPr/>
        </p:nvPicPr>
        <p:blipFill>
          <a:blip r:embed="rId5"/>
          <a:stretch>
            <a:fillRect/>
          </a:stretch>
        </p:blipFill>
        <p:spPr>
          <a:xfrm>
            <a:off x="3048" y="0"/>
            <a:ext cx="9140952" cy="914095"/>
          </a:xfrm>
          <a:prstGeom prst="rect">
            <a:avLst/>
          </a:prstGeom>
        </p:spPr>
      </p:pic>
      <p:pic>
        <p:nvPicPr>
          <p:cNvPr id="7" name="Picture 6">
            <a:extLst>
              <a:ext uri="{FF2B5EF4-FFF2-40B4-BE49-F238E27FC236}">
                <a16:creationId xmlns:a16="http://schemas.microsoft.com/office/drawing/2014/main" id="{BA810AE1-8812-7A40-8E9B-7EF97AB6BD9D}"/>
              </a:ext>
            </a:extLst>
          </p:cNvPr>
          <p:cNvPicPr>
            <a:picLocks noChangeAspect="1"/>
          </p:cNvPicPr>
          <p:nvPr/>
        </p:nvPicPr>
        <p:blipFill rotWithShape="1">
          <a:blip r:embed="rId6"/>
          <a:srcRect l="6901" t="8588" r="36447" b="23669"/>
          <a:stretch/>
        </p:blipFill>
        <p:spPr>
          <a:xfrm>
            <a:off x="326918" y="1151318"/>
            <a:ext cx="4534411" cy="3708780"/>
          </a:xfrm>
          <a:prstGeom prst="rect">
            <a:avLst/>
          </a:prstGeom>
        </p:spPr>
      </p:pic>
      <p:pic>
        <p:nvPicPr>
          <p:cNvPr id="8" name="Recorded Sound" descr="Recorded Sound">
            <a:hlinkClick r:id="" action="ppaction://media"/>
            <a:extLst>
              <a:ext uri="{FF2B5EF4-FFF2-40B4-BE49-F238E27FC236}">
                <a16:creationId xmlns:a16="http://schemas.microsoft.com/office/drawing/2014/main" id="{5A7D63EE-F66E-3645-BE71-97ED8D3F8C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41860" y="4237521"/>
            <a:ext cx="812800" cy="812800"/>
          </a:xfrm>
          <a:prstGeom prst="rect">
            <a:avLst/>
          </a:prstGeom>
        </p:spPr>
      </p:pic>
      <p:sp>
        <p:nvSpPr>
          <p:cNvPr id="9" name="TextBox 8">
            <a:extLst>
              <a:ext uri="{FF2B5EF4-FFF2-40B4-BE49-F238E27FC236}">
                <a16:creationId xmlns:a16="http://schemas.microsoft.com/office/drawing/2014/main" id="{B3547C58-EEF4-6A43-82AD-B99615F26FBC}"/>
              </a:ext>
            </a:extLst>
          </p:cNvPr>
          <p:cNvSpPr txBox="1"/>
          <p:nvPr/>
        </p:nvSpPr>
        <p:spPr>
          <a:xfrm>
            <a:off x="4807432" y="2371725"/>
            <a:ext cx="4550881" cy="400110"/>
          </a:xfrm>
          <a:prstGeom prst="rect">
            <a:avLst/>
          </a:prstGeom>
          <a:noFill/>
        </p:spPr>
        <p:txBody>
          <a:bodyPr wrap="square" rtlCol="0">
            <a:spAutoFit/>
          </a:bodyPr>
          <a:lstStyle/>
          <a:p>
            <a:pPr algn="ctr"/>
            <a:r>
              <a:rPr lang="en-US" sz="2000" dirty="0">
                <a:solidFill>
                  <a:schemeClr val="tx1"/>
                </a:solidFill>
                <a:latin typeface="Cambria" charset="0"/>
                <a:ea typeface="Cambria" charset="0"/>
                <a:cs typeface="Cambria" charset="0"/>
              </a:rPr>
              <a:t>Physical Therapy Program</a:t>
            </a:r>
          </a:p>
        </p:txBody>
      </p:sp>
    </p:spTree>
    <p:extLst>
      <p:ext uri="{BB962C8B-B14F-4D97-AF65-F5344CB8AC3E}">
        <p14:creationId xmlns:p14="http://schemas.microsoft.com/office/powerpoint/2010/main" val="154653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corative"/>
          <p:cNvPicPr>
            <a:picLocks noChangeAspect="1"/>
          </p:cNvPicPr>
          <p:nvPr/>
        </p:nvPicPr>
        <p:blipFill>
          <a:blip r:embed="rId5"/>
          <a:stretch>
            <a:fillRect/>
          </a:stretch>
        </p:blipFill>
        <p:spPr>
          <a:xfrm>
            <a:off x="0" y="305"/>
            <a:ext cx="9140952" cy="914095"/>
          </a:xfrm>
          <a:prstGeom prst="rect">
            <a:avLst/>
          </a:prstGeom>
          <a:ln>
            <a:noFill/>
          </a:ln>
        </p:spPr>
      </p:pic>
      <p:sp>
        <p:nvSpPr>
          <p:cNvPr id="2" name="Title 1"/>
          <p:cNvSpPr>
            <a:spLocks noGrp="1"/>
          </p:cNvSpPr>
          <p:nvPr>
            <p:ph type="ctrTitle"/>
          </p:nvPr>
        </p:nvSpPr>
        <p:spPr>
          <a:xfrm>
            <a:off x="212943" y="0"/>
            <a:ext cx="6388274" cy="847484"/>
          </a:xfrm>
          <a:ln>
            <a:noFill/>
          </a:ln>
          <a:effectLst/>
        </p:spPr>
        <p:txBody>
          <a:bodyPr>
            <a:noAutofit/>
          </a:bodyPr>
          <a:lstStyle/>
          <a:p>
            <a:pPr algn="l">
              <a:defRPr/>
            </a:pPr>
            <a:r>
              <a:rPr lang="en-US" sz="2700" dirty="0">
                <a:solidFill>
                  <a:schemeClr val="bg1"/>
                </a:solidFill>
                <a:latin typeface="Cambria" charset="0"/>
                <a:ea typeface="Cambria" charset="0"/>
                <a:cs typeface="Cambria" charset="0"/>
              </a:rPr>
              <a:t>What are the backgrounds</a:t>
            </a:r>
            <a:br>
              <a:rPr lang="en-US" sz="2700" dirty="0">
                <a:solidFill>
                  <a:schemeClr val="bg1"/>
                </a:solidFill>
                <a:latin typeface="Cambria" charset="0"/>
                <a:ea typeface="Cambria" charset="0"/>
                <a:cs typeface="Cambria" charset="0"/>
              </a:rPr>
            </a:br>
            <a:r>
              <a:rPr lang="en-US" sz="2700" dirty="0">
                <a:solidFill>
                  <a:schemeClr val="bg1"/>
                </a:solidFill>
                <a:latin typeface="Cambria" charset="0"/>
                <a:ea typeface="Cambria" charset="0"/>
                <a:cs typeface="Cambria" charset="0"/>
              </a:rPr>
              <a:t> of the faculty?</a:t>
            </a:r>
          </a:p>
        </p:txBody>
      </p:sp>
      <p:pic>
        <p:nvPicPr>
          <p:cNvPr id="39" name="Recorded Sound" descr="Recorded Sound">
            <a:hlinkClick r:id="" action="ppaction://media"/>
            <a:extLst>
              <a:ext uri="{FF2B5EF4-FFF2-40B4-BE49-F238E27FC236}">
                <a16:creationId xmlns:a16="http://schemas.microsoft.com/office/drawing/2014/main" id="{E6E4FDB5-FC62-4D4E-8631-FE4ABF0CE9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9132" y="4146780"/>
            <a:ext cx="812800" cy="812800"/>
          </a:xfrm>
          <a:prstGeom prst="rect">
            <a:avLst/>
          </a:prstGeom>
        </p:spPr>
      </p:pic>
      <p:sp>
        <p:nvSpPr>
          <p:cNvPr id="40" name="Content Placeholder 1">
            <a:extLst>
              <a:ext uri="{FF2B5EF4-FFF2-40B4-BE49-F238E27FC236}">
                <a16:creationId xmlns:a16="http://schemas.microsoft.com/office/drawing/2014/main" id="{98CDB341-1E3C-2B4F-8942-E5876467A35C}"/>
              </a:ext>
            </a:extLst>
          </p:cNvPr>
          <p:cNvSpPr txBox="1">
            <a:spLocks/>
          </p:cNvSpPr>
          <p:nvPr/>
        </p:nvSpPr>
        <p:spPr bwMode="auto">
          <a:xfrm>
            <a:off x="212943" y="1159426"/>
            <a:ext cx="7678920" cy="440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2" charset="2"/>
              <a:buChar char=""/>
              <a:defRPr sz="2700" kern="1200">
                <a:solidFill>
                  <a:schemeClr val="tx1"/>
                </a:solidFill>
                <a:latin typeface="+mn-lt"/>
                <a:ea typeface="ＭＳ Ｐゴシック" charset="0"/>
                <a:cs typeface="ＭＳ Ｐゴシック" charset="0"/>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ＭＳ Ｐゴシック" charset="0"/>
                <a:cs typeface="+mn-cs"/>
              </a:defRPr>
            </a:lvl2pPr>
            <a:lvl3pPr marL="858838" indent="-228600" algn="l" rtl="0" eaLnBrk="0" fontAlgn="base" hangingPunct="0">
              <a:spcBef>
                <a:spcPts val="350"/>
              </a:spcBef>
              <a:spcAft>
                <a:spcPct val="0"/>
              </a:spcAft>
              <a:buClr>
                <a:schemeClr val="accent2"/>
              </a:buClr>
              <a:buSzPct val="100000"/>
              <a:buFont typeface="Wingdings 2" pitchFamily="2" charset="2"/>
              <a:buChar char=""/>
              <a:defRPr sz="2100" kern="1200">
                <a:solidFill>
                  <a:schemeClr val="tx1"/>
                </a:solidFill>
                <a:latin typeface="+mn-lt"/>
                <a:ea typeface="ＭＳ Ｐゴシック" charset="0"/>
                <a:cs typeface="+mn-cs"/>
              </a:defRPr>
            </a:lvl3pPr>
            <a:lvl4pPr marL="1143000" indent="-228600" algn="l" rtl="0" eaLnBrk="0" fontAlgn="base" hangingPunct="0">
              <a:spcBef>
                <a:spcPts val="350"/>
              </a:spcBef>
              <a:spcAft>
                <a:spcPct val="0"/>
              </a:spcAft>
              <a:buClr>
                <a:schemeClr val="accent2"/>
              </a:buClr>
              <a:buFont typeface="Wingdings 2" pitchFamily="2" charset="2"/>
              <a:buChar char=""/>
              <a:defRPr sz="1900" kern="1200">
                <a:solidFill>
                  <a:schemeClr val="tx1"/>
                </a:solidFill>
                <a:latin typeface="+mn-lt"/>
                <a:ea typeface="ＭＳ Ｐゴシック" charset="0"/>
                <a:cs typeface="+mn-cs"/>
              </a:defRPr>
            </a:lvl4pPr>
            <a:lvl5pPr marL="1371600" indent="-228600" algn="l" rtl="0" eaLnBrk="0" fontAlgn="base" hangingPunct="0">
              <a:spcBef>
                <a:spcPts val="350"/>
              </a:spcBef>
              <a:spcAft>
                <a:spcPct val="0"/>
              </a:spcAft>
              <a:buClr>
                <a:schemeClr val="accent2"/>
              </a:buClr>
              <a:buFont typeface="Wingdings 2" pitchFamily="2" charset="2"/>
              <a:buChar char=""/>
              <a:defRPr kern="1200">
                <a:solidFill>
                  <a:schemeClr val="tx1"/>
                </a:solidFill>
                <a:latin typeface="+mn-lt"/>
                <a:ea typeface="ＭＳ Ｐゴシック" charset="0"/>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eaLnBrk="1" hangingPunct="1">
              <a:buClr>
                <a:srgbClr val="B89E5C"/>
              </a:buClr>
            </a:pPr>
            <a:r>
              <a:rPr lang="en-US" altLang="en-US" sz="2400" dirty="0">
                <a:latin typeface="Cambria" charset="0"/>
                <a:ea typeface="Cambria" charset="0"/>
                <a:cs typeface="Cambria" charset="0"/>
              </a:rPr>
              <a:t>Internationally and nationally recognized </a:t>
            </a:r>
          </a:p>
          <a:p>
            <a:pPr eaLnBrk="1" hangingPunct="1">
              <a:buClr>
                <a:srgbClr val="B89E5C"/>
              </a:buClr>
            </a:pPr>
            <a:r>
              <a:rPr lang="en-US" altLang="en-US" sz="2400" dirty="0">
                <a:latin typeface="Cambria" charset="0"/>
                <a:ea typeface="Cambria" charset="0"/>
                <a:cs typeface="Cambria" charset="0"/>
              </a:rPr>
              <a:t>Active in profession</a:t>
            </a:r>
          </a:p>
          <a:p>
            <a:pPr eaLnBrk="1" hangingPunct="1">
              <a:buClr>
                <a:srgbClr val="B89E5C"/>
              </a:buClr>
            </a:pPr>
            <a:r>
              <a:rPr lang="en-US" altLang="en-US" sz="2400" dirty="0">
                <a:latin typeface="Cambria" charset="0"/>
                <a:ea typeface="Cambria" charset="0"/>
                <a:cs typeface="Cambria" charset="0"/>
              </a:rPr>
              <a:t>Majority continue to do clinical work</a:t>
            </a:r>
          </a:p>
          <a:p>
            <a:pPr eaLnBrk="1" hangingPunct="1">
              <a:buClr>
                <a:srgbClr val="B89E5C"/>
              </a:buClr>
            </a:pPr>
            <a:r>
              <a:rPr lang="en-US" altLang="en-US" sz="2400" dirty="0">
                <a:latin typeface="Cambria" charset="0"/>
                <a:ea typeface="Cambria" charset="0"/>
                <a:cs typeface="Cambria" charset="0"/>
              </a:rPr>
              <a:t>Several with Orthopedic Manual PT education</a:t>
            </a:r>
          </a:p>
          <a:p>
            <a:pPr eaLnBrk="1" hangingPunct="1">
              <a:buClr>
                <a:srgbClr val="B89E5C"/>
              </a:buClr>
            </a:pPr>
            <a:r>
              <a:rPr lang="en-US" altLang="en-US" sz="2400" dirty="0">
                <a:latin typeface="Cambria" charset="0"/>
                <a:ea typeface="Cambria" charset="0"/>
                <a:cs typeface="Cambria" charset="0"/>
              </a:rPr>
              <a:t>APTA-recognized specialists</a:t>
            </a:r>
          </a:p>
          <a:p>
            <a:pPr lvl="1" eaLnBrk="1" hangingPunct="1">
              <a:buClr>
                <a:srgbClr val="B89E5C"/>
              </a:buClr>
            </a:pPr>
            <a:r>
              <a:rPr lang="en-US" altLang="en-US" sz="2000" dirty="0">
                <a:latin typeface="Cambria" charset="0"/>
                <a:ea typeface="Cambria" charset="0"/>
                <a:cs typeface="Cambria" charset="0"/>
              </a:rPr>
              <a:t>Orthopedic</a:t>
            </a:r>
          </a:p>
          <a:p>
            <a:pPr lvl="1" eaLnBrk="1" hangingPunct="1">
              <a:buClr>
                <a:srgbClr val="B89E5C"/>
              </a:buClr>
            </a:pPr>
            <a:r>
              <a:rPr lang="en-US" altLang="en-US" sz="2000" dirty="0">
                <a:latin typeface="Cambria" charset="0"/>
                <a:ea typeface="Cambria" charset="0"/>
                <a:cs typeface="Cambria" charset="0"/>
              </a:rPr>
              <a:t>Neurological</a:t>
            </a:r>
          </a:p>
          <a:p>
            <a:pPr lvl="1" eaLnBrk="1" hangingPunct="1">
              <a:buClr>
                <a:srgbClr val="B89E5C"/>
              </a:buClr>
            </a:pPr>
            <a:r>
              <a:rPr lang="en-US" altLang="en-US" sz="2000" dirty="0">
                <a:latin typeface="Cambria" charset="0"/>
                <a:ea typeface="Cambria" charset="0"/>
                <a:cs typeface="Cambria" charset="0"/>
              </a:rPr>
              <a:t>Cardiopulmonary</a:t>
            </a:r>
          </a:p>
          <a:p>
            <a:pPr lvl="1" eaLnBrk="1" hangingPunct="1">
              <a:buClr>
                <a:srgbClr val="B89E5C"/>
              </a:buClr>
            </a:pPr>
            <a:r>
              <a:rPr lang="en-US" altLang="en-US" sz="2000" dirty="0">
                <a:latin typeface="Cambria" charset="0"/>
                <a:ea typeface="Cambria" charset="0"/>
                <a:cs typeface="Cambria" charset="0"/>
              </a:rPr>
              <a:t>Geriatrics</a:t>
            </a:r>
          </a:p>
          <a:p>
            <a:pPr lvl="1" eaLnBrk="1" hangingPunct="1">
              <a:buClr>
                <a:srgbClr val="B89E5C"/>
              </a:buClr>
            </a:pPr>
            <a:r>
              <a:rPr lang="en-US" altLang="en-US" sz="2000" dirty="0">
                <a:latin typeface="Cambria" charset="0"/>
                <a:ea typeface="Cambria" charset="0"/>
                <a:cs typeface="Cambria" charset="0"/>
              </a:rPr>
              <a:t>Pediatrics</a:t>
            </a:r>
          </a:p>
        </p:txBody>
      </p:sp>
    </p:spTree>
    <p:extLst>
      <p:ext uri="{BB962C8B-B14F-4D97-AF65-F5344CB8AC3E}">
        <p14:creationId xmlns:p14="http://schemas.microsoft.com/office/powerpoint/2010/main" val="352322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62"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corative"/>
          <p:cNvPicPr>
            <a:picLocks noChangeAspect="1"/>
          </p:cNvPicPr>
          <p:nvPr/>
        </p:nvPicPr>
        <p:blipFill>
          <a:blip r:embed="rId5"/>
          <a:stretch>
            <a:fillRect/>
          </a:stretch>
        </p:blipFill>
        <p:spPr>
          <a:xfrm>
            <a:off x="0" y="305"/>
            <a:ext cx="9140952" cy="914095"/>
          </a:xfrm>
          <a:prstGeom prst="rect">
            <a:avLst/>
          </a:prstGeom>
          <a:ln>
            <a:noFill/>
          </a:ln>
        </p:spPr>
      </p:pic>
      <p:sp>
        <p:nvSpPr>
          <p:cNvPr id="2" name="Title 1"/>
          <p:cNvSpPr>
            <a:spLocks noGrp="1"/>
          </p:cNvSpPr>
          <p:nvPr>
            <p:ph type="ctrTitle"/>
          </p:nvPr>
        </p:nvSpPr>
        <p:spPr>
          <a:xfrm>
            <a:off x="212943" y="0"/>
            <a:ext cx="6388274" cy="847484"/>
          </a:xfrm>
          <a:ln>
            <a:noFill/>
          </a:ln>
          <a:effectLst/>
        </p:spPr>
        <p:txBody>
          <a:bodyPr>
            <a:noAutofit/>
          </a:bodyPr>
          <a:lstStyle/>
          <a:p>
            <a:pPr algn="l">
              <a:defRPr/>
            </a:pPr>
            <a:r>
              <a:rPr lang="en-US" sz="2700" dirty="0">
                <a:solidFill>
                  <a:schemeClr val="bg1"/>
                </a:solidFill>
                <a:latin typeface="Cambria" charset="0"/>
                <a:ea typeface="Cambria" charset="0"/>
                <a:cs typeface="Cambria" charset="0"/>
              </a:rPr>
              <a:t>What are the characteristics of </a:t>
            </a:r>
            <a:br>
              <a:rPr lang="en-US" sz="2700" dirty="0">
                <a:solidFill>
                  <a:schemeClr val="bg1"/>
                </a:solidFill>
                <a:latin typeface="Cambria" charset="0"/>
                <a:ea typeface="Cambria" charset="0"/>
                <a:cs typeface="Cambria" charset="0"/>
              </a:rPr>
            </a:br>
            <a:r>
              <a:rPr lang="en-US" sz="2700" dirty="0">
                <a:solidFill>
                  <a:schemeClr val="bg1"/>
                </a:solidFill>
                <a:latin typeface="Cambria" charset="0"/>
                <a:ea typeface="Cambria" charset="0"/>
                <a:cs typeface="Cambria" charset="0"/>
              </a:rPr>
              <a:t>students that attend OU?</a:t>
            </a:r>
          </a:p>
        </p:txBody>
      </p:sp>
      <p:pic>
        <p:nvPicPr>
          <p:cNvPr id="36" name="Recorded Sound" descr="Recorded Sound">
            <a:hlinkClick r:id="" action="ppaction://media"/>
            <a:extLst>
              <a:ext uri="{FF2B5EF4-FFF2-40B4-BE49-F238E27FC236}">
                <a16:creationId xmlns:a16="http://schemas.microsoft.com/office/drawing/2014/main" id="{DA143D16-6D35-0545-9169-740B619F79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31163" y="4100527"/>
            <a:ext cx="812800" cy="812800"/>
          </a:xfrm>
          <a:prstGeom prst="rect">
            <a:avLst/>
          </a:prstGeom>
        </p:spPr>
      </p:pic>
      <p:sp>
        <p:nvSpPr>
          <p:cNvPr id="37" name="Content Placeholder 1">
            <a:extLst>
              <a:ext uri="{FF2B5EF4-FFF2-40B4-BE49-F238E27FC236}">
                <a16:creationId xmlns:a16="http://schemas.microsoft.com/office/drawing/2014/main" id="{B42930B3-BE3A-5F49-96CE-47C091CFDA68}"/>
              </a:ext>
            </a:extLst>
          </p:cNvPr>
          <p:cNvSpPr txBox="1">
            <a:spLocks/>
          </p:cNvSpPr>
          <p:nvPr/>
        </p:nvSpPr>
        <p:spPr bwMode="auto">
          <a:xfrm>
            <a:off x="0" y="1085693"/>
            <a:ext cx="8229600" cy="484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65125" indent="-255588" algn="l" rtl="0" eaLnBrk="0" fontAlgn="base" hangingPunct="0">
              <a:spcBef>
                <a:spcPts val="400"/>
              </a:spcBef>
              <a:spcAft>
                <a:spcPct val="0"/>
              </a:spcAft>
              <a:buClr>
                <a:schemeClr val="accent1"/>
              </a:buClr>
              <a:buSzPct val="68000"/>
              <a:buFont typeface="Wingdings 3" pitchFamily="2" charset="2"/>
              <a:buChar char=""/>
              <a:defRPr sz="2700" kern="1200">
                <a:solidFill>
                  <a:schemeClr val="tx1"/>
                </a:solidFill>
                <a:latin typeface="+mn-lt"/>
                <a:ea typeface="ＭＳ Ｐゴシック" charset="0"/>
                <a:cs typeface="ＭＳ Ｐゴシック" charset="0"/>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ＭＳ Ｐゴシック" charset="0"/>
                <a:cs typeface="+mn-cs"/>
              </a:defRPr>
            </a:lvl2pPr>
            <a:lvl3pPr marL="858838" indent="-228600" algn="l" rtl="0" eaLnBrk="0" fontAlgn="base" hangingPunct="0">
              <a:spcBef>
                <a:spcPts val="350"/>
              </a:spcBef>
              <a:spcAft>
                <a:spcPct val="0"/>
              </a:spcAft>
              <a:buClr>
                <a:schemeClr val="accent2"/>
              </a:buClr>
              <a:buSzPct val="100000"/>
              <a:buFont typeface="Wingdings 2" pitchFamily="2" charset="2"/>
              <a:buChar char=""/>
              <a:defRPr sz="2100" kern="1200">
                <a:solidFill>
                  <a:schemeClr val="tx1"/>
                </a:solidFill>
                <a:latin typeface="+mn-lt"/>
                <a:ea typeface="ＭＳ Ｐゴシック" charset="0"/>
                <a:cs typeface="+mn-cs"/>
              </a:defRPr>
            </a:lvl3pPr>
            <a:lvl4pPr marL="1143000" indent="-228600" algn="l" rtl="0" eaLnBrk="0" fontAlgn="base" hangingPunct="0">
              <a:spcBef>
                <a:spcPts val="350"/>
              </a:spcBef>
              <a:spcAft>
                <a:spcPct val="0"/>
              </a:spcAft>
              <a:buClr>
                <a:schemeClr val="accent2"/>
              </a:buClr>
              <a:buFont typeface="Wingdings 2" pitchFamily="2" charset="2"/>
              <a:buChar char=""/>
              <a:defRPr sz="1900" kern="1200">
                <a:solidFill>
                  <a:schemeClr val="tx1"/>
                </a:solidFill>
                <a:latin typeface="+mn-lt"/>
                <a:ea typeface="ＭＳ Ｐゴシック" charset="0"/>
                <a:cs typeface="+mn-cs"/>
              </a:defRPr>
            </a:lvl4pPr>
            <a:lvl5pPr marL="1371600" indent="-228600" algn="l" rtl="0" eaLnBrk="0" fontAlgn="base" hangingPunct="0">
              <a:spcBef>
                <a:spcPts val="350"/>
              </a:spcBef>
              <a:spcAft>
                <a:spcPct val="0"/>
              </a:spcAft>
              <a:buClr>
                <a:schemeClr val="accent2"/>
              </a:buClr>
              <a:buFont typeface="Wingdings 2" pitchFamily="2" charset="2"/>
              <a:buChar char=""/>
              <a:defRPr kern="1200">
                <a:solidFill>
                  <a:schemeClr val="tx1"/>
                </a:solidFill>
                <a:latin typeface="+mn-lt"/>
                <a:ea typeface="ＭＳ Ｐゴシック" charset="0"/>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65760" marR="0" lvl="0" indent="-256032" algn="l" defTabSz="914400" rtl="0" eaLnBrk="1" fontAlgn="auto" latinLnBrk="0" hangingPunct="1">
              <a:lnSpc>
                <a:spcPct val="100000"/>
              </a:lnSpc>
              <a:spcBef>
                <a:spcPts val="400"/>
              </a:spcBef>
              <a:spcAft>
                <a:spcPts val="0"/>
              </a:spcAft>
              <a:buClr>
                <a:srgbClr val="CEB966"/>
              </a:buClr>
              <a:buSzPct val="68000"/>
              <a:buFont typeface="Wingdings 3"/>
              <a:buChar char=""/>
              <a:tabLst/>
              <a:defRPr/>
            </a:pPr>
            <a:r>
              <a:rPr kumimoji="0" lang="en-US" sz="2000" b="0" i="0" u="none" strike="noStrike" kern="1200" cap="none" spc="0" normalizeH="0" baseline="0" noProof="0" dirty="0">
                <a:ln>
                  <a:noFill/>
                </a:ln>
                <a:solidFill>
                  <a:sysClr val="windowText" lastClr="000000"/>
                </a:solidFill>
                <a:effectLst/>
                <a:uLnTx/>
                <a:uFillTx/>
                <a:latin typeface="Cambria" charset="0"/>
                <a:ea typeface="Cambria" charset="0"/>
                <a:cs typeface="Cambria" charset="0"/>
              </a:rPr>
              <a:t>Involved in profession</a:t>
            </a:r>
          </a:p>
          <a:p>
            <a:pPr marL="621792" marR="0" lvl="1" indent="-228600" algn="l" defTabSz="914400" rtl="0" eaLnBrk="1" fontAlgn="auto" latinLnBrk="0" hangingPunct="1">
              <a:lnSpc>
                <a:spcPct val="100000"/>
              </a:lnSpc>
              <a:spcBef>
                <a:spcPts val="324"/>
              </a:spcBef>
              <a:spcAft>
                <a:spcPts val="0"/>
              </a:spcAft>
              <a:buClr>
                <a:srgbClr val="CEB966"/>
              </a:buClr>
              <a:buSzTx/>
              <a:buFont typeface="Verdana"/>
              <a:buChar char="◦"/>
              <a:tabLst/>
              <a:defRPr/>
            </a:pPr>
            <a:r>
              <a:rPr kumimoji="0" lang="en-US" sz="1600" b="0" i="0" u="none" strike="noStrike" kern="1200" cap="none" spc="0" normalizeH="0" baseline="0" noProof="0" dirty="0">
                <a:ln>
                  <a:noFill/>
                </a:ln>
                <a:solidFill>
                  <a:sysClr val="windowText" lastClr="000000"/>
                </a:solidFill>
                <a:effectLst/>
                <a:uLnTx/>
                <a:uFillTx/>
                <a:latin typeface="Cambria" charset="0"/>
                <a:ea typeface="Cambria" charset="0"/>
                <a:cs typeface="Cambria" charset="0"/>
              </a:rPr>
              <a:t>MPTA and Eastern District events</a:t>
            </a:r>
          </a:p>
          <a:p>
            <a:pPr marL="621792" marR="0" lvl="1" indent="-228600" algn="l" defTabSz="914400" rtl="0" eaLnBrk="1" fontAlgn="auto" latinLnBrk="0" hangingPunct="1">
              <a:lnSpc>
                <a:spcPct val="100000"/>
              </a:lnSpc>
              <a:spcBef>
                <a:spcPts val="324"/>
              </a:spcBef>
              <a:spcAft>
                <a:spcPts val="0"/>
              </a:spcAft>
              <a:buClr>
                <a:srgbClr val="CEB966"/>
              </a:buClr>
              <a:buSzTx/>
              <a:buFont typeface="Verdana"/>
              <a:buChar char="◦"/>
              <a:tabLst/>
              <a:defRPr/>
            </a:pPr>
            <a:r>
              <a:rPr kumimoji="0" lang="en-US" sz="1600" b="0" i="0" u="none" strike="noStrike" kern="1200" cap="none" spc="0" normalizeH="0" baseline="0" noProof="0" dirty="0">
                <a:ln>
                  <a:noFill/>
                </a:ln>
                <a:solidFill>
                  <a:sysClr val="windowText" lastClr="000000"/>
                </a:solidFill>
                <a:effectLst/>
                <a:uLnTx/>
                <a:uFillTx/>
                <a:latin typeface="Cambria" charset="0"/>
                <a:ea typeface="Cambria" charset="0"/>
                <a:cs typeface="Cambria" charset="0"/>
              </a:rPr>
              <a:t>National and State Student Conclave</a:t>
            </a:r>
          </a:p>
          <a:p>
            <a:pPr marL="621792" marR="0" lvl="1" indent="-228600" algn="l" defTabSz="914400" rtl="0" eaLnBrk="1" fontAlgn="auto" latinLnBrk="0" hangingPunct="1">
              <a:lnSpc>
                <a:spcPct val="100000"/>
              </a:lnSpc>
              <a:spcBef>
                <a:spcPts val="324"/>
              </a:spcBef>
              <a:spcAft>
                <a:spcPts val="0"/>
              </a:spcAft>
              <a:buClr>
                <a:srgbClr val="CEB966"/>
              </a:buClr>
              <a:buSzTx/>
              <a:buFont typeface="Verdana"/>
              <a:buChar char="◦"/>
              <a:tabLst/>
              <a:defRPr/>
            </a:pPr>
            <a:r>
              <a:rPr kumimoji="0" lang="en-US" sz="1600" b="0" i="0" u="none" strike="noStrike" kern="1200" cap="none" spc="0" normalizeH="0" baseline="0" noProof="0" dirty="0">
                <a:ln>
                  <a:noFill/>
                </a:ln>
                <a:solidFill>
                  <a:sysClr val="windowText" lastClr="000000"/>
                </a:solidFill>
                <a:effectLst/>
                <a:uLnTx/>
                <a:uFillTx/>
                <a:latin typeface="Cambria" charset="0"/>
                <a:ea typeface="Cambria" charset="0"/>
                <a:cs typeface="Cambria" charset="0"/>
              </a:rPr>
              <a:t>Developed Graduate Physical Therapy Association</a:t>
            </a:r>
          </a:p>
          <a:p>
            <a:pPr marL="365760" marR="0" lvl="0" indent="-256032" algn="l" defTabSz="914400" rtl="0" eaLnBrk="1" fontAlgn="auto" latinLnBrk="0" hangingPunct="1">
              <a:lnSpc>
                <a:spcPct val="100000"/>
              </a:lnSpc>
              <a:spcBef>
                <a:spcPts val="400"/>
              </a:spcBef>
              <a:spcAft>
                <a:spcPts val="0"/>
              </a:spcAft>
              <a:buClr>
                <a:srgbClr val="CEB966"/>
              </a:buClr>
              <a:buSzPct val="68000"/>
              <a:buFont typeface="Wingdings 3"/>
              <a:buChar char=""/>
              <a:tabLst/>
              <a:defRPr/>
            </a:pPr>
            <a:r>
              <a:rPr kumimoji="0" lang="en-US" sz="2000" b="0" i="0" u="none" strike="noStrike" kern="1200" cap="none" spc="0" normalizeH="0" baseline="0" noProof="0" dirty="0">
                <a:ln>
                  <a:noFill/>
                </a:ln>
                <a:solidFill>
                  <a:sysClr val="windowText" lastClr="000000"/>
                </a:solidFill>
                <a:effectLst/>
                <a:uLnTx/>
                <a:uFillTx/>
                <a:latin typeface="Cambria" charset="0"/>
                <a:ea typeface="Cambria" charset="0"/>
                <a:cs typeface="Cambria" charset="0"/>
              </a:rPr>
              <a:t>Act as mentors</a:t>
            </a:r>
          </a:p>
          <a:p>
            <a:pPr marL="365760" marR="0" lvl="0" indent="-256032" algn="l" defTabSz="914400" rtl="0" eaLnBrk="1" fontAlgn="auto" latinLnBrk="0" hangingPunct="1">
              <a:lnSpc>
                <a:spcPct val="100000"/>
              </a:lnSpc>
              <a:spcBef>
                <a:spcPts val="400"/>
              </a:spcBef>
              <a:spcAft>
                <a:spcPts val="0"/>
              </a:spcAft>
              <a:buClr>
                <a:srgbClr val="CEB966"/>
              </a:buClr>
              <a:buSzPct val="68000"/>
              <a:buFont typeface="Wingdings 3"/>
              <a:buChar char=""/>
              <a:tabLst/>
              <a:defRPr/>
            </a:pPr>
            <a:r>
              <a:rPr kumimoji="0" lang="en-US" sz="2000" b="0" i="0" u="none" strike="noStrike" kern="1200" cap="none" spc="0" normalizeH="0" baseline="0" noProof="0" dirty="0">
                <a:ln>
                  <a:noFill/>
                </a:ln>
                <a:solidFill>
                  <a:sysClr val="windowText" lastClr="000000"/>
                </a:solidFill>
                <a:effectLst/>
                <a:uLnTx/>
                <a:uFillTx/>
                <a:latin typeface="Cambria" charset="0"/>
                <a:ea typeface="Cambria" charset="0"/>
                <a:cs typeface="Cambria" charset="0"/>
              </a:rPr>
              <a:t>Involved in scholarship</a:t>
            </a:r>
          </a:p>
          <a:p>
            <a:pPr marL="365760" marR="0" lvl="0" indent="-256032" algn="l" defTabSz="914400" rtl="0" eaLnBrk="1" fontAlgn="auto" latinLnBrk="0" hangingPunct="1">
              <a:lnSpc>
                <a:spcPct val="100000"/>
              </a:lnSpc>
              <a:spcBef>
                <a:spcPts val="400"/>
              </a:spcBef>
              <a:spcAft>
                <a:spcPts val="0"/>
              </a:spcAft>
              <a:buClr>
                <a:srgbClr val="CEB966"/>
              </a:buClr>
              <a:buSzPct val="68000"/>
              <a:buFont typeface="Wingdings 3"/>
              <a:buChar char=""/>
              <a:tabLst/>
              <a:defRPr/>
            </a:pPr>
            <a:r>
              <a:rPr kumimoji="0" lang="en-US" sz="2000" b="0" i="0" u="none" strike="noStrike" kern="1200" cap="none" spc="0" normalizeH="0" baseline="0" noProof="0" dirty="0">
                <a:ln>
                  <a:noFill/>
                </a:ln>
                <a:solidFill>
                  <a:sysClr val="windowText" lastClr="000000"/>
                </a:solidFill>
                <a:effectLst/>
                <a:uLnTx/>
                <a:uFillTx/>
                <a:latin typeface="Cambria" charset="0"/>
                <a:ea typeface="Cambria" charset="0"/>
                <a:cs typeface="Cambria" charset="0"/>
              </a:rPr>
              <a:t>Involved in service learning, community service </a:t>
            </a:r>
          </a:p>
          <a:p>
            <a:pPr marL="109728" marR="0" lvl="0" indent="0" algn="l" defTabSz="914400" rtl="0" eaLnBrk="1" fontAlgn="auto" latinLnBrk="0" hangingPunct="1">
              <a:lnSpc>
                <a:spcPct val="100000"/>
              </a:lnSpc>
              <a:spcBef>
                <a:spcPts val="400"/>
              </a:spcBef>
              <a:spcAft>
                <a:spcPts val="0"/>
              </a:spcAft>
              <a:buClr>
                <a:srgbClr val="CEB966"/>
              </a:buClr>
              <a:buSzPct val="68000"/>
              <a:buNone/>
              <a:tabLst/>
              <a:defRPr/>
            </a:pPr>
            <a:r>
              <a:rPr kumimoji="0" lang="en-US" sz="2000" b="0" i="0" u="none" strike="noStrike" kern="1200" cap="none" spc="0" normalizeH="0" baseline="0" noProof="0" dirty="0">
                <a:ln>
                  <a:noFill/>
                </a:ln>
                <a:solidFill>
                  <a:sysClr val="windowText" lastClr="000000"/>
                </a:solidFill>
                <a:effectLst/>
                <a:uLnTx/>
                <a:uFillTx/>
                <a:latin typeface="Cambria" charset="0"/>
                <a:ea typeface="Cambria" charset="0"/>
                <a:cs typeface="Cambria" charset="0"/>
              </a:rPr>
              <a:t>     and professional service</a:t>
            </a:r>
          </a:p>
          <a:p>
            <a:pPr marL="365760" marR="0" lvl="0" indent="-256032" algn="l" defTabSz="914400" rtl="0" eaLnBrk="1" fontAlgn="auto" latinLnBrk="0" hangingPunct="1">
              <a:lnSpc>
                <a:spcPct val="100000"/>
              </a:lnSpc>
              <a:spcBef>
                <a:spcPts val="400"/>
              </a:spcBef>
              <a:spcAft>
                <a:spcPts val="0"/>
              </a:spcAft>
              <a:buClr>
                <a:srgbClr val="CEB966"/>
              </a:buClr>
              <a:buSzPct val="68000"/>
              <a:buFont typeface="Wingdings 3"/>
              <a:buChar char=""/>
              <a:tabLst/>
              <a:defRPr/>
            </a:pPr>
            <a:r>
              <a:rPr kumimoji="0" lang="en-US" sz="2000" b="0" i="0" u="none" strike="noStrike" kern="1200" cap="none" spc="0" normalizeH="0" baseline="0" noProof="0" dirty="0">
                <a:ln>
                  <a:noFill/>
                </a:ln>
                <a:solidFill>
                  <a:sysClr val="windowText" lastClr="000000"/>
                </a:solidFill>
                <a:effectLst/>
                <a:uLnTx/>
                <a:uFillTx/>
                <a:latin typeface="Cambria" charset="0"/>
                <a:ea typeface="Cambria" charset="0"/>
                <a:cs typeface="Cambria" charset="0"/>
              </a:rPr>
              <a:t>Like to have fun</a:t>
            </a:r>
          </a:p>
          <a:p>
            <a:pPr marL="621792" marR="0" lvl="1" indent="-228600" algn="l" defTabSz="914400" rtl="0" eaLnBrk="1" fontAlgn="auto" latinLnBrk="0" hangingPunct="1">
              <a:lnSpc>
                <a:spcPct val="100000"/>
              </a:lnSpc>
              <a:spcBef>
                <a:spcPts val="324"/>
              </a:spcBef>
              <a:spcAft>
                <a:spcPts val="0"/>
              </a:spcAft>
              <a:buClr>
                <a:srgbClr val="CEB966"/>
              </a:buClr>
              <a:buSzTx/>
              <a:buFont typeface="Verdana"/>
              <a:buChar char="◦"/>
              <a:tabLst/>
              <a:defRPr/>
            </a:pPr>
            <a:r>
              <a:rPr kumimoji="0" lang="en-US" sz="1600" b="0" i="0" u="none" strike="noStrike" kern="1200" cap="none" spc="0" normalizeH="0" baseline="0" noProof="0" dirty="0">
                <a:ln>
                  <a:noFill/>
                </a:ln>
                <a:solidFill>
                  <a:sysClr val="windowText" lastClr="000000"/>
                </a:solidFill>
                <a:effectLst/>
                <a:uLnTx/>
                <a:uFillTx/>
                <a:latin typeface="Cambria" charset="0"/>
                <a:ea typeface="Cambria" charset="0"/>
                <a:cs typeface="Cambria" charset="0"/>
              </a:rPr>
              <a:t>Intramurals</a:t>
            </a:r>
          </a:p>
          <a:p>
            <a:pPr marL="621792" marR="0" lvl="1" indent="-228600" algn="l" defTabSz="914400" rtl="0" eaLnBrk="1" fontAlgn="auto" latinLnBrk="0" hangingPunct="1">
              <a:lnSpc>
                <a:spcPct val="100000"/>
              </a:lnSpc>
              <a:spcBef>
                <a:spcPts val="324"/>
              </a:spcBef>
              <a:spcAft>
                <a:spcPts val="0"/>
              </a:spcAft>
              <a:buClr>
                <a:srgbClr val="CEB966"/>
              </a:buClr>
              <a:buSzTx/>
              <a:buFont typeface="Verdana"/>
              <a:buChar char="◦"/>
              <a:tabLst/>
              <a:defRPr/>
            </a:pPr>
            <a:r>
              <a:rPr kumimoji="0" lang="en-US" sz="1600" b="0" i="0" u="none" strike="noStrike" kern="1200" cap="none" spc="0" normalizeH="0" baseline="0" noProof="0" dirty="0">
                <a:ln>
                  <a:noFill/>
                </a:ln>
                <a:solidFill>
                  <a:sysClr val="windowText" lastClr="000000"/>
                </a:solidFill>
                <a:effectLst/>
                <a:uLnTx/>
                <a:uFillTx/>
                <a:latin typeface="Cambria" charset="0"/>
                <a:ea typeface="Cambria" charset="0"/>
                <a:cs typeface="Cambria" charset="0"/>
              </a:rPr>
              <a:t>Class activities</a:t>
            </a:r>
          </a:p>
          <a:p>
            <a:pPr marL="621792" marR="0" lvl="1" indent="-228600" algn="l" defTabSz="914400" rtl="0" eaLnBrk="1" fontAlgn="auto" latinLnBrk="0" hangingPunct="1">
              <a:lnSpc>
                <a:spcPct val="100000"/>
              </a:lnSpc>
              <a:spcBef>
                <a:spcPts val="324"/>
              </a:spcBef>
              <a:spcAft>
                <a:spcPts val="0"/>
              </a:spcAft>
              <a:buClr>
                <a:srgbClr val="CEB966"/>
              </a:buClr>
              <a:buSzTx/>
              <a:buFont typeface="Verdana"/>
              <a:buChar char="◦"/>
              <a:tabLst/>
              <a:defRPr/>
            </a:pPr>
            <a:r>
              <a:rPr kumimoji="0" lang="en-US" sz="1600" b="0" i="0" u="none" strike="noStrike" kern="1200" cap="none" spc="0" normalizeH="0" baseline="0" noProof="0" dirty="0">
                <a:ln>
                  <a:noFill/>
                </a:ln>
                <a:solidFill>
                  <a:sysClr val="windowText" lastClr="000000"/>
                </a:solidFill>
                <a:effectLst/>
                <a:uLnTx/>
                <a:uFillTx/>
                <a:latin typeface="Cambria" charset="0"/>
                <a:ea typeface="Cambria" charset="0"/>
                <a:cs typeface="Cambria" charset="0"/>
              </a:rPr>
              <a:t>Social gatherings</a:t>
            </a:r>
          </a:p>
          <a:p>
            <a:pPr marL="365760" marR="0" lvl="0" indent="-256032" algn="l" defTabSz="914400" rtl="0" eaLnBrk="1" fontAlgn="auto" latinLnBrk="0" hangingPunct="1">
              <a:lnSpc>
                <a:spcPct val="100000"/>
              </a:lnSpc>
              <a:spcBef>
                <a:spcPts val="400"/>
              </a:spcBef>
              <a:spcAft>
                <a:spcPts val="0"/>
              </a:spcAft>
              <a:buClr>
                <a:srgbClr val="CEB966"/>
              </a:buClr>
              <a:buSzPct val="68000"/>
              <a:buFont typeface="Wingdings 3"/>
              <a:buChar char=""/>
              <a:tabLst/>
              <a:defRPr/>
            </a:pPr>
            <a:endParaRPr kumimoji="0" lang="en-US" sz="2000" b="0" i="0" u="none" strike="noStrike" kern="1200" cap="none" spc="0" normalizeH="0" baseline="0" noProof="0" dirty="0">
              <a:ln>
                <a:noFill/>
              </a:ln>
              <a:solidFill>
                <a:sysClr val="windowText" lastClr="000000"/>
              </a:solidFill>
              <a:effectLst/>
              <a:uLnTx/>
              <a:uFillTx/>
              <a:latin typeface="Cambria" charset="0"/>
              <a:ea typeface="Cambria" charset="0"/>
              <a:cs typeface="Cambria" charset="0"/>
            </a:endParaRPr>
          </a:p>
        </p:txBody>
      </p:sp>
      <p:pic>
        <p:nvPicPr>
          <p:cNvPr id="38" name="Picture 37">
            <a:extLst>
              <a:ext uri="{FF2B5EF4-FFF2-40B4-BE49-F238E27FC236}">
                <a16:creationId xmlns:a16="http://schemas.microsoft.com/office/drawing/2014/main" id="{D3F4B3C8-A187-F44B-888F-FC05013974FD}"/>
              </a:ext>
            </a:extLst>
          </p:cNvPr>
          <p:cNvPicPr>
            <a:picLocks noChangeAspect="1"/>
          </p:cNvPicPr>
          <p:nvPr/>
        </p:nvPicPr>
        <p:blipFill>
          <a:blip r:embed="rId7"/>
          <a:stretch>
            <a:fillRect/>
          </a:stretch>
        </p:blipFill>
        <p:spPr>
          <a:xfrm>
            <a:off x="6501387" y="1131570"/>
            <a:ext cx="2226718" cy="2968957"/>
          </a:xfrm>
          <a:prstGeom prst="rect">
            <a:avLst/>
          </a:prstGeom>
        </p:spPr>
      </p:pic>
    </p:spTree>
    <p:extLst>
      <p:ext uri="{BB962C8B-B14F-4D97-AF65-F5344CB8AC3E}">
        <p14:creationId xmlns:p14="http://schemas.microsoft.com/office/powerpoint/2010/main" val="127476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886"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corative"/>
          <p:cNvPicPr>
            <a:picLocks noChangeAspect="1"/>
          </p:cNvPicPr>
          <p:nvPr/>
        </p:nvPicPr>
        <p:blipFill>
          <a:blip r:embed="rId5"/>
          <a:stretch>
            <a:fillRect/>
          </a:stretch>
        </p:blipFill>
        <p:spPr>
          <a:xfrm>
            <a:off x="0" y="305"/>
            <a:ext cx="9140952" cy="914095"/>
          </a:xfrm>
          <a:prstGeom prst="rect">
            <a:avLst/>
          </a:prstGeom>
          <a:ln>
            <a:noFill/>
          </a:ln>
        </p:spPr>
      </p:pic>
      <p:sp>
        <p:nvSpPr>
          <p:cNvPr id="2" name="Title 1"/>
          <p:cNvSpPr>
            <a:spLocks noGrp="1"/>
          </p:cNvSpPr>
          <p:nvPr>
            <p:ph type="ctrTitle"/>
          </p:nvPr>
        </p:nvSpPr>
        <p:spPr>
          <a:xfrm>
            <a:off x="212943" y="0"/>
            <a:ext cx="6388274" cy="847484"/>
          </a:xfrm>
          <a:ln>
            <a:noFill/>
          </a:ln>
          <a:effectLst/>
        </p:spPr>
        <p:txBody>
          <a:bodyPr>
            <a:noAutofit/>
          </a:bodyPr>
          <a:lstStyle/>
          <a:p>
            <a:pPr algn="l">
              <a:defRPr/>
            </a:pPr>
            <a:r>
              <a:rPr lang="en-US" sz="2700" dirty="0">
                <a:solidFill>
                  <a:schemeClr val="bg1"/>
                </a:solidFill>
                <a:latin typeface="Cambria" charset="0"/>
                <a:ea typeface="Cambria" charset="0"/>
                <a:cs typeface="Cambria" charset="0"/>
              </a:rPr>
              <a:t>What are the strengths of OU’s </a:t>
            </a:r>
            <a:br>
              <a:rPr lang="en-US" sz="2700" dirty="0">
                <a:solidFill>
                  <a:schemeClr val="bg1"/>
                </a:solidFill>
                <a:latin typeface="Cambria" charset="0"/>
                <a:ea typeface="Cambria" charset="0"/>
                <a:cs typeface="Cambria" charset="0"/>
              </a:rPr>
            </a:br>
            <a:r>
              <a:rPr lang="en-US" sz="2700" dirty="0">
                <a:solidFill>
                  <a:schemeClr val="bg1"/>
                </a:solidFill>
                <a:latin typeface="Cambria" charset="0"/>
                <a:ea typeface="Cambria" charset="0"/>
                <a:cs typeface="Cambria" charset="0"/>
              </a:rPr>
              <a:t>DPT program?</a:t>
            </a:r>
          </a:p>
        </p:txBody>
      </p:sp>
      <p:pic>
        <p:nvPicPr>
          <p:cNvPr id="33" name="Recorded Sound" descr="Recorded Sound">
            <a:hlinkClick r:id="" action="ppaction://media"/>
            <a:extLst>
              <a:ext uri="{FF2B5EF4-FFF2-40B4-BE49-F238E27FC236}">
                <a16:creationId xmlns:a16="http://schemas.microsoft.com/office/drawing/2014/main" id="{A587972F-C802-E147-94AD-3607164C66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31151" y="4190838"/>
            <a:ext cx="812800" cy="812800"/>
          </a:xfrm>
          <a:prstGeom prst="rect">
            <a:avLst/>
          </a:prstGeom>
        </p:spPr>
      </p:pic>
      <p:sp>
        <p:nvSpPr>
          <p:cNvPr id="34" name="Content Placeholder 1">
            <a:extLst>
              <a:ext uri="{FF2B5EF4-FFF2-40B4-BE49-F238E27FC236}">
                <a16:creationId xmlns:a16="http://schemas.microsoft.com/office/drawing/2014/main" id="{D740772D-2818-1E44-A404-04917EA3E913}"/>
              </a:ext>
            </a:extLst>
          </p:cNvPr>
          <p:cNvSpPr txBox="1">
            <a:spLocks/>
          </p:cNvSpPr>
          <p:nvPr/>
        </p:nvSpPr>
        <p:spPr bwMode="auto">
          <a:xfrm>
            <a:off x="158256" y="1222057"/>
            <a:ext cx="6027391" cy="4133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65125" indent="-255588" algn="l" rtl="0" eaLnBrk="0" fontAlgn="base" hangingPunct="0">
              <a:spcBef>
                <a:spcPts val="400"/>
              </a:spcBef>
              <a:spcAft>
                <a:spcPct val="0"/>
              </a:spcAft>
              <a:buClr>
                <a:schemeClr val="accent1"/>
              </a:buClr>
              <a:buSzPct val="68000"/>
              <a:buFont typeface="Wingdings 3" pitchFamily="2" charset="2"/>
              <a:buChar char=""/>
              <a:defRPr sz="2700" kern="1200">
                <a:solidFill>
                  <a:schemeClr val="tx1"/>
                </a:solidFill>
                <a:latin typeface="+mn-lt"/>
                <a:ea typeface="ＭＳ Ｐゴシック" charset="0"/>
                <a:cs typeface="ＭＳ Ｐゴシック" charset="0"/>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ＭＳ Ｐゴシック" charset="0"/>
                <a:cs typeface="+mn-cs"/>
              </a:defRPr>
            </a:lvl2pPr>
            <a:lvl3pPr marL="858838" indent="-228600" algn="l" rtl="0" eaLnBrk="0" fontAlgn="base" hangingPunct="0">
              <a:spcBef>
                <a:spcPts val="350"/>
              </a:spcBef>
              <a:spcAft>
                <a:spcPct val="0"/>
              </a:spcAft>
              <a:buClr>
                <a:schemeClr val="accent2"/>
              </a:buClr>
              <a:buSzPct val="100000"/>
              <a:buFont typeface="Wingdings 2" pitchFamily="2" charset="2"/>
              <a:buChar char=""/>
              <a:defRPr sz="2100" kern="1200">
                <a:solidFill>
                  <a:schemeClr val="tx1"/>
                </a:solidFill>
                <a:latin typeface="+mn-lt"/>
                <a:ea typeface="ＭＳ Ｐゴシック" charset="0"/>
                <a:cs typeface="+mn-cs"/>
              </a:defRPr>
            </a:lvl3pPr>
            <a:lvl4pPr marL="1143000" indent="-228600" algn="l" rtl="0" eaLnBrk="0" fontAlgn="base" hangingPunct="0">
              <a:spcBef>
                <a:spcPts val="350"/>
              </a:spcBef>
              <a:spcAft>
                <a:spcPct val="0"/>
              </a:spcAft>
              <a:buClr>
                <a:schemeClr val="accent2"/>
              </a:buClr>
              <a:buFont typeface="Wingdings 2" pitchFamily="2" charset="2"/>
              <a:buChar char=""/>
              <a:defRPr sz="1900" kern="1200">
                <a:solidFill>
                  <a:schemeClr val="tx1"/>
                </a:solidFill>
                <a:latin typeface="+mn-lt"/>
                <a:ea typeface="ＭＳ Ｐゴシック" charset="0"/>
                <a:cs typeface="+mn-cs"/>
              </a:defRPr>
            </a:lvl4pPr>
            <a:lvl5pPr marL="1371600" indent="-228600" algn="l" rtl="0" eaLnBrk="0" fontAlgn="base" hangingPunct="0">
              <a:spcBef>
                <a:spcPts val="350"/>
              </a:spcBef>
              <a:spcAft>
                <a:spcPct val="0"/>
              </a:spcAft>
              <a:buClr>
                <a:schemeClr val="accent2"/>
              </a:buClr>
              <a:buFont typeface="Wingdings 2" pitchFamily="2" charset="2"/>
              <a:buChar char=""/>
              <a:defRPr kern="1200">
                <a:solidFill>
                  <a:schemeClr val="tx1"/>
                </a:solidFill>
                <a:latin typeface="+mn-lt"/>
                <a:ea typeface="ＭＳ Ｐゴシック" charset="0"/>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65760" marR="0" lvl="0" indent="-256032" algn="l" defTabSz="914400" rtl="0" eaLnBrk="1" fontAlgn="auto" latinLnBrk="0" hangingPunct="1">
              <a:lnSpc>
                <a:spcPct val="100000"/>
              </a:lnSpc>
              <a:spcBef>
                <a:spcPts val="400"/>
              </a:spcBef>
              <a:spcAft>
                <a:spcPts val="0"/>
              </a:spcAft>
              <a:buClr>
                <a:srgbClr val="CEB966"/>
              </a:buClr>
              <a:buSzPct val="68000"/>
              <a:buFont typeface="Wingdings 3"/>
              <a:buChar char=""/>
              <a:tabLst/>
              <a:defRPr/>
            </a:pPr>
            <a:r>
              <a:rPr kumimoji="0" lang="en-US" sz="2400" b="0" i="0" u="none" strike="noStrike" kern="1200" cap="none" spc="0" normalizeH="0" baseline="0" noProof="0" dirty="0">
                <a:ln>
                  <a:noFill/>
                </a:ln>
                <a:solidFill>
                  <a:sysClr val="windowText" lastClr="000000"/>
                </a:solidFill>
                <a:effectLst/>
                <a:uLnTx/>
                <a:uFillTx/>
                <a:latin typeface="Cambria" charset="0"/>
                <a:ea typeface="Cambria" charset="0"/>
                <a:cs typeface="Cambria" charset="0"/>
              </a:rPr>
              <a:t>Graduate competent to work in all areas </a:t>
            </a:r>
          </a:p>
          <a:p>
            <a:pPr marL="365760" marR="0" lvl="0" indent="-256032" algn="l" defTabSz="914400" rtl="0" eaLnBrk="1" fontAlgn="auto" latinLnBrk="0" hangingPunct="1">
              <a:lnSpc>
                <a:spcPct val="100000"/>
              </a:lnSpc>
              <a:spcBef>
                <a:spcPts val="400"/>
              </a:spcBef>
              <a:spcAft>
                <a:spcPts val="0"/>
              </a:spcAft>
              <a:buClr>
                <a:srgbClr val="CEB966"/>
              </a:buClr>
              <a:buSzPct val="68000"/>
              <a:buFont typeface="Wingdings 3"/>
              <a:buChar char=""/>
              <a:tabLst/>
              <a:defRPr/>
            </a:pPr>
            <a:r>
              <a:rPr kumimoji="0" lang="en-US" sz="2400" b="0" i="0" u="none" strike="noStrike" kern="1200" cap="none" spc="0" normalizeH="0" baseline="0" noProof="0" dirty="0">
                <a:ln>
                  <a:noFill/>
                </a:ln>
                <a:solidFill>
                  <a:sysClr val="windowText" lastClr="000000"/>
                </a:solidFill>
                <a:effectLst/>
                <a:uLnTx/>
                <a:uFillTx/>
                <a:latin typeface="Cambria" charset="0"/>
                <a:ea typeface="Cambria" charset="0"/>
                <a:cs typeface="Cambria" charset="0"/>
              </a:rPr>
              <a:t>Involvement in scholarship and contribute to profession</a:t>
            </a:r>
          </a:p>
          <a:p>
            <a:pPr marL="365760" marR="0" lvl="0" indent="-256032" algn="l" defTabSz="914400" rtl="0" eaLnBrk="1" fontAlgn="auto" latinLnBrk="0" hangingPunct="1">
              <a:lnSpc>
                <a:spcPct val="100000"/>
              </a:lnSpc>
              <a:spcBef>
                <a:spcPts val="400"/>
              </a:spcBef>
              <a:spcAft>
                <a:spcPts val="0"/>
              </a:spcAft>
              <a:buClr>
                <a:srgbClr val="CEB966"/>
              </a:buClr>
              <a:buSzPct val="68000"/>
              <a:buFont typeface="Wingdings 3"/>
              <a:buChar char=""/>
              <a:tabLst/>
              <a:defRPr/>
            </a:pPr>
            <a:r>
              <a:rPr kumimoji="0" lang="en-US" sz="2400" b="0" i="0" u="none" strike="noStrike" kern="1200" cap="none" spc="0" normalizeH="0" baseline="0" noProof="0" dirty="0">
                <a:ln>
                  <a:noFill/>
                </a:ln>
                <a:solidFill>
                  <a:sysClr val="windowText" lastClr="000000"/>
                </a:solidFill>
                <a:effectLst/>
                <a:uLnTx/>
                <a:uFillTx/>
                <a:latin typeface="Cambria" charset="0"/>
                <a:ea typeface="Cambria" charset="0"/>
                <a:cs typeface="Cambria" charset="0"/>
              </a:rPr>
              <a:t>Exposure to learning experiences</a:t>
            </a:r>
          </a:p>
          <a:p>
            <a:pPr marL="621792" marR="0" lvl="1" indent="-228600" algn="l" defTabSz="914400" rtl="0" eaLnBrk="1" fontAlgn="auto" latinLnBrk="0" hangingPunct="1">
              <a:lnSpc>
                <a:spcPct val="100000"/>
              </a:lnSpc>
              <a:spcBef>
                <a:spcPts val="324"/>
              </a:spcBef>
              <a:spcAft>
                <a:spcPts val="0"/>
              </a:spcAft>
              <a:buClr>
                <a:srgbClr val="CEB966"/>
              </a:buClr>
              <a:buSzTx/>
              <a:buFont typeface="Verdana"/>
              <a:buChar char="◦"/>
              <a:tabLst/>
              <a:defRPr/>
            </a:pPr>
            <a:r>
              <a:rPr kumimoji="0" lang="en-US" sz="2000" b="0" i="0" u="none" strike="noStrike" kern="1200" cap="none" spc="0" normalizeH="0" baseline="0" noProof="0" dirty="0">
                <a:ln>
                  <a:noFill/>
                </a:ln>
                <a:solidFill>
                  <a:sysClr val="windowText" lastClr="000000"/>
                </a:solidFill>
                <a:effectLst/>
                <a:uLnTx/>
                <a:uFillTx/>
                <a:latin typeface="Cambria" charset="0"/>
                <a:ea typeface="Cambria" charset="0"/>
                <a:cs typeface="Cambria" charset="0"/>
              </a:rPr>
              <a:t>Cadaver dissection</a:t>
            </a:r>
          </a:p>
          <a:p>
            <a:pPr marL="621792" marR="0" lvl="1" indent="-228600" algn="l" defTabSz="914400" rtl="0" eaLnBrk="1" fontAlgn="auto" latinLnBrk="0" hangingPunct="1">
              <a:lnSpc>
                <a:spcPct val="100000"/>
              </a:lnSpc>
              <a:spcBef>
                <a:spcPts val="324"/>
              </a:spcBef>
              <a:spcAft>
                <a:spcPts val="0"/>
              </a:spcAft>
              <a:buClr>
                <a:srgbClr val="CEB966"/>
              </a:buClr>
              <a:buSzTx/>
              <a:buFont typeface="Verdana"/>
              <a:buChar char="◦"/>
              <a:tabLst/>
              <a:defRPr/>
            </a:pPr>
            <a:r>
              <a:rPr kumimoji="0" lang="en-US" sz="2000" b="0" i="0" u="none" strike="noStrike" kern="1200" cap="none" spc="0" normalizeH="0" baseline="0" noProof="0" dirty="0">
                <a:ln>
                  <a:noFill/>
                </a:ln>
                <a:solidFill>
                  <a:sysClr val="windowText" lastClr="000000"/>
                </a:solidFill>
                <a:effectLst/>
                <a:uLnTx/>
                <a:uFillTx/>
                <a:latin typeface="Cambria" charset="0"/>
                <a:ea typeface="Cambria" charset="0"/>
                <a:cs typeface="Cambria" charset="0"/>
              </a:rPr>
              <a:t>Simulated patients and labs</a:t>
            </a:r>
          </a:p>
          <a:p>
            <a:pPr marL="365760" marR="0" lvl="0" indent="-256032" algn="l" defTabSz="914400" rtl="0" eaLnBrk="1" fontAlgn="auto" latinLnBrk="0" hangingPunct="1">
              <a:lnSpc>
                <a:spcPct val="100000"/>
              </a:lnSpc>
              <a:spcBef>
                <a:spcPts val="400"/>
              </a:spcBef>
              <a:spcAft>
                <a:spcPts val="0"/>
              </a:spcAft>
              <a:buClr>
                <a:srgbClr val="CEB966"/>
              </a:buClr>
              <a:buSzPct val="68000"/>
              <a:buFont typeface="Wingdings 3"/>
              <a:buChar char=""/>
              <a:tabLst/>
              <a:defRPr/>
            </a:pPr>
            <a:r>
              <a:rPr kumimoji="0" lang="en-US" sz="2400" b="0" i="0" u="none" strike="noStrike" kern="1200" cap="none" spc="0" normalizeH="0" baseline="0" noProof="0" dirty="0">
                <a:ln>
                  <a:noFill/>
                </a:ln>
                <a:solidFill>
                  <a:sysClr val="windowText" lastClr="000000"/>
                </a:solidFill>
                <a:effectLst/>
                <a:uLnTx/>
                <a:uFillTx/>
                <a:latin typeface="Cambria" charset="0"/>
                <a:ea typeface="Cambria" charset="0"/>
                <a:cs typeface="Cambria" charset="0"/>
              </a:rPr>
              <a:t>Clinical visits and experiences incorporated within curriculum</a:t>
            </a:r>
          </a:p>
          <a:p>
            <a:pPr marL="365760" marR="0" lvl="0" indent="-256032" algn="l" defTabSz="914400" rtl="0" eaLnBrk="1" fontAlgn="auto" latinLnBrk="0" hangingPunct="1">
              <a:lnSpc>
                <a:spcPct val="100000"/>
              </a:lnSpc>
              <a:spcBef>
                <a:spcPts val="400"/>
              </a:spcBef>
              <a:spcAft>
                <a:spcPts val="0"/>
              </a:spcAft>
              <a:buClr>
                <a:srgbClr val="CEB966"/>
              </a:buClr>
              <a:buSzPct val="68000"/>
              <a:buFont typeface="Wingdings 3"/>
              <a:buChar char=""/>
              <a:tabLst/>
              <a:defRPr/>
            </a:pPr>
            <a:r>
              <a:rPr kumimoji="0" lang="en-US" sz="2400" b="0" i="0" u="none" strike="noStrike" kern="1200" cap="none" spc="0" normalizeH="0" baseline="0" noProof="0" dirty="0">
                <a:ln>
                  <a:noFill/>
                </a:ln>
                <a:solidFill>
                  <a:sysClr val="windowText" lastClr="000000"/>
                </a:solidFill>
                <a:effectLst/>
                <a:uLnTx/>
                <a:uFillTx/>
                <a:latin typeface="Cambria" charset="0"/>
                <a:ea typeface="Cambria" charset="0"/>
                <a:cs typeface="Cambria" charset="0"/>
              </a:rPr>
              <a:t>Faculty</a:t>
            </a:r>
          </a:p>
        </p:txBody>
      </p:sp>
      <p:pic>
        <p:nvPicPr>
          <p:cNvPr id="35" name="Picture 34" descr="A group of people in a room&#10;&#10;Description automatically generated">
            <a:extLst>
              <a:ext uri="{FF2B5EF4-FFF2-40B4-BE49-F238E27FC236}">
                <a16:creationId xmlns:a16="http://schemas.microsoft.com/office/drawing/2014/main" id="{4A72A5ED-39B3-FF45-B9D6-CC196E1C42ED}"/>
              </a:ext>
            </a:extLst>
          </p:cNvPr>
          <p:cNvPicPr>
            <a:picLocks noChangeAspect="1"/>
          </p:cNvPicPr>
          <p:nvPr/>
        </p:nvPicPr>
        <p:blipFill>
          <a:blip r:embed="rId7"/>
          <a:stretch>
            <a:fillRect/>
          </a:stretch>
        </p:blipFill>
        <p:spPr>
          <a:xfrm>
            <a:off x="5131055" y="1679731"/>
            <a:ext cx="3854689" cy="2571750"/>
          </a:xfrm>
          <a:prstGeom prst="rect">
            <a:avLst/>
          </a:prstGeom>
        </p:spPr>
      </p:pic>
    </p:spTree>
    <p:extLst>
      <p:ext uri="{BB962C8B-B14F-4D97-AF65-F5344CB8AC3E}">
        <p14:creationId xmlns:p14="http://schemas.microsoft.com/office/powerpoint/2010/main" val="195482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884"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corative"/>
          <p:cNvPicPr>
            <a:picLocks noChangeAspect="1"/>
          </p:cNvPicPr>
          <p:nvPr/>
        </p:nvPicPr>
        <p:blipFill>
          <a:blip r:embed="rId5"/>
          <a:stretch>
            <a:fillRect/>
          </a:stretch>
        </p:blipFill>
        <p:spPr>
          <a:xfrm>
            <a:off x="0" y="305"/>
            <a:ext cx="9140952" cy="914095"/>
          </a:xfrm>
          <a:prstGeom prst="rect">
            <a:avLst/>
          </a:prstGeom>
          <a:ln>
            <a:noFill/>
          </a:ln>
        </p:spPr>
      </p:pic>
      <p:sp>
        <p:nvSpPr>
          <p:cNvPr id="2" name="Title 1"/>
          <p:cNvSpPr>
            <a:spLocks noGrp="1"/>
          </p:cNvSpPr>
          <p:nvPr>
            <p:ph type="ctrTitle"/>
          </p:nvPr>
        </p:nvSpPr>
        <p:spPr>
          <a:xfrm>
            <a:off x="212943" y="0"/>
            <a:ext cx="6388274" cy="847484"/>
          </a:xfrm>
          <a:ln>
            <a:noFill/>
          </a:ln>
          <a:effectLst/>
        </p:spPr>
        <p:txBody>
          <a:bodyPr>
            <a:noAutofit/>
          </a:bodyPr>
          <a:lstStyle/>
          <a:p>
            <a:pPr algn="l">
              <a:defRPr/>
            </a:pPr>
            <a:r>
              <a:rPr lang="en-US" sz="2700" dirty="0">
                <a:solidFill>
                  <a:schemeClr val="bg1"/>
                </a:solidFill>
                <a:latin typeface="Cambria" charset="0"/>
                <a:ea typeface="Cambria" charset="0"/>
                <a:cs typeface="Cambria" charset="0"/>
              </a:rPr>
              <a:t>How does OU prepare students </a:t>
            </a:r>
            <a:br>
              <a:rPr lang="en-US" sz="2700" dirty="0">
                <a:solidFill>
                  <a:schemeClr val="bg1"/>
                </a:solidFill>
                <a:latin typeface="Cambria" charset="0"/>
                <a:ea typeface="Cambria" charset="0"/>
                <a:cs typeface="Cambria" charset="0"/>
              </a:rPr>
            </a:br>
            <a:r>
              <a:rPr lang="en-US" sz="2700" dirty="0">
                <a:solidFill>
                  <a:schemeClr val="bg1"/>
                </a:solidFill>
                <a:latin typeface="Cambria" charset="0"/>
                <a:ea typeface="Cambria" charset="0"/>
                <a:cs typeface="Cambria" charset="0"/>
              </a:rPr>
              <a:t>for the clinical setting?</a:t>
            </a:r>
          </a:p>
        </p:txBody>
      </p:sp>
      <p:pic>
        <p:nvPicPr>
          <p:cNvPr id="30" name="Recorded Sound" descr="Recorded Sound">
            <a:hlinkClick r:id="" action="ppaction://media"/>
            <a:extLst>
              <a:ext uri="{FF2B5EF4-FFF2-40B4-BE49-F238E27FC236}">
                <a16:creationId xmlns:a16="http://schemas.microsoft.com/office/drawing/2014/main" id="{383ED3A8-B938-9547-85A2-DE4F933287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31152" y="4268330"/>
            <a:ext cx="812800" cy="812800"/>
          </a:xfrm>
          <a:prstGeom prst="rect">
            <a:avLst/>
          </a:prstGeom>
        </p:spPr>
      </p:pic>
      <p:sp>
        <p:nvSpPr>
          <p:cNvPr id="31" name="Content Placeholder 1">
            <a:extLst>
              <a:ext uri="{FF2B5EF4-FFF2-40B4-BE49-F238E27FC236}">
                <a16:creationId xmlns:a16="http://schemas.microsoft.com/office/drawing/2014/main" id="{30D53962-E2DB-C241-8451-0F4EBDEC4486}"/>
              </a:ext>
            </a:extLst>
          </p:cNvPr>
          <p:cNvSpPr txBox="1">
            <a:spLocks/>
          </p:cNvSpPr>
          <p:nvPr/>
        </p:nvSpPr>
        <p:spPr bwMode="auto">
          <a:xfrm>
            <a:off x="91439" y="1670460"/>
            <a:ext cx="5693094"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2" charset="2"/>
              <a:buChar char=""/>
              <a:defRPr sz="2700" kern="1200">
                <a:solidFill>
                  <a:schemeClr val="tx1"/>
                </a:solidFill>
                <a:latin typeface="+mn-lt"/>
                <a:ea typeface="ＭＳ Ｐゴシック" charset="0"/>
                <a:cs typeface="ＭＳ Ｐゴシック" charset="0"/>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ＭＳ Ｐゴシック" charset="0"/>
                <a:cs typeface="+mn-cs"/>
              </a:defRPr>
            </a:lvl2pPr>
            <a:lvl3pPr marL="858838" indent="-228600" algn="l" rtl="0" eaLnBrk="0" fontAlgn="base" hangingPunct="0">
              <a:spcBef>
                <a:spcPts val="350"/>
              </a:spcBef>
              <a:spcAft>
                <a:spcPct val="0"/>
              </a:spcAft>
              <a:buClr>
                <a:schemeClr val="accent2"/>
              </a:buClr>
              <a:buSzPct val="100000"/>
              <a:buFont typeface="Wingdings 2" pitchFamily="2" charset="2"/>
              <a:buChar char=""/>
              <a:defRPr sz="2100" kern="1200">
                <a:solidFill>
                  <a:schemeClr val="tx1"/>
                </a:solidFill>
                <a:latin typeface="+mn-lt"/>
                <a:ea typeface="ＭＳ Ｐゴシック" charset="0"/>
                <a:cs typeface="+mn-cs"/>
              </a:defRPr>
            </a:lvl3pPr>
            <a:lvl4pPr marL="1143000" indent="-228600" algn="l" rtl="0" eaLnBrk="0" fontAlgn="base" hangingPunct="0">
              <a:spcBef>
                <a:spcPts val="350"/>
              </a:spcBef>
              <a:spcAft>
                <a:spcPct val="0"/>
              </a:spcAft>
              <a:buClr>
                <a:schemeClr val="accent2"/>
              </a:buClr>
              <a:buFont typeface="Wingdings 2" pitchFamily="2" charset="2"/>
              <a:buChar char=""/>
              <a:defRPr sz="1900" kern="1200">
                <a:solidFill>
                  <a:schemeClr val="tx1"/>
                </a:solidFill>
                <a:latin typeface="+mn-lt"/>
                <a:ea typeface="ＭＳ Ｐゴシック" charset="0"/>
                <a:cs typeface="+mn-cs"/>
              </a:defRPr>
            </a:lvl4pPr>
            <a:lvl5pPr marL="1371600" indent="-228600" algn="l" rtl="0" eaLnBrk="0" fontAlgn="base" hangingPunct="0">
              <a:spcBef>
                <a:spcPts val="350"/>
              </a:spcBef>
              <a:spcAft>
                <a:spcPct val="0"/>
              </a:spcAft>
              <a:buClr>
                <a:schemeClr val="accent2"/>
              </a:buClr>
              <a:buFont typeface="Wingdings 2" pitchFamily="2" charset="2"/>
              <a:buChar char=""/>
              <a:defRPr kern="1200">
                <a:solidFill>
                  <a:schemeClr val="tx1"/>
                </a:solidFill>
                <a:latin typeface="+mn-lt"/>
                <a:ea typeface="ＭＳ Ｐゴシック" charset="0"/>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eaLnBrk="1" hangingPunct="1">
              <a:buClr>
                <a:srgbClr val="B89E5C"/>
              </a:buClr>
            </a:pPr>
            <a:r>
              <a:rPr lang="en-US" altLang="en-US" sz="2600" dirty="0">
                <a:latin typeface="Cambria" charset="0"/>
                <a:ea typeface="Cambria" charset="0"/>
                <a:cs typeface="Cambria" charset="0"/>
              </a:rPr>
              <a:t>Simulated patients</a:t>
            </a:r>
          </a:p>
          <a:p>
            <a:pPr eaLnBrk="1" hangingPunct="1">
              <a:buClr>
                <a:srgbClr val="B89E5C"/>
              </a:buClr>
            </a:pPr>
            <a:r>
              <a:rPr lang="en-US" altLang="en-US" sz="2600" dirty="0">
                <a:latin typeface="Cambria" charset="0"/>
                <a:ea typeface="Cambria" charset="0"/>
                <a:cs typeface="Cambria" charset="0"/>
              </a:rPr>
              <a:t>Clinical visits</a:t>
            </a:r>
          </a:p>
          <a:p>
            <a:pPr eaLnBrk="1" hangingPunct="1">
              <a:buClr>
                <a:srgbClr val="B89E5C"/>
              </a:buClr>
            </a:pPr>
            <a:r>
              <a:rPr lang="en-US" altLang="en-US" sz="2600" dirty="0">
                <a:latin typeface="Cambria" charset="0"/>
                <a:ea typeface="Cambria" charset="0"/>
                <a:cs typeface="Cambria" charset="0"/>
              </a:rPr>
              <a:t>Bridge the Gap</a:t>
            </a:r>
          </a:p>
          <a:p>
            <a:pPr eaLnBrk="1" hangingPunct="1">
              <a:buClr>
                <a:srgbClr val="B89E5C"/>
              </a:buClr>
            </a:pPr>
            <a:r>
              <a:rPr lang="en-US" altLang="en-US" sz="2600" dirty="0">
                <a:latin typeface="Cambria" charset="0"/>
                <a:ea typeface="Cambria" charset="0"/>
                <a:cs typeface="Cambria" charset="0"/>
              </a:rPr>
              <a:t>Clinical education experiences</a:t>
            </a:r>
          </a:p>
        </p:txBody>
      </p:sp>
      <p:pic>
        <p:nvPicPr>
          <p:cNvPr id="32" name="Picture 31" descr="A group of people in a room&#10;&#10;Description automatically generated">
            <a:extLst>
              <a:ext uri="{FF2B5EF4-FFF2-40B4-BE49-F238E27FC236}">
                <a16:creationId xmlns:a16="http://schemas.microsoft.com/office/drawing/2014/main" id="{596A57B1-AAA8-E245-B3E7-578E748CD0FF}"/>
              </a:ext>
            </a:extLst>
          </p:cNvPr>
          <p:cNvPicPr>
            <a:picLocks noChangeAspect="1"/>
          </p:cNvPicPr>
          <p:nvPr/>
        </p:nvPicPr>
        <p:blipFill>
          <a:blip r:embed="rId7"/>
          <a:stretch>
            <a:fillRect/>
          </a:stretch>
        </p:blipFill>
        <p:spPr>
          <a:xfrm>
            <a:off x="5243542" y="1242466"/>
            <a:ext cx="3618943" cy="2715026"/>
          </a:xfrm>
          <a:prstGeom prst="rect">
            <a:avLst/>
          </a:prstGeom>
        </p:spPr>
      </p:pic>
    </p:spTree>
    <p:extLst>
      <p:ext uri="{BB962C8B-B14F-4D97-AF65-F5344CB8AC3E}">
        <p14:creationId xmlns:p14="http://schemas.microsoft.com/office/powerpoint/2010/main" val="137575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273"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corative"/>
          <p:cNvPicPr>
            <a:picLocks noChangeAspect="1"/>
          </p:cNvPicPr>
          <p:nvPr/>
        </p:nvPicPr>
        <p:blipFill>
          <a:blip r:embed="rId5"/>
          <a:stretch>
            <a:fillRect/>
          </a:stretch>
        </p:blipFill>
        <p:spPr>
          <a:xfrm>
            <a:off x="0" y="305"/>
            <a:ext cx="9140952" cy="914095"/>
          </a:xfrm>
          <a:prstGeom prst="rect">
            <a:avLst/>
          </a:prstGeom>
          <a:ln>
            <a:noFill/>
          </a:ln>
        </p:spPr>
      </p:pic>
      <p:sp>
        <p:nvSpPr>
          <p:cNvPr id="2" name="Title 1"/>
          <p:cNvSpPr>
            <a:spLocks noGrp="1"/>
          </p:cNvSpPr>
          <p:nvPr>
            <p:ph type="ctrTitle"/>
          </p:nvPr>
        </p:nvSpPr>
        <p:spPr>
          <a:xfrm>
            <a:off x="212943" y="0"/>
            <a:ext cx="6388274" cy="847484"/>
          </a:xfrm>
          <a:ln>
            <a:noFill/>
          </a:ln>
          <a:effectLst/>
        </p:spPr>
        <p:txBody>
          <a:bodyPr>
            <a:noAutofit/>
          </a:bodyPr>
          <a:lstStyle/>
          <a:p>
            <a:pPr algn="l">
              <a:defRPr/>
            </a:pPr>
            <a:r>
              <a:rPr lang="en-US" sz="2800" dirty="0">
                <a:solidFill>
                  <a:schemeClr val="bg1"/>
                </a:solidFill>
                <a:latin typeface="Cambria" charset="0"/>
                <a:ea typeface="Cambria" charset="0"/>
                <a:cs typeface="Cambria" charset="0"/>
              </a:rPr>
              <a:t>Where do students go on clinicals?</a:t>
            </a:r>
          </a:p>
        </p:txBody>
      </p:sp>
      <p:sp>
        <p:nvSpPr>
          <p:cNvPr id="27" name="Content Placeholder 1">
            <a:extLst>
              <a:ext uri="{FF2B5EF4-FFF2-40B4-BE49-F238E27FC236}">
                <a16:creationId xmlns:a16="http://schemas.microsoft.com/office/drawing/2014/main" id="{A196197D-44F2-6745-9A4F-50ABE6CE5137}"/>
              </a:ext>
            </a:extLst>
          </p:cNvPr>
          <p:cNvSpPr txBox="1">
            <a:spLocks/>
          </p:cNvSpPr>
          <p:nvPr/>
        </p:nvSpPr>
        <p:spPr bwMode="auto">
          <a:xfrm>
            <a:off x="0" y="1445895"/>
            <a:ext cx="6203576"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2" charset="2"/>
              <a:buChar char=""/>
              <a:defRPr sz="2700" kern="1200">
                <a:solidFill>
                  <a:schemeClr val="tx1"/>
                </a:solidFill>
                <a:latin typeface="+mn-lt"/>
                <a:ea typeface="ＭＳ Ｐゴシック" charset="0"/>
                <a:cs typeface="ＭＳ Ｐゴシック" charset="0"/>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ＭＳ Ｐゴシック" charset="0"/>
                <a:cs typeface="+mn-cs"/>
              </a:defRPr>
            </a:lvl2pPr>
            <a:lvl3pPr marL="858838" indent="-228600" algn="l" rtl="0" eaLnBrk="0" fontAlgn="base" hangingPunct="0">
              <a:spcBef>
                <a:spcPts val="350"/>
              </a:spcBef>
              <a:spcAft>
                <a:spcPct val="0"/>
              </a:spcAft>
              <a:buClr>
                <a:schemeClr val="accent2"/>
              </a:buClr>
              <a:buSzPct val="100000"/>
              <a:buFont typeface="Wingdings 2" pitchFamily="2" charset="2"/>
              <a:buChar char=""/>
              <a:defRPr sz="2100" kern="1200">
                <a:solidFill>
                  <a:schemeClr val="tx1"/>
                </a:solidFill>
                <a:latin typeface="+mn-lt"/>
                <a:ea typeface="ＭＳ Ｐゴシック" charset="0"/>
                <a:cs typeface="+mn-cs"/>
              </a:defRPr>
            </a:lvl3pPr>
            <a:lvl4pPr marL="1143000" indent="-228600" algn="l" rtl="0" eaLnBrk="0" fontAlgn="base" hangingPunct="0">
              <a:spcBef>
                <a:spcPts val="350"/>
              </a:spcBef>
              <a:spcAft>
                <a:spcPct val="0"/>
              </a:spcAft>
              <a:buClr>
                <a:schemeClr val="accent2"/>
              </a:buClr>
              <a:buFont typeface="Wingdings 2" pitchFamily="2" charset="2"/>
              <a:buChar char=""/>
              <a:defRPr sz="1900" kern="1200">
                <a:solidFill>
                  <a:schemeClr val="tx1"/>
                </a:solidFill>
                <a:latin typeface="+mn-lt"/>
                <a:ea typeface="ＭＳ Ｐゴシック" charset="0"/>
                <a:cs typeface="+mn-cs"/>
              </a:defRPr>
            </a:lvl4pPr>
            <a:lvl5pPr marL="1371600" indent="-228600" algn="l" rtl="0" eaLnBrk="0" fontAlgn="base" hangingPunct="0">
              <a:spcBef>
                <a:spcPts val="350"/>
              </a:spcBef>
              <a:spcAft>
                <a:spcPct val="0"/>
              </a:spcAft>
              <a:buClr>
                <a:schemeClr val="accent2"/>
              </a:buClr>
              <a:buFont typeface="Wingdings 2" pitchFamily="2" charset="2"/>
              <a:buChar char=""/>
              <a:defRPr kern="1200">
                <a:solidFill>
                  <a:schemeClr val="tx1"/>
                </a:solidFill>
                <a:latin typeface="+mn-lt"/>
                <a:ea typeface="ＭＳ Ｐゴシック" charset="0"/>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65125" marR="0" lvl="0" indent="-255588" algn="l" defTabSz="914400" rtl="0" eaLnBrk="1" fontAlgn="base" latinLnBrk="0" hangingPunct="1">
              <a:lnSpc>
                <a:spcPct val="100000"/>
              </a:lnSpc>
              <a:spcBef>
                <a:spcPts val="400"/>
              </a:spcBef>
              <a:spcAft>
                <a:spcPct val="0"/>
              </a:spcAft>
              <a:buClr>
                <a:srgbClr val="CEB966"/>
              </a:buClr>
              <a:buSzPct val="68000"/>
              <a:buFont typeface="Wingdings 3" pitchFamily="18" charset="2"/>
              <a:buChar char=""/>
              <a:tabLst/>
              <a:defRPr/>
            </a:pPr>
            <a:r>
              <a:rPr kumimoji="0" lang="en-US" sz="2000" b="0" i="0" u="none" strike="noStrike" kern="1200" cap="none" spc="0" normalizeH="0" baseline="0" noProof="0" dirty="0">
                <a:ln>
                  <a:noFill/>
                </a:ln>
                <a:solidFill>
                  <a:sysClr val="windowText" lastClr="000000"/>
                </a:solidFill>
                <a:effectLst/>
                <a:uLnTx/>
                <a:uFillTx/>
                <a:latin typeface="Cambria" charset="0"/>
                <a:ea typeface="Cambria" charset="0"/>
                <a:cs typeface="Cambria" charset="0"/>
              </a:rPr>
              <a:t>Student choose clinical sites from variety of settings</a:t>
            </a:r>
          </a:p>
          <a:p>
            <a:pPr marL="365125" marR="0" lvl="0" indent="-255588" algn="l" defTabSz="914400" rtl="0" eaLnBrk="1" fontAlgn="base" latinLnBrk="0" hangingPunct="1">
              <a:lnSpc>
                <a:spcPct val="100000"/>
              </a:lnSpc>
              <a:spcBef>
                <a:spcPts val="400"/>
              </a:spcBef>
              <a:spcAft>
                <a:spcPct val="0"/>
              </a:spcAft>
              <a:buClr>
                <a:srgbClr val="CEB966"/>
              </a:buClr>
              <a:buSzPct val="68000"/>
              <a:buFont typeface="Wingdings 3" pitchFamily="18" charset="2"/>
              <a:buChar char=""/>
              <a:tabLst/>
              <a:defRPr/>
            </a:pPr>
            <a:r>
              <a:rPr kumimoji="0" lang="en-US" sz="2000" b="0" i="0" u="none" strike="noStrike" kern="1200" cap="none" spc="0" normalizeH="0" baseline="0" noProof="0" dirty="0">
                <a:ln>
                  <a:noFill/>
                </a:ln>
                <a:solidFill>
                  <a:sysClr val="windowText" lastClr="000000"/>
                </a:solidFill>
                <a:effectLst/>
                <a:uLnTx/>
                <a:uFillTx/>
                <a:latin typeface="Cambria" charset="0"/>
                <a:ea typeface="Cambria" charset="0"/>
                <a:cs typeface="Cambria" charset="0"/>
              </a:rPr>
              <a:t>To date, students have stayed local if they choose to for all clinical education</a:t>
            </a:r>
          </a:p>
          <a:p>
            <a:pPr marL="365125" marR="0" lvl="0" indent="-255588" algn="l" defTabSz="914400" rtl="0" eaLnBrk="1" fontAlgn="base" latinLnBrk="0" hangingPunct="1">
              <a:lnSpc>
                <a:spcPct val="100000"/>
              </a:lnSpc>
              <a:spcBef>
                <a:spcPts val="400"/>
              </a:spcBef>
              <a:spcAft>
                <a:spcPct val="0"/>
              </a:spcAft>
              <a:buClr>
                <a:srgbClr val="CEB966"/>
              </a:buClr>
              <a:buSzPct val="68000"/>
              <a:buFont typeface="Wingdings 3" pitchFamily="18" charset="2"/>
              <a:buChar char=""/>
              <a:tabLst/>
              <a:defRPr/>
            </a:pPr>
            <a:r>
              <a:rPr kumimoji="0" lang="en-US" sz="2000" b="0" i="0" u="none" strike="noStrike" kern="1200" cap="none" spc="0" normalizeH="0" baseline="0" noProof="0" dirty="0">
                <a:ln>
                  <a:noFill/>
                </a:ln>
                <a:solidFill>
                  <a:sysClr val="windowText" lastClr="000000"/>
                </a:solidFill>
                <a:effectLst/>
                <a:uLnTx/>
                <a:uFillTx/>
                <a:latin typeface="Cambria" charset="0"/>
                <a:ea typeface="Cambria" charset="0"/>
                <a:cs typeface="Cambria" charset="0"/>
              </a:rPr>
              <a:t>First two clinical education experiences must be in the state</a:t>
            </a:r>
          </a:p>
          <a:p>
            <a:pPr marL="365125" marR="0" lvl="0" indent="-255588" algn="l" defTabSz="914400" rtl="0" eaLnBrk="1" fontAlgn="base" latinLnBrk="0" hangingPunct="1">
              <a:lnSpc>
                <a:spcPct val="100000"/>
              </a:lnSpc>
              <a:spcBef>
                <a:spcPts val="400"/>
              </a:spcBef>
              <a:spcAft>
                <a:spcPct val="0"/>
              </a:spcAft>
              <a:buClr>
                <a:srgbClr val="CEB966"/>
              </a:buClr>
              <a:buSzPct val="68000"/>
              <a:buFont typeface="Wingdings 3" pitchFamily="18" charset="2"/>
              <a:buChar char=""/>
              <a:tabLst/>
              <a:defRPr/>
            </a:pPr>
            <a:r>
              <a:rPr kumimoji="0" lang="en-US" sz="2000" b="0" i="0" u="none" strike="noStrike" kern="1200" cap="none" spc="0" normalizeH="0" baseline="0" noProof="0" dirty="0">
                <a:ln>
                  <a:noFill/>
                </a:ln>
                <a:solidFill>
                  <a:sysClr val="windowText" lastClr="000000"/>
                </a:solidFill>
                <a:effectLst/>
                <a:uLnTx/>
                <a:uFillTx/>
                <a:latin typeface="Cambria" charset="0"/>
                <a:ea typeface="Cambria" charset="0"/>
                <a:cs typeface="Cambria" charset="0"/>
              </a:rPr>
              <a:t>For last two 12-week clinical educational experiences, students may go to a site outside of the state, but this must be set up and coordinated early</a:t>
            </a:r>
          </a:p>
        </p:txBody>
      </p:sp>
      <p:pic>
        <p:nvPicPr>
          <p:cNvPr id="28" name="Recorded Sound" descr="Recorded Sound">
            <a:hlinkClick r:id="" action="ppaction://media"/>
            <a:extLst>
              <a:ext uri="{FF2B5EF4-FFF2-40B4-BE49-F238E27FC236}">
                <a16:creationId xmlns:a16="http://schemas.microsoft.com/office/drawing/2014/main" id="{B84EE4FD-7DC6-904F-9D74-3BECC01CBB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63763" y="4119062"/>
            <a:ext cx="812800" cy="812800"/>
          </a:xfrm>
          <a:prstGeom prst="rect">
            <a:avLst/>
          </a:prstGeom>
        </p:spPr>
      </p:pic>
      <p:pic>
        <p:nvPicPr>
          <p:cNvPr id="29" name="Picture 5">
            <a:extLst>
              <a:ext uri="{FF2B5EF4-FFF2-40B4-BE49-F238E27FC236}">
                <a16:creationId xmlns:a16="http://schemas.microsoft.com/office/drawing/2014/main" id="{04C304F5-6BD6-C14E-9F76-8A093BA89F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3576" y="1761431"/>
            <a:ext cx="2723299" cy="209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231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7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corative"/>
          <p:cNvPicPr>
            <a:picLocks noChangeAspect="1"/>
          </p:cNvPicPr>
          <p:nvPr/>
        </p:nvPicPr>
        <p:blipFill>
          <a:blip r:embed="rId5"/>
          <a:stretch>
            <a:fillRect/>
          </a:stretch>
        </p:blipFill>
        <p:spPr>
          <a:xfrm>
            <a:off x="0" y="305"/>
            <a:ext cx="9140952" cy="914095"/>
          </a:xfrm>
          <a:prstGeom prst="rect">
            <a:avLst/>
          </a:prstGeom>
          <a:ln>
            <a:noFill/>
          </a:ln>
        </p:spPr>
      </p:pic>
      <p:sp>
        <p:nvSpPr>
          <p:cNvPr id="2" name="Title 1"/>
          <p:cNvSpPr>
            <a:spLocks noGrp="1"/>
          </p:cNvSpPr>
          <p:nvPr>
            <p:ph type="ctrTitle"/>
          </p:nvPr>
        </p:nvSpPr>
        <p:spPr>
          <a:xfrm>
            <a:off x="212943" y="0"/>
            <a:ext cx="6388274" cy="847484"/>
          </a:xfrm>
          <a:ln>
            <a:noFill/>
          </a:ln>
          <a:effectLst/>
        </p:spPr>
        <p:txBody>
          <a:bodyPr>
            <a:noAutofit/>
          </a:bodyPr>
          <a:lstStyle/>
          <a:p>
            <a:pPr algn="l">
              <a:defRPr/>
            </a:pPr>
            <a:r>
              <a:rPr lang="en-US" sz="2800" dirty="0">
                <a:solidFill>
                  <a:schemeClr val="bg1"/>
                </a:solidFill>
                <a:latin typeface="Cambria" charset="0"/>
                <a:ea typeface="Cambria" charset="0"/>
                <a:cs typeface="Cambria" charset="0"/>
              </a:rPr>
              <a:t>What is the curriculum schedule?</a:t>
            </a:r>
          </a:p>
        </p:txBody>
      </p:sp>
      <p:pic>
        <p:nvPicPr>
          <p:cNvPr id="22" name="Recorded Sound" descr="Recorded Sound">
            <a:hlinkClick r:id="" action="ppaction://media"/>
            <a:extLst>
              <a:ext uri="{FF2B5EF4-FFF2-40B4-BE49-F238E27FC236}">
                <a16:creationId xmlns:a16="http://schemas.microsoft.com/office/drawing/2014/main" id="{1E225A57-2DB8-1843-A6AD-9EB689D407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49927" y="4073831"/>
            <a:ext cx="812800" cy="812800"/>
          </a:xfrm>
          <a:prstGeom prst="rect">
            <a:avLst/>
          </a:prstGeom>
        </p:spPr>
      </p:pic>
      <p:sp>
        <p:nvSpPr>
          <p:cNvPr id="23" name="Content Placeholder 1">
            <a:extLst>
              <a:ext uri="{FF2B5EF4-FFF2-40B4-BE49-F238E27FC236}">
                <a16:creationId xmlns:a16="http://schemas.microsoft.com/office/drawing/2014/main" id="{9B7AD7CE-AC0E-9743-942A-C8E3F31973A5}"/>
              </a:ext>
            </a:extLst>
          </p:cNvPr>
          <p:cNvSpPr txBox="1">
            <a:spLocks/>
          </p:cNvSpPr>
          <p:nvPr/>
        </p:nvSpPr>
        <p:spPr bwMode="auto">
          <a:xfrm>
            <a:off x="156755" y="1479358"/>
            <a:ext cx="5119822" cy="259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2" charset="2"/>
              <a:buChar char=""/>
              <a:defRPr sz="2700" kern="1200">
                <a:solidFill>
                  <a:schemeClr val="tx1"/>
                </a:solidFill>
                <a:latin typeface="+mn-lt"/>
                <a:ea typeface="ＭＳ Ｐゴシック" charset="0"/>
                <a:cs typeface="ＭＳ Ｐゴシック" charset="0"/>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ＭＳ Ｐゴシック" charset="0"/>
                <a:cs typeface="+mn-cs"/>
              </a:defRPr>
            </a:lvl2pPr>
            <a:lvl3pPr marL="858838" indent="-228600" algn="l" rtl="0" eaLnBrk="0" fontAlgn="base" hangingPunct="0">
              <a:spcBef>
                <a:spcPts val="350"/>
              </a:spcBef>
              <a:spcAft>
                <a:spcPct val="0"/>
              </a:spcAft>
              <a:buClr>
                <a:schemeClr val="accent2"/>
              </a:buClr>
              <a:buSzPct val="100000"/>
              <a:buFont typeface="Wingdings 2" pitchFamily="2" charset="2"/>
              <a:buChar char=""/>
              <a:defRPr sz="2100" kern="1200">
                <a:solidFill>
                  <a:schemeClr val="tx1"/>
                </a:solidFill>
                <a:latin typeface="+mn-lt"/>
                <a:ea typeface="ＭＳ Ｐゴシック" charset="0"/>
                <a:cs typeface="+mn-cs"/>
              </a:defRPr>
            </a:lvl3pPr>
            <a:lvl4pPr marL="1143000" indent="-228600" algn="l" rtl="0" eaLnBrk="0" fontAlgn="base" hangingPunct="0">
              <a:spcBef>
                <a:spcPts val="350"/>
              </a:spcBef>
              <a:spcAft>
                <a:spcPct val="0"/>
              </a:spcAft>
              <a:buClr>
                <a:schemeClr val="accent2"/>
              </a:buClr>
              <a:buFont typeface="Wingdings 2" pitchFamily="2" charset="2"/>
              <a:buChar char=""/>
              <a:defRPr sz="1900" kern="1200">
                <a:solidFill>
                  <a:schemeClr val="tx1"/>
                </a:solidFill>
                <a:latin typeface="+mn-lt"/>
                <a:ea typeface="ＭＳ Ｐゴシック" charset="0"/>
                <a:cs typeface="+mn-cs"/>
              </a:defRPr>
            </a:lvl4pPr>
            <a:lvl5pPr marL="1371600" indent="-228600" algn="l" rtl="0" eaLnBrk="0" fontAlgn="base" hangingPunct="0">
              <a:spcBef>
                <a:spcPts val="350"/>
              </a:spcBef>
              <a:spcAft>
                <a:spcPct val="0"/>
              </a:spcAft>
              <a:buClr>
                <a:schemeClr val="accent2"/>
              </a:buClr>
              <a:buFont typeface="Wingdings 2" pitchFamily="2" charset="2"/>
              <a:buChar char=""/>
              <a:defRPr kern="1200">
                <a:solidFill>
                  <a:schemeClr val="tx1"/>
                </a:solidFill>
                <a:latin typeface="+mn-lt"/>
                <a:ea typeface="ＭＳ Ｐゴシック" charset="0"/>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eaLnBrk="1" hangingPunct="1">
              <a:buClr>
                <a:srgbClr val="B89E5C"/>
              </a:buClr>
            </a:pPr>
            <a:r>
              <a:rPr lang="en-US" altLang="en-US" sz="2400" dirty="0">
                <a:latin typeface="Cambria" charset="0"/>
                <a:ea typeface="Cambria" charset="0"/>
                <a:cs typeface="Cambria" charset="0"/>
              </a:rPr>
              <a:t>Students attend fall, winter and May/June</a:t>
            </a:r>
          </a:p>
          <a:p>
            <a:pPr eaLnBrk="1" hangingPunct="1">
              <a:buClr>
                <a:srgbClr val="B89E5C"/>
              </a:buClr>
            </a:pPr>
            <a:r>
              <a:rPr lang="en-US" altLang="en-US" sz="2400" dirty="0">
                <a:latin typeface="Cambria" charset="0"/>
                <a:ea typeface="Cambria" charset="0"/>
                <a:cs typeface="Cambria" charset="0"/>
              </a:rPr>
              <a:t>Remainder of summer off</a:t>
            </a:r>
          </a:p>
          <a:p>
            <a:pPr eaLnBrk="1" hangingPunct="1">
              <a:buClr>
                <a:srgbClr val="B89E5C"/>
              </a:buClr>
            </a:pPr>
            <a:r>
              <a:rPr lang="en-US" altLang="en-US" sz="2400" dirty="0">
                <a:latin typeface="Cambria" charset="0"/>
                <a:ea typeface="Cambria" charset="0"/>
                <a:cs typeface="Cambria" charset="0"/>
              </a:rPr>
              <a:t>All exams also follow OU’s schedule</a:t>
            </a:r>
          </a:p>
          <a:p>
            <a:pPr marL="392113" lvl="1" indent="0" eaLnBrk="1" hangingPunct="1">
              <a:buClr>
                <a:srgbClr val="B89E5C"/>
              </a:buClr>
              <a:buNone/>
            </a:pPr>
            <a:r>
              <a:rPr lang="en-US" altLang="en-US" sz="2000" dirty="0">
                <a:latin typeface="Cambria" charset="0"/>
                <a:ea typeface="Cambria" charset="0"/>
                <a:cs typeface="Cambria" charset="0"/>
              </a:rPr>
              <a:t> </a:t>
            </a:r>
          </a:p>
        </p:txBody>
      </p:sp>
      <p:pic>
        <p:nvPicPr>
          <p:cNvPr id="26" name="Picture 6" descr="C:\Documents and Settings\saliga\Local Settings\Temporary Internet Files\Content.IE5\NAH91SSZ\MPj04422410000[1].jpg">
            <a:extLst>
              <a:ext uri="{FF2B5EF4-FFF2-40B4-BE49-F238E27FC236}">
                <a16:creationId xmlns:a16="http://schemas.microsoft.com/office/drawing/2014/main" id="{718BDB9D-D327-AF4C-8694-6EE04E3766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0353" y="1435418"/>
            <a:ext cx="3502374" cy="2334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297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53"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corative"/>
          <p:cNvPicPr>
            <a:picLocks noChangeAspect="1"/>
          </p:cNvPicPr>
          <p:nvPr/>
        </p:nvPicPr>
        <p:blipFill>
          <a:blip r:embed="rId5"/>
          <a:stretch>
            <a:fillRect/>
          </a:stretch>
        </p:blipFill>
        <p:spPr>
          <a:xfrm>
            <a:off x="3048" y="305"/>
            <a:ext cx="9140952" cy="914095"/>
          </a:xfrm>
          <a:prstGeom prst="rect">
            <a:avLst/>
          </a:prstGeom>
          <a:ln>
            <a:noFill/>
          </a:ln>
        </p:spPr>
      </p:pic>
      <p:sp>
        <p:nvSpPr>
          <p:cNvPr id="2" name="Title 1"/>
          <p:cNvSpPr>
            <a:spLocks noGrp="1"/>
          </p:cNvSpPr>
          <p:nvPr>
            <p:ph type="ctrTitle"/>
          </p:nvPr>
        </p:nvSpPr>
        <p:spPr>
          <a:xfrm>
            <a:off x="212943" y="0"/>
            <a:ext cx="6388274" cy="847484"/>
          </a:xfrm>
          <a:ln>
            <a:noFill/>
          </a:ln>
          <a:effectLst/>
        </p:spPr>
        <p:txBody>
          <a:bodyPr>
            <a:noAutofit/>
          </a:bodyPr>
          <a:lstStyle/>
          <a:p>
            <a:pPr algn="l">
              <a:defRPr/>
            </a:pPr>
            <a:r>
              <a:rPr lang="en-US" sz="2800" dirty="0">
                <a:solidFill>
                  <a:schemeClr val="bg1"/>
                </a:solidFill>
                <a:latin typeface="Cambria" charset="0"/>
                <a:ea typeface="Cambria" charset="0"/>
                <a:cs typeface="Cambria" charset="0"/>
              </a:rPr>
              <a:t>How are labs set up?</a:t>
            </a:r>
          </a:p>
        </p:txBody>
      </p:sp>
      <p:sp>
        <p:nvSpPr>
          <p:cNvPr id="19" name="Content Placeholder 1">
            <a:extLst>
              <a:ext uri="{FF2B5EF4-FFF2-40B4-BE49-F238E27FC236}">
                <a16:creationId xmlns:a16="http://schemas.microsoft.com/office/drawing/2014/main" id="{26B71441-8778-1449-9AD0-38B7F46BCF55}"/>
              </a:ext>
            </a:extLst>
          </p:cNvPr>
          <p:cNvSpPr txBox="1">
            <a:spLocks/>
          </p:cNvSpPr>
          <p:nvPr/>
        </p:nvSpPr>
        <p:spPr bwMode="auto">
          <a:xfrm>
            <a:off x="116030" y="1518929"/>
            <a:ext cx="497205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2" charset="2"/>
              <a:buChar char=""/>
              <a:defRPr sz="2700" kern="1200">
                <a:solidFill>
                  <a:schemeClr val="tx1"/>
                </a:solidFill>
                <a:latin typeface="+mn-lt"/>
                <a:ea typeface="ＭＳ Ｐゴシック" charset="0"/>
                <a:cs typeface="ＭＳ Ｐゴシック" charset="0"/>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ＭＳ Ｐゴシック" charset="0"/>
                <a:cs typeface="+mn-cs"/>
              </a:defRPr>
            </a:lvl2pPr>
            <a:lvl3pPr marL="858838" indent="-228600" algn="l" rtl="0" eaLnBrk="0" fontAlgn="base" hangingPunct="0">
              <a:spcBef>
                <a:spcPts val="350"/>
              </a:spcBef>
              <a:spcAft>
                <a:spcPct val="0"/>
              </a:spcAft>
              <a:buClr>
                <a:schemeClr val="accent2"/>
              </a:buClr>
              <a:buSzPct val="100000"/>
              <a:buFont typeface="Wingdings 2" pitchFamily="2" charset="2"/>
              <a:buChar char=""/>
              <a:defRPr sz="2100" kern="1200">
                <a:solidFill>
                  <a:schemeClr val="tx1"/>
                </a:solidFill>
                <a:latin typeface="+mn-lt"/>
                <a:ea typeface="ＭＳ Ｐゴシック" charset="0"/>
                <a:cs typeface="+mn-cs"/>
              </a:defRPr>
            </a:lvl3pPr>
            <a:lvl4pPr marL="1143000" indent="-228600" algn="l" rtl="0" eaLnBrk="0" fontAlgn="base" hangingPunct="0">
              <a:spcBef>
                <a:spcPts val="350"/>
              </a:spcBef>
              <a:spcAft>
                <a:spcPct val="0"/>
              </a:spcAft>
              <a:buClr>
                <a:schemeClr val="accent2"/>
              </a:buClr>
              <a:buFont typeface="Wingdings 2" pitchFamily="2" charset="2"/>
              <a:buChar char=""/>
              <a:defRPr sz="1900" kern="1200">
                <a:solidFill>
                  <a:schemeClr val="tx1"/>
                </a:solidFill>
                <a:latin typeface="+mn-lt"/>
                <a:ea typeface="ＭＳ Ｐゴシック" charset="0"/>
                <a:cs typeface="+mn-cs"/>
              </a:defRPr>
            </a:lvl4pPr>
            <a:lvl5pPr marL="1371600" indent="-228600" algn="l" rtl="0" eaLnBrk="0" fontAlgn="base" hangingPunct="0">
              <a:spcBef>
                <a:spcPts val="350"/>
              </a:spcBef>
              <a:spcAft>
                <a:spcPct val="0"/>
              </a:spcAft>
              <a:buClr>
                <a:schemeClr val="accent2"/>
              </a:buClr>
              <a:buFont typeface="Wingdings 2" pitchFamily="2" charset="2"/>
              <a:buChar char=""/>
              <a:defRPr kern="1200">
                <a:solidFill>
                  <a:schemeClr val="tx1"/>
                </a:solidFill>
                <a:latin typeface="+mn-lt"/>
                <a:ea typeface="ＭＳ Ｐゴシック" charset="0"/>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eaLnBrk="1" hangingPunct="1">
              <a:buClr>
                <a:srgbClr val="B89E5C"/>
              </a:buClr>
            </a:pPr>
            <a:r>
              <a:rPr lang="en-US" altLang="en-US" sz="2400" dirty="0">
                <a:latin typeface="Cambria" charset="0"/>
                <a:ea typeface="Cambria" charset="0"/>
                <a:cs typeface="Cambria" charset="0"/>
              </a:rPr>
              <a:t>One lab session for entire class</a:t>
            </a:r>
          </a:p>
          <a:p>
            <a:pPr eaLnBrk="1" hangingPunct="1">
              <a:buClr>
                <a:srgbClr val="B89E5C"/>
              </a:buClr>
            </a:pPr>
            <a:r>
              <a:rPr lang="en-US" altLang="en-US" sz="2400" dirty="0">
                <a:latin typeface="Cambria" charset="0"/>
                <a:ea typeface="Cambria" charset="0"/>
                <a:cs typeface="Cambria" charset="0"/>
              </a:rPr>
              <a:t>Student/Instructor ratio</a:t>
            </a:r>
          </a:p>
          <a:p>
            <a:pPr eaLnBrk="1" hangingPunct="1">
              <a:buClr>
                <a:srgbClr val="B89E5C"/>
              </a:buClr>
            </a:pPr>
            <a:r>
              <a:rPr lang="en-US" altLang="en-US" sz="2400" dirty="0">
                <a:latin typeface="Cambria" charset="0"/>
                <a:ea typeface="Cambria" charset="0"/>
                <a:cs typeface="Cambria" charset="0"/>
              </a:rPr>
              <a:t>Equipment </a:t>
            </a:r>
          </a:p>
          <a:p>
            <a:pPr eaLnBrk="1" hangingPunct="1">
              <a:buClr>
                <a:srgbClr val="B89E5C"/>
              </a:buClr>
            </a:pPr>
            <a:r>
              <a:rPr lang="en-US" altLang="en-US" sz="2400" dirty="0">
                <a:latin typeface="Cambria" charset="0"/>
                <a:ea typeface="Cambria" charset="0"/>
                <a:cs typeface="Cambria" charset="0"/>
              </a:rPr>
              <a:t>Open labs sessions scheduled</a:t>
            </a:r>
          </a:p>
          <a:p>
            <a:pPr eaLnBrk="1" hangingPunct="1">
              <a:buClr>
                <a:srgbClr val="B89E5C"/>
              </a:buClr>
            </a:pPr>
            <a:r>
              <a:rPr lang="en-US" altLang="en-US" sz="2400" dirty="0">
                <a:latin typeface="Cambria" charset="0"/>
                <a:ea typeface="Cambria" charset="0"/>
                <a:cs typeface="Cambria" charset="0"/>
              </a:rPr>
              <a:t>Facilities open 7 a.m. - 9 p.m.</a:t>
            </a:r>
          </a:p>
        </p:txBody>
      </p:sp>
      <p:pic>
        <p:nvPicPr>
          <p:cNvPr id="20" name="Recorded Sound" descr="Recorded Sound">
            <a:hlinkClick r:id="" action="ppaction://media"/>
            <a:extLst>
              <a:ext uri="{FF2B5EF4-FFF2-40B4-BE49-F238E27FC236}">
                <a16:creationId xmlns:a16="http://schemas.microsoft.com/office/drawing/2014/main" id="{63FA2E46-D6B1-9C44-988B-D3D2C5EFE3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36705" y="3969870"/>
            <a:ext cx="812800" cy="812800"/>
          </a:xfrm>
          <a:prstGeom prst="rect">
            <a:avLst/>
          </a:prstGeom>
        </p:spPr>
      </p:pic>
      <p:pic>
        <p:nvPicPr>
          <p:cNvPr id="21" name="Picture 20" descr="A group of people standing in a room&#10;&#10;Description automatically generated">
            <a:extLst>
              <a:ext uri="{FF2B5EF4-FFF2-40B4-BE49-F238E27FC236}">
                <a16:creationId xmlns:a16="http://schemas.microsoft.com/office/drawing/2014/main" id="{48A87F36-966A-5840-915D-5C3F24A291B8}"/>
              </a:ext>
            </a:extLst>
          </p:cNvPr>
          <p:cNvPicPr>
            <a:picLocks noChangeAspect="1"/>
          </p:cNvPicPr>
          <p:nvPr/>
        </p:nvPicPr>
        <p:blipFill>
          <a:blip r:embed="rId7"/>
          <a:stretch>
            <a:fillRect/>
          </a:stretch>
        </p:blipFill>
        <p:spPr>
          <a:xfrm>
            <a:off x="5088080" y="1406284"/>
            <a:ext cx="3742155" cy="2496670"/>
          </a:xfrm>
          <a:prstGeom prst="rect">
            <a:avLst/>
          </a:prstGeom>
        </p:spPr>
      </p:pic>
    </p:spTree>
    <p:extLst>
      <p:ext uri="{BB962C8B-B14F-4D97-AF65-F5344CB8AC3E}">
        <p14:creationId xmlns:p14="http://schemas.microsoft.com/office/powerpoint/2010/main" val="319775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4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corative"/>
          <p:cNvPicPr>
            <a:picLocks noChangeAspect="1"/>
          </p:cNvPicPr>
          <p:nvPr/>
        </p:nvPicPr>
        <p:blipFill>
          <a:blip r:embed="rId5"/>
          <a:stretch>
            <a:fillRect/>
          </a:stretch>
        </p:blipFill>
        <p:spPr>
          <a:xfrm>
            <a:off x="3048" y="305"/>
            <a:ext cx="9140952" cy="914095"/>
          </a:xfrm>
          <a:prstGeom prst="rect">
            <a:avLst/>
          </a:prstGeom>
          <a:ln>
            <a:noFill/>
          </a:ln>
        </p:spPr>
      </p:pic>
      <p:sp>
        <p:nvSpPr>
          <p:cNvPr id="2" name="Title 1"/>
          <p:cNvSpPr>
            <a:spLocks noGrp="1"/>
          </p:cNvSpPr>
          <p:nvPr>
            <p:ph type="ctrTitle"/>
          </p:nvPr>
        </p:nvSpPr>
        <p:spPr>
          <a:xfrm>
            <a:off x="212943" y="0"/>
            <a:ext cx="6388274" cy="847484"/>
          </a:xfrm>
          <a:ln>
            <a:noFill/>
          </a:ln>
          <a:effectLst/>
        </p:spPr>
        <p:txBody>
          <a:bodyPr>
            <a:noAutofit/>
          </a:bodyPr>
          <a:lstStyle/>
          <a:p>
            <a:pPr algn="l">
              <a:defRPr/>
            </a:pPr>
            <a:r>
              <a:rPr lang="en-US" sz="2700" dirty="0">
                <a:solidFill>
                  <a:schemeClr val="bg1"/>
                </a:solidFill>
                <a:latin typeface="Cambria" charset="0"/>
                <a:ea typeface="Cambria" charset="0"/>
                <a:cs typeface="Cambria" charset="0"/>
              </a:rPr>
              <a:t>Is participation in research </a:t>
            </a:r>
            <a:br>
              <a:rPr lang="en-US" sz="2700" dirty="0">
                <a:solidFill>
                  <a:schemeClr val="bg1"/>
                </a:solidFill>
                <a:latin typeface="Cambria" charset="0"/>
                <a:ea typeface="Cambria" charset="0"/>
                <a:cs typeface="Cambria" charset="0"/>
              </a:rPr>
            </a:br>
            <a:r>
              <a:rPr lang="en-US" sz="2700" dirty="0">
                <a:solidFill>
                  <a:schemeClr val="bg1"/>
                </a:solidFill>
                <a:latin typeface="Cambria" charset="0"/>
                <a:ea typeface="Cambria" charset="0"/>
                <a:cs typeface="Cambria" charset="0"/>
              </a:rPr>
              <a:t>a requirement for graduation?</a:t>
            </a:r>
          </a:p>
        </p:txBody>
      </p:sp>
      <p:sp>
        <p:nvSpPr>
          <p:cNvPr id="16" name="Content Placeholder 1">
            <a:extLst>
              <a:ext uri="{FF2B5EF4-FFF2-40B4-BE49-F238E27FC236}">
                <a16:creationId xmlns:a16="http://schemas.microsoft.com/office/drawing/2014/main" id="{00A9A664-E24F-2C44-AEF7-CEF325A335D9}"/>
              </a:ext>
            </a:extLst>
          </p:cNvPr>
          <p:cNvSpPr txBox="1">
            <a:spLocks/>
          </p:cNvSpPr>
          <p:nvPr/>
        </p:nvSpPr>
        <p:spPr bwMode="auto">
          <a:xfrm>
            <a:off x="114421" y="1531221"/>
            <a:ext cx="4952879" cy="2317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2" charset="2"/>
              <a:buChar char=""/>
              <a:defRPr sz="2700" kern="1200">
                <a:solidFill>
                  <a:schemeClr val="tx1"/>
                </a:solidFill>
                <a:latin typeface="+mn-lt"/>
                <a:ea typeface="ＭＳ Ｐゴシック" charset="0"/>
                <a:cs typeface="ＭＳ Ｐゴシック" charset="0"/>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ＭＳ Ｐゴシック" charset="0"/>
                <a:cs typeface="+mn-cs"/>
              </a:defRPr>
            </a:lvl2pPr>
            <a:lvl3pPr marL="858838" indent="-228600" algn="l" rtl="0" eaLnBrk="0" fontAlgn="base" hangingPunct="0">
              <a:spcBef>
                <a:spcPts val="350"/>
              </a:spcBef>
              <a:spcAft>
                <a:spcPct val="0"/>
              </a:spcAft>
              <a:buClr>
                <a:schemeClr val="accent2"/>
              </a:buClr>
              <a:buSzPct val="100000"/>
              <a:buFont typeface="Wingdings 2" pitchFamily="2" charset="2"/>
              <a:buChar char=""/>
              <a:defRPr sz="2100" kern="1200">
                <a:solidFill>
                  <a:schemeClr val="tx1"/>
                </a:solidFill>
                <a:latin typeface="+mn-lt"/>
                <a:ea typeface="ＭＳ Ｐゴシック" charset="0"/>
                <a:cs typeface="+mn-cs"/>
              </a:defRPr>
            </a:lvl3pPr>
            <a:lvl4pPr marL="1143000" indent="-228600" algn="l" rtl="0" eaLnBrk="0" fontAlgn="base" hangingPunct="0">
              <a:spcBef>
                <a:spcPts val="350"/>
              </a:spcBef>
              <a:spcAft>
                <a:spcPct val="0"/>
              </a:spcAft>
              <a:buClr>
                <a:schemeClr val="accent2"/>
              </a:buClr>
              <a:buFont typeface="Wingdings 2" pitchFamily="2" charset="2"/>
              <a:buChar char=""/>
              <a:defRPr sz="1900" kern="1200">
                <a:solidFill>
                  <a:schemeClr val="tx1"/>
                </a:solidFill>
                <a:latin typeface="+mn-lt"/>
                <a:ea typeface="ＭＳ Ｐゴシック" charset="0"/>
                <a:cs typeface="+mn-cs"/>
              </a:defRPr>
            </a:lvl4pPr>
            <a:lvl5pPr marL="1371600" indent="-228600" algn="l" rtl="0" eaLnBrk="0" fontAlgn="base" hangingPunct="0">
              <a:spcBef>
                <a:spcPts val="350"/>
              </a:spcBef>
              <a:spcAft>
                <a:spcPct val="0"/>
              </a:spcAft>
              <a:buClr>
                <a:schemeClr val="accent2"/>
              </a:buClr>
              <a:buFont typeface="Wingdings 2" pitchFamily="2" charset="2"/>
              <a:buChar char=""/>
              <a:defRPr kern="1200">
                <a:solidFill>
                  <a:schemeClr val="tx1"/>
                </a:solidFill>
                <a:latin typeface="+mn-lt"/>
                <a:ea typeface="ＭＳ Ｐゴシック" charset="0"/>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eaLnBrk="1" hangingPunct="1">
              <a:buClr>
                <a:srgbClr val="B89E5C"/>
              </a:buClr>
            </a:pPr>
            <a:r>
              <a:rPr lang="en-US" altLang="en-US" sz="2400" dirty="0">
                <a:latin typeface="Cambria" charset="0"/>
                <a:ea typeface="Cambria" charset="0"/>
                <a:cs typeface="Cambria" charset="0"/>
              </a:rPr>
              <a:t>Collaborate with faculty’s research interests</a:t>
            </a:r>
          </a:p>
          <a:p>
            <a:pPr eaLnBrk="1" hangingPunct="1">
              <a:buClr>
                <a:srgbClr val="B89E5C"/>
              </a:buClr>
            </a:pPr>
            <a:r>
              <a:rPr lang="en-US" altLang="en-US" sz="2400" dirty="0">
                <a:latin typeface="Cambria" charset="0"/>
                <a:ea typeface="Cambria" charset="0"/>
                <a:cs typeface="Cambria" charset="0"/>
              </a:rPr>
              <a:t>Present research study at Research Day</a:t>
            </a:r>
          </a:p>
          <a:p>
            <a:pPr eaLnBrk="1" hangingPunct="1">
              <a:buClr>
                <a:srgbClr val="B89E5C"/>
              </a:buClr>
            </a:pPr>
            <a:r>
              <a:rPr lang="en-US" altLang="en-US" sz="2400" dirty="0">
                <a:latin typeface="Cambria" charset="0"/>
                <a:ea typeface="Cambria" charset="0"/>
                <a:cs typeface="Cambria" charset="0"/>
              </a:rPr>
              <a:t>Research manuscript</a:t>
            </a:r>
          </a:p>
        </p:txBody>
      </p:sp>
      <p:pic>
        <p:nvPicPr>
          <p:cNvPr id="17" name="Recorded Sound" descr="Recorded Sound">
            <a:hlinkClick r:id="" action="ppaction://media"/>
            <a:extLst>
              <a:ext uri="{FF2B5EF4-FFF2-40B4-BE49-F238E27FC236}">
                <a16:creationId xmlns:a16="http://schemas.microsoft.com/office/drawing/2014/main" id="{48AA72BA-EAD6-3543-B83D-E31505C8D3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81182" y="4298398"/>
            <a:ext cx="812800" cy="812800"/>
          </a:xfrm>
          <a:prstGeom prst="rect">
            <a:avLst/>
          </a:prstGeom>
        </p:spPr>
      </p:pic>
      <p:pic>
        <p:nvPicPr>
          <p:cNvPr id="18" name="Picture 17">
            <a:extLst>
              <a:ext uri="{FF2B5EF4-FFF2-40B4-BE49-F238E27FC236}">
                <a16:creationId xmlns:a16="http://schemas.microsoft.com/office/drawing/2014/main" id="{CF55B4E4-11D1-F84A-9820-6825DB4784BA}"/>
              </a:ext>
            </a:extLst>
          </p:cNvPr>
          <p:cNvPicPr>
            <a:picLocks noChangeAspect="1"/>
          </p:cNvPicPr>
          <p:nvPr/>
        </p:nvPicPr>
        <p:blipFill>
          <a:blip r:embed="rId7"/>
          <a:stretch>
            <a:fillRect/>
          </a:stretch>
        </p:blipFill>
        <p:spPr>
          <a:xfrm>
            <a:off x="5774267" y="1081359"/>
            <a:ext cx="2813315" cy="3217037"/>
          </a:xfrm>
          <a:prstGeom prst="rect">
            <a:avLst/>
          </a:prstGeom>
        </p:spPr>
      </p:pic>
    </p:spTree>
    <p:extLst>
      <p:ext uri="{BB962C8B-B14F-4D97-AF65-F5344CB8AC3E}">
        <p14:creationId xmlns:p14="http://schemas.microsoft.com/office/powerpoint/2010/main" val="344074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27"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corative"/>
          <p:cNvPicPr>
            <a:picLocks noChangeAspect="1"/>
          </p:cNvPicPr>
          <p:nvPr/>
        </p:nvPicPr>
        <p:blipFill>
          <a:blip r:embed="rId5"/>
          <a:stretch>
            <a:fillRect/>
          </a:stretch>
        </p:blipFill>
        <p:spPr>
          <a:xfrm>
            <a:off x="3048" y="305"/>
            <a:ext cx="9140952" cy="914095"/>
          </a:xfrm>
          <a:prstGeom prst="rect">
            <a:avLst/>
          </a:prstGeom>
          <a:ln>
            <a:noFill/>
          </a:ln>
        </p:spPr>
      </p:pic>
      <p:sp>
        <p:nvSpPr>
          <p:cNvPr id="2" name="Title 1"/>
          <p:cNvSpPr>
            <a:spLocks noGrp="1"/>
          </p:cNvSpPr>
          <p:nvPr>
            <p:ph type="ctrTitle"/>
          </p:nvPr>
        </p:nvSpPr>
        <p:spPr>
          <a:xfrm>
            <a:off x="212943" y="0"/>
            <a:ext cx="6388274" cy="847484"/>
          </a:xfrm>
          <a:ln>
            <a:noFill/>
          </a:ln>
          <a:effectLst/>
        </p:spPr>
        <p:txBody>
          <a:bodyPr>
            <a:noAutofit/>
          </a:bodyPr>
          <a:lstStyle/>
          <a:p>
            <a:pPr algn="l">
              <a:defRPr/>
            </a:pPr>
            <a:r>
              <a:rPr lang="en-US" sz="2700" dirty="0">
                <a:solidFill>
                  <a:schemeClr val="bg1"/>
                </a:solidFill>
                <a:latin typeface="Cambria" charset="0"/>
                <a:ea typeface="Cambria" charset="0"/>
                <a:cs typeface="Cambria" charset="0"/>
              </a:rPr>
              <a:t>How does the faculty help students </a:t>
            </a:r>
            <a:br>
              <a:rPr lang="en-US" sz="2700" dirty="0">
                <a:solidFill>
                  <a:schemeClr val="bg1"/>
                </a:solidFill>
                <a:latin typeface="Cambria" charset="0"/>
                <a:ea typeface="Cambria" charset="0"/>
                <a:cs typeface="Cambria" charset="0"/>
              </a:rPr>
            </a:br>
            <a:r>
              <a:rPr lang="en-US" sz="2700" dirty="0">
                <a:solidFill>
                  <a:schemeClr val="bg1"/>
                </a:solidFill>
                <a:latin typeface="Cambria" charset="0"/>
                <a:ea typeface="Cambria" charset="0"/>
                <a:cs typeface="Cambria" charset="0"/>
              </a:rPr>
              <a:t>prepare for licensing exam?</a:t>
            </a:r>
          </a:p>
        </p:txBody>
      </p:sp>
      <p:pic>
        <p:nvPicPr>
          <p:cNvPr id="14" name="Recorded Sound" descr="Recorded Sound">
            <a:hlinkClick r:id="" action="ppaction://media"/>
            <a:extLst>
              <a:ext uri="{FF2B5EF4-FFF2-40B4-BE49-F238E27FC236}">
                <a16:creationId xmlns:a16="http://schemas.microsoft.com/office/drawing/2014/main" id="{87DF3D79-FA14-E94A-829B-78B9D7BF96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4025" y="4113419"/>
            <a:ext cx="812800" cy="812800"/>
          </a:xfrm>
          <a:prstGeom prst="rect">
            <a:avLst/>
          </a:prstGeom>
        </p:spPr>
      </p:pic>
      <p:sp>
        <p:nvSpPr>
          <p:cNvPr id="15" name="Content Placeholder 4">
            <a:extLst>
              <a:ext uri="{FF2B5EF4-FFF2-40B4-BE49-F238E27FC236}">
                <a16:creationId xmlns:a16="http://schemas.microsoft.com/office/drawing/2014/main" id="{C251360B-6F01-134D-B039-63AE99F85D68}"/>
              </a:ext>
            </a:extLst>
          </p:cNvPr>
          <p:cNvSpPr txBox="1">
            <a:spLocks/>
          </p:cNvSpPr>
          <p:nvPr/>
        </p:nvSpPr>
        <p:spPr bwMode="auto">
          <a:xfrm>
            <a:off x="212943" y="1221796"/>
            <a:ext cx="8229600"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2" charset="2"/>
              <a:buChar char=""/>
              <a:defRPr sz="2700" kern="1200">
                <a:solidFill>
                  <a:schemeClr val="tx1"/>
                </a:solidFill>
                <a:latin typeface="+mn-lt"/>
                <a:ea typeface="ＭＳ Ｐゴシック" charset="0"/>
                <a:cs typeface="ＭＳ Ｐゴシック" charset="0"/>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ＭＳ Ｐゴシック" charset="0"/>
                <a:cs typeface="+mn-cs"/>
              </a:defRPr>
            </a:lvl2pPr>
            <a:lvl3pPr marL="858838" indent="-228600" algn="l" rtl="0" eaLnBrk="0" fontAlgn="base" hangingPunct="0">
              <a:spcBef>
                <a:spcPts val="350"/>
              </a:spcBef>
              <a:spcAft>
                <a:spcPct val="0"/>
              </a:spcAft>
              <a:buClr>
                <a:schemeClr val="accent2"/>
              </a:buClr>
              <a:buSzPct val="100000"/>
              <a:buFont typeface="Wingdings 2" pitchFamily="2" charset="2"/>
              <a:buChar char=""/>
              <a:defRPr sz="2100" kern="1200">
                <a:solidFill>
                  <a:schemeClr val="tx1"/>
                </a:solidFill>
                <a:latin typeface="+mn-lt"/>
                <a:ea typeface="ＭＳ Ｐゴシック" charset="0"/>
                <a:cs typeface="+mn-cs"/>
              </a:defRPr>
            </a:lvl3pPr>
            <a:lvl4pPr marL="1143000" indent="-228600" algn="l" rtl="0" eaLnBrk="0" fontAlgn="base" hangingPunct="0">
              <a:spcBef>
                <a:spcPts val="350"/>
              </a:spcBef>
              <a:spcAft>
                <a:spcPct val="0"/>
              </a:spcAft>
              <a:buClr>
                <a:schemeClr val="accent2"/>
              </a:buClr>
              <a:buFont typeface="Wingdings 2" pitchFamily="2" charset="2"/>
              <a:buChar char=""/>
              <a:defRPr sz="1900" kern="1200">
                <a:solidFill>
                  <a:schemeClr val="tx1"/>
                </a:solidFill>
                <a:latin typeface="+mn-lt"/>
                <a:ea typeface="ＭＳ Ｐゴシック" charset="0"/>
                <a:cs typeface="+mn-cs"/>
              </a:defRPr>
            </a:lvl4pPr>
            <a:lvl5pPr marL="1371600" indent="-228600" algn="l" rtl="0" eaLnBrk="0" fontAlgn="base" hangingPunct="0">
              <a:spcBef>
                <a:spcPts val="350"/>
              </a:spcBef>
              <a:spcAft>
                <a:spcPct val="0"/>
              </a:spcAft>
              <a:buClr>
                <a:schemeClr val="accent2"/>
              </a:buClr>
              <a:buFont typeface="Wingdings 2" pitchFamily="2" charset="2"/>
              <a:buChar char=""/>
              <a:defRPr kern="1200">
                <a:solidFill>
                  <a:schemeClr val="tx1"/>
                </a:solidFill>
                <a:latin typeface="+mn-lt"/>
                <a:ea typeface="ＭＳ Ｐゴシック" charset="0"/>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eaLnBrk="1" hangingPunct="1">
              <a:buClr>
                <a:srgbClr val="B89E5C"/>
              </a:buClr>
            </a:pPr>
            <a:r>
              <a:rPr lang="en-US" altLang="en-US" sz="2400" dirty="0">
                <a:latin typeface="Cambria" charset="0"/>
                <a:ea typeface="Cambria" charset="0"/>
                <a:cs typeface="Cambria" charset="0"/>
              </a:rPr>
              <a:t>Most faculty have been item writers or item reviewers for license exam</a:t>
            </a:r>
          </a:p>
          <a:p>
            <a:pPr eaLnBrk="1" hangingPunct="1">
              <a:buClr>
                <a:srgbClr val="B89E5C"/>
              </a:buClr>
            </a:pPr>
            <a:r>
              <a:rPr lang="en-US" altLang="en-US" sz="2400" dirty="0">
                <a:latin typeface="Cambria" charset="0"/>
                <a:ea typeface="Cambria" charset="0"/>
                <a:cs typeface="Cambria" charset="0"/>
              </a:rPr>
              <a:t>Some questions written similar to licensing exam</a:t>
            </a:r>
          </a:p>
          <a:p>
            <a:pPr eaLnBrk="1" hangingPunct="1">
              <a:buClr>
                <a:srgbClr val="B89E5C"/>
              </a:buClr>
            </a:pPr>
            <a:r>
              <a:rPr lang="en-US" altLang="en-US" sz="2400" dirty="0">
                <a:latin typeface="Cambria" charset="0"/>
                <a:ea typeface="Cambria" charset="0"/>
                <a:cs typeface="Cambria" charset="0"/>
              </a:rPr>
              <a:t>Comprehensive exam after each year</a:t>
            </a:r>
          </a:p>
          <a:p>
            <a:pPr eaLnBrk="1" hangingPunct="1">
              <a:buClr>
                <a:srgbClr val="B89E5C"/>
              </a:buClr>
            </a:pPr>
            <a:r>
              <a:rPr lang="en-US" altLang="en-US" sz="2400" dirty="0">
                <a:latin typeface="Cambria" charset="0"/>
                <a:ea typeface="Cambria" charset="0"/>
                <a:cs typeface="Cambria" charset="0"/>
              </a:rPr>
              <a:t>Capstone exam at end of curriculum</a:t>
            </a:r>
          </a:p>
          <a:p>
            <a:pPr eaLnBrk="1" hangingPunct="1">
              <a:buClr>
                <a:srgbClr val="B89E5C"/>
              </a:buClr>
            </a:pPr>
            <a:r>
              <a:rPr lang="en-US" altLang="en-US" sz="2400" dirty="0">
                <a:latin typeface="Cambria" charset="0"/>
                <a:ea typeface="Cambria" charset="0"/>
                <a:cs typeface="Cambria" charset="0"/>
              </a:rPr>
              <a:t>On-site review course</a:t>
            </a:r>
          </a:p>
          <a:p>
            <a:pPr eaLnBrk="1" hangingPunct="1">
              <a:buClr>
                <a:srgbClr val="B89E5C"/>
              </a:buClr>
            </a:pPr>
            <a:r>
              <a:rPr lang="en-US" altLang="en-US" sz="2400" dirty="0">
                <a:latin typeface="Cambria" charset="0"/>
                <a:ea typeface="Cambria" charset="0"/>
                <a:cs typeface="Cambria" charset="0"/>
              </a:rPr>
              <a:t>Licensing pass rate (three year average)</a:t>
            </a:r>
          </a:p>
          <a:p>
            <a:pPr lvl="1" eaLnBrk="1" hangingPunct="1">
              <a:buClr>
                <a:srgbClr val="B89E5C"/>
              </a:buClr>
            </a:pPr>
            <a:r>
              <a:rPr lang="en-US" altLang="en-US" sz="2000" dirty="0">
                <a:latin typeface="Cambria" charset="0"/>
                <a:ea typeface="Cambria" charset="0"/>
                <a:cs typeface="Cambria" charset="0"/>
              </a:rPr>
              <a:t>Ultimate pass rate - 98% </a:t>
            </a:r>
          </a:p>
          <a:p>
            <a:pPr lvl="1" eaLnBrk="1" hangingPunct="1">
              <a:buClr>
                <a:srgbClr val="B89E5C"/>
              </a:buClr>
            </a:pPr>
            <a:r>
              <a:rPr lang="en-US" altLang="en-US" sz="2000" dirty="0">
                <a:latin typeface="Cambria" charset="0"/>
                <a:ea typeface="Cambria" charset="0"/>
                <a:cs typeface="Cambria" charset="0"/>
              </a:rPr>
              <a:t>First time pass rate - 95%</a:t>
            </a:r>
          </a:p>
        </p:txBody>
      </p:sp>
    </p:spTree>
    <p:extLst>
      <p:ext uri="{BB962C8B-B14F-4D97-AF65-F5344CB8AC3E}">
        <p14:creationId xmlns:p14="http://schemas.microsoft.com/office/powerpoint/2010/main" val="403883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37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8" descr="bottom-black with gold.pdf"/>
          <p:cNvPicPr preferRelativeResize="0"/>
          <p:nvPr/>
        </p:nvPicPr>
        <p:blipFill rotWithShape="1">
          <a:blip r:embed="rId3">
            <a:alphaModFix/>
          </a:blip>
          <a:srcRect/>
          <a:stretch/>
        </p:blipFill>
        <p:spPr>
          <a:xfrm>
            <a:off x="0" y="4686300"/>
            <a:ext cx="9143998" cy="457200"/>
          </a:xfrm>
          <a:prstGeom prst="rect">
            <a:avLst/>
          </a:prstGeom>
          <a:noFill/>
          <a:ln>
            <a:noFill/>
          </a:ln>
        </p:spPr>
      </p:pic>
      <p:sp>
        <p:nvSpPr>
          <p:cNvPr id="4" name="TextBox 3"/>
          <p:cNvSpPr txBox="1"/>
          <p:nvPr/>
        </p:nvSpPr>
        <p:spPr>
          <a:xfrm>
            <a:off x="0" y="1703294"/>
            <a:ext cx="9143998" cy="523220"/>
          </a:xfrm>
          <a:prstGeom prst="rect">
            <a:avLst/>
          </a:prstGeom>
          <a:noFill/>
        </p:spPr>
        <p:txBody>
          <a:bodyPr wrap="square" rtlCol="0">
            <a:spAutoFit/>
          </a:bodyPr>
          <a:lstStyle/>
          <a:p>
            <a:pPr algn="ctr"/>
            <a:r>
              <a:rPr lang="en-US" sz="2800" dirty="0">
                <a:latin typeface="Cambria" panose="02040503050406030204" pitchFamily="18" charset="0"/>
                <a:ea typeface="Helvetica Neue" panose="02000503000000020004" pitchFamily="2" charset="0"/>
                <a:cs typeface="Helvetica Neue" panose="02000503000000020004" pitchFamily="2" charset="0"/>
              </a:rPr>
              <a:t>Undergraduate Preparation for Application to DPT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corative"/>
          <p:cNvPicPr>
            <a:picLocks noChangeAspect="1"/>
          </p:cNvPicPr>
          <p:nvPr/>
        </p:nvPicPr>
        <p:blipFill>
          <a:blip r:embed="rId5"/>
          <a:stretch>
            <a:fillRect/>
          </a:stretch>
        </p:blipFill>
        <p:spPr>
          <a:xfrm>
            <a:off x="3048" y="305"/>
            <a:ext cx="9140952" cy="914095"/>
          </a:xfrm>
          <a:prstGeom prst="rect">
            <a:avLst/>
          </a:prstGeom>
          <a:ln>
            <a:noFill/>
          </a:ln>
        </p:spPr>
      </p:pic>
      <p:sp>
        <p:nvSpPr>
          <p:cNvPr id="2" name="Title 1"/>
          <p:cNvSpPr>
            <a:spLocks noGrp="1"/>
          </p:cNvSpPr>
          <p:nvPr>
            <p:ph type="ctrTitle"/>
          </p:nvPr>
        </p:nvSpPr>
        <p:spPr>
          <a:xfrm>
            <a:off x="212943" y="0"/>
            <a:ext cx="6388274" cy="847484"/>
          </a:xfrm>
          <a:ln>
            <a:noFill/>
          </a:ln>
          <a:effectLst/>
        </p:spPr>
        <p:txBody>
          <a:bodyPr>
            <a:noAutofit/>
          </a:bodyPr>
          <a:lstStyle/>
          <a:p>
            <a:pPr algn="l">
              <a:defRPr/>
            </a:pPr>
            <a:r>
              <a:rPr lang="en-US" sz="2700" dirty="0">
                <a:solidFill>
                  <a:schemeClr val="bg1"/>
                </a:solidFill>
                <a:latin typeface="Cambria" charset="0"/>
                <a:ea typeface="Cambria" charset="0"/>
                <a:cs typeface="Cambria" charset="0"/>
              </a:rPr>
              <a:t>What current students say about </a:t>
            </a:r>
            <a:br>
              <a:rPr lang="en-US" sz="2700" dirty="0">
                <a:solidFill>
                  <a:schemeClr val="bg1"/>
                </a:solidFill>
                <a:latin typeface="Cambria" charset="0"/>
                <a:ea typeface="Cambria" charset="0"/>
                <a:cs typeface="Cambria" charset="0"/>
              </a:rPr>
            </a:br>
            <a:r>
              <a:rPr lang="en-US" sz="2700" dirty="0">
                <a:solidFill>
                  <a:schemeClr val="bg1"/>
                </a:solidFill>
                <a:latin typeface="Cambria" charset="0"/>
                <a:ea typeface="Cambria" charset="0"/>
                <a:cs typeface="Cambria" charset="0"/>
              </a:rPr>
              <a:t>why you should come to OU?</a:t>
            </a:r>
          </a:p>
        </p:txBody>
      </p:sp>
      <p:pic>
        <p:nvPicPr>
          <p:cNvPr id="11" name="Recorded Sound" descr="Recorded Sound">
            <a:hlinkClick r:id="" action="ppaction://media"/>
            <a:extLst>
              <a:ext uri="{FF2B5EF4-FFF2-40B4-BE49-F238E27FC236}">
                <a16:creationId xmlns:a16="http://schemas.microsoft.com/office/drawing/2014/main" id="{7AE7BF3F-D2C2-9D44-B015-7BC9D5DE6F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9933" y="4270181"/>
            <a:ext cx="812800" cy="812800"/>
          </a:xfrm>
          <a:prstGeom prst="rect">
            <a:avLst/>
          </a:prstGeom>
        </p:spPr>
      </p:pic>
      <p:sp>
        <p:nvSpPr>
          <p:cNvPr id="12" name="Content Placeholder 1">
            <a:extLst>
              <a:ext uri="{FF2B5EF4-FFF2-40B4-BE49-F238E27FC236}">
                <a16:creationId xmlns:a16="http://schemas.microsoft.com/office/drawing/2014/main" id="{C25E37C1-C199-8E46-B851-2FF4AB9B19C8}"/>
              </a:ext>
            </a:extLst>
          </p:cNvPr>
          <p:cNvSpPr txBox="1">
            <a:spLocks/>
          </p:cNvSpPr>
          <p:nvPr/>
        </p:nvSpPr>
        <p:spPr bwMode="auto">
          <a:xfrm>
            <a:off x="0" y="1042792"/>
            <a:ext cx="612648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2" charset="2"/>
              <a:buChar char=""/>
              <a:defRPr sz="2700" kern="1200">
                <a:solidFill>
                  <a:schemeClr val="tx1"/>
                </a:solidFill>
                <a:latin typeface="+mn-lt"/>
                <a:ea typeface="ＭＳ Ｐゴシック" charset="0"/>
                <a:cs typeface="ＭＳ Ｐゴシック" charset="0"/>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ＭＳ Ｐゴシック" charset="0"/>
                <a:cs typeface="+mn-cs"/>
              </a:defRPr>
            </a:lvl2pPr>
            <a:lvl3pPr marL="858838" indent="-228600" algn="l" rtl="0" eaLnBrk="0" fontAlgn="base" hangingPunct="0">
              <a:spcBef>
                <a:spcPts val="350"/>
              </a:spcBef>
              <a:spcAft>
                <a:spcPct val="0"/>
              </a:spcAft>
              <a:buClr>
                <a:schemeClr val="accent2"/>
              </a:buClr>
              <a:buSzPct val="100000"/>
              <a:buFont typeface="Wingdings 2" pitchFamily="2" charset="2"/>
              <a:buChar char=""/>
              <a:defRPr sz="2100" kern="1200">
                <a:solidFill>
                  <a:schemeClr val="tx1"/>
                </a:solidFill>
                <a:latin typeface="+mn-lt"/>
                <a:ea typeface="ＭＳ Ｐゴシック" charset="0"/>
                <a:cs typeface="+mn-cs"/>
              </a:defRPr>
            </a:lvl3pPr>
            <a:lvl4pPr marL="1143000" indent="-228600" algn="l" rtl="0" eaLnBrk="0" fontAlgn="base" hangingPunct="0">
              <a:spcBef>
                <a:spcPts val="350"/>
              </a:spcBef>
              <a:spcAft>
                <a:spcPct val="0"/>
              </a:spcAft>
              <a:buClr>
                <a:schemeClr val="accent2"/>
              </a:buClr>
              <a:buFont typeface="Wingdings 2" pitchFamily="2" charset="2"/>
              <a:buChar char=""/>
              <a:defRPr sz="1900" kern="1200">
                <a:solidFill>
                  <a:schemeClr val="tx1"/>
                </a:solidFill>
                <a:latin typeface="+mn-lt"/>
                <a:ea typeface="ＭＳ Ｐゴシック" charset="0"/>
                <a:cs typeface="+mn-cs"/>
              </a:defRPr>
            </a:lvl4pPr>
            <a:lvl5pPr marL="1371600" indent="-228600" algn="l" rtl="0" eaLnBrk="0" fontAlgn="base" hangingPunct="0">
              <a:spcBef>
                <a:spcPts val="350"/>
              </a:spcBef>
              <a:spcAft>
                <a:spcPct val="0"/>
              </a:spcAft>
              <a:buClr>
                <a:schemeClr val="accent2"/>
              </a:buClr>
              <a:buFont typeface="Wingdings 2" pitchFamily="2" charset="2"/>
              <a:buChar char=""/>
              <a:defRPr kern="1200">
                <a:solidFill>
                  <a:schemeClr val="tx1"/>
                </a:solidFill>
                <a:latin typeface="+mn-lt"/>
                <a:ea typeface="ＭＳ Ｐゴシック" charset="0"/>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eaLnBrk="1" hangingPunct="1">
              <a:buClr>
                <a:srgbClr val="B89E5C"/>
              </a:buClr>
            </a:pPr>
            <a:r>
              <a:rPr lang="en-US" altLang="en-US" sz="2400" dirty="0">
                <a:latin typeface="Cambria" charset="0"/>
                <a:ea typeface="Cambria" charset="0"/>
                <a:cs typeface="Cambria" charset="0"/>
              </a:rPr>
              <a:t>“Professors are awesome” </a:t>
            </a:r>
          </a:p>
          <a:p>
            <a:pPr eaLnBrk="1" hangingPunct="1">
              <a:buClr>
                <a:srgbClr val="B89E5C"/>
              </a:buClr>
            </a:pPr>
            <a:r>
              <a:rPr lang="en-US" altLang="en-US" sz="2400" dirty="0">
                <a:latin typeface="Cambria" charset="0"/>
                <a:ea typeface="Cambria" charset="0"/>
                <a:cs typeface="Cambria" charset="0"/>
              </a:rPr>
              <a:t>“Faculty are very helpful and encouraging”</a:t>
            </a:r>
          </a:p>
          <a:p>
            <a:pPr eaLnBrk="1" hangingPunct="1">
              <a:buClr>
                <a:srgbClr val="B89E5C"/>
              </a:buClr>
            </a:pPr>
            <a:r>
              <a:rPr lang="en-US" altLang="en-US" sz="2400" dirty="0">
                <a:latin typeface="Cambria" charset="0"/>
                <a:ea typeface="Cambria" charset="0"/>
                <a:cs typeface="Cambria" charset="0"/>
              </a:rPr>
              <a:t>“Time off in summer”</a:t>
            </a:r>
          </a:p>
          <a:p>
            <a:pPr eaLnBrk="1" hangingPunct="1">
              <a:buClr>
                <a:srgbClr val="B89E5C"/>
              </a:buClr>
            </a:pPr>
            <a:r>
              <a:rPr lang="en-US" altLang="en-US" sz="2400" dirty="0">
                <a:latin typeface="Cambria" charset="0"/>
                <a:ea typeface="Cambria" charset="0"/>
                <a:cs typeface="Cambria" charset="0"/>
              </a:rPr>
              <a:t>“Good area to live”</a:t>
            </a:r>
          </a:p>
          <a:p>
            <a:pPr eaLnBrk="1" hangingPunct="1">
              <a:buClr>
                <a:srgbClr val="B89E5C"/>
              </a:buClr>
            </a:pPr>
            <a:r>
              <a:rPr lang="en-US" altLang="en-US" sz="2400" dirty="0">
                <a:latin typeface="Cambria" charset="0"/>
                <a:ea typeface="Cambria" charset="0"/>
                <a:cs typeface="Cambria" charset="0"/>
              </a:rPr>
              <a:t>“It’s affordable”</a:t>
            </a:r>
          </a:p>
          <a:p>
            <a:pPr eaLnBrk="1" hangingPunct="1">
              <a:buClr>
                <a:srgbClr val="B89E5C"/>
              </a:buClr>
            </a:pPr>
            <a:r>
              <a:rPr lang="en-US" altLang="en-US" sz="2400" dirty="0">
                <a:latin typeface="Cambria" charset="0"/>
                <a:ea typeface="Cambria" charset="0"/>
                <a:cs typeface="Cambria" charset="0"/>
              </a:rPr>
              <a:t>“It’s FUN”</a:t>
            </a:r>
          </a:p>
          <a:p>
            <a:pPr eaLnBrk="1" hangingPunct="1">
              <a:buClr>
                <a:srgbClr val="B89E5C"/>
              </a:buClr>
            </a:pPr>
            <a:r>
              <a:rPr lang="en-US" altLang="en-US" sz="2400" dirty="0">
                <a:latin typeface="Cambria" charset="0"/>
                <a:ea typeface="Cambria" charset="0"/>
                <a:cs typeface="Cambria" charset="0"/>
              </a:rPr>
              <a:t>“Come to OU for a caring experience </a:t>
            </a:r>
          </a:p>
          <a:p>
            <a:pPr eaLnBrk="1" hangingPunct="1">
              <a:buClr>
                <a:srgbClr val="B89E5C"/>
              </a:buClr>
              <a:buFont typeface="Wingdings 3" pitchFamily="2" charset="2"/>
              <a:buNone/>
            </a:pPr>
            <a:r>
              <a:rPr lang="en-US" altLang="en-US" sz="2400" dirty="0">
                <a:latin typeface="Cambria" charset="0"/>
                <a:ea typeface="Cambria" charset="0"/>
                <a:cs typeface="Cambria" charset="0"/>
              </a:rPr>
              <a:t>    where your class and teachers </a:t>
            </a:r>
          </a:p>
          <a:p>
            <a:pPr eaLnBrk="1" hangingPunct="1">
              <a:buClr>
                <a:srgbClr val="B89E5C"/>
              </a:buClr>
              <a:buFont typeface="Wingdings 3" pitchFamily="2" charset="2"/>
              <a:buNone/>
            </a:pPr>
            <a:r>
              <a:rPr lang="en-US" altLang="en-US" sz="2400" dirty="0">
                <a:latin typeface="Cambria" charset="0"/>
                <a:ea typeface="Cambria" charset="0"/>
                <a:cs typeface="Cambria" charset="0"/>
              </a:rPr>
              <a:t>    feel like a family”</a:t>
            </a:r>
          </a:p>
          <a:p>
            <a:pPr eaLnBrk="1" hangingPunct="1">
              <a:buClr>
                <a:srgbClr val="B89E5C"/>
              </a:buClr>
            </a:pPr>
            <a:endParaRPr lang="en-US" altLang="en-US" sz="2400" dirty="0">
              <a:latin typeface="Cambria" charset="0"/>
              <a:ea typeface="Cambria" charset="0"/>
              <a:cs typeface="Cambria" charset="0"/>
            </a:endParaRPr>
          </a:p>
        </p:txBody>
      </p:sp>
      <p:pic>
        <p:nvPicPr>
          <p:cNvPr id="13" name="Picture 12">
            <a:extLst>
              <a:ext uri="{FF2B5EF4-FFF2-40B4-BE49-F238E27FC236}">
                <a16:creationId xmlns:a16="http://schemas.microsoft.com/office/drawing/2014/main" id="{A7A59863-C82B-9040-A44A-D1569C70B855}"/>
              </a:ext>
            </a:extLst>
          </p:cNvPr>
          <p:cNvPicPr>
            <a:picLocks noChangeAspect="1"/>
          </p:cNvPicPr>
          <p:nvPr/>
        </p:nvPicPr>
        <p:blipFill>
          <a:blip r:embed="rId7"/>
          <a:stretch>
            <a:fillRect/>
          </a:stretch>
        </p:blipFill>
        <p:spPr>
          <a:xfrm>
            <a:off x="6492593" y="1191683"/>
            <a:ext cx="2183809" cy="3078498"/>
          </a:xfrm>
          <a:prstGeom prst="rect">
            <a:avLst/>
          </a:prstGeom>
        </p:spPr>
      </p:pic>
    </p:spTree>
    <p:extLst>
      <p:ext uri="{BB962C8B-B14F-4D97-AF65-F5344CB8AC3E}">
        <p14:creationId xmlns:p14="http://schemas.microsoft.com/office/powerpoint/2010/main" val="370029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7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corative"/>
          <p:cNvPicPr>
            <a:picLocks noChangeAspect="1"/>
          </p:cNvPicPr>
          <p:nvPr/>
        </p:nvPicPr>
        <p:blipFill>
          <a:blip r:embed="rId3"/>
          <a:stretch>
            <a:fillRect/>
          </a:stretch>
        </p:blipFill>
        <p:spPr>
          <a:xfrm>
            <a:off x="3048" y="305"/>
            <a:ext cx="9140952" cy="914095"/>
          </a:xfrm>
          <a:prstGeom prst="rect">
            <a:avLst/>
          </a:prstGeom>
          <a:ln>
            <a:noFill/>
          </a:ln>
        </p:spPr>
      </p:pic>
      <p:sp>
        <p:nvSpPr>
          <p:cNvPr id="2" name="Title 1"/>
          <p:cNvSpPr>
            <a:spLocks noGrp="1"/>
          </p:cNvSpPr>
          <p:nvPr>
            <p:ph type="ctrTitle"/>
          </p:nvPr>
        </p:nvSpPr>
        <p:spPr>
          <a:xfrm>
            <a:off x="212943" y="0"/>
            <a:ext cx="6388274" cy="847484"/>
          </a:xfrm>
          <a:ln>
            <a:noFill/>
          </a:ln>
          <a:effectLst/>
        </p:spPr>
        <p:txBody>
          <a:bodyPr>
            <a:noAutofit/>
          </a:bodyPr>
          <a:lstStyle/>
          <a:p>
            <a:pPr algn="l">
              <a:defRPr/>
            </a:pPr>
            <a:r>
              <a:rPr lang="en-US" sz="2700" dirty="0">
                <a:solidFill>
                  <a:schemeClr val="bg1"/>
                </a:solidFill>
                <a:latin typeface="Cambria" charset="0"/>
                <a:ea typeface="Cambria" charset="0"/>
                <a:cs typeface="Cambria" charset="0"/>
              </a:rPr>
              <a:t>What do graduates of the program say about why you should come to OU?</a:t>
            </a:r>
          </a:p>
        </p:txBody>
      </p:sp>
      <p:sp>
        <p:nvSpPr>
          <p:cNvPr id="9" name="Content Placeholder 1">
            <a:extLst>
              <a:ext uri="{FF2B5EF4-FFF2-40B4-BE49-F238E27FC236}">
                <a16:creationId xmlns:a16="http://schemas.microsoft.com/office/drawing/2014/main" id="{2BCF91AD-6992-A148-AA12-55591FA9C4FC}"/>
              </a:ext>
            </a:extLst>
          </p:cNvPr>
          <p:cNvSpPr txBox="1">
            <a:spLocks/>
          </p:cNvSpPr>
          <p:nvPr/>
        </p:nvSpPr>
        <p:spPr bwMode="auto">
          <a:xfrm>
            <a:off x="0" y="1365168"/>
            <a:ext cx="507460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2" charset="2"/>
              <a:buChar char=""/>
              <a:defRPr sz="2700" kern="1200">
                <a:solidFill>
                  <a:schemeClr val="tx1"/>
                </a:solidFill>
                <a:latin typeface="+mn-lt"/>
                <a:ea typeface="ＭＳ Ｐゴシック" charset="0"/>
                <a:cs typeface="ＭＳ Ｐゴシック" charset="0"/>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ＭＳ Ｐゴシック" charset="0"/>
                <a:cs typeface="+mn-cs"/>
              </a:defRPr>
            </a:lvl2pPr>
            <a:lvl3pPr marL="858838" indent="-228600" algn="l" rtl="0" eaLnBrk="0" fontAlgn="base" hangingPunct="0">
              <a:spcBef>
                <a:spcPts val="350"/>
              </a:spcBef>
              <a:spcAft>
                <a:spcPct val="0"/>
              </a:spcAft>
              <a:buClr>
                <a:schemeClr val="accent2"/>
              </a:buClr>
              <a:buSzPct val="100000"/>
              <a:buFont typeface="Wingdings 2" pitchFamily="2" charset="2"/>
              <a:buChar char=""/>
              <a:defRPr sz="2100" kern="1200">
                <a:solidFill>
                  <a:schemeClr val="tx1"/>
                </a:solidFill>
                <a:latin typeface="+mn-lt"/>
                <a:ea typeface="ＭＳ Ｐゴシック" charset="0"/>
                <a:cs typeface="+mn-cs"/>
              </a:defRPr>
            </a:lvl3pPr>
            <a:lvl4pPr marL="1143000" indent="-228600" algn="l" rtl="0" eaLnBrk="0" fontAlgn="base" hangingPunct="0">
              <a:spcBef>
                <a:spcPts val="350"/>
              </a:spcBef>
              <a:spcAft>
                <a:spcPct val="0"/>
              </a:spcAft>
              <a:buClr>
                <a:schemeClr val="accent2"/>
              </a:buClr>
              <a:buFont typeface="Wingdings 2" pitchFamily="2" charset="2"/>
              <a:buChar char=""/>
              <a:defRPr sz="1900" kern="1200">
                <a:solidFill>
                  <a:schemeClr val="tx1"/>
                </a:solidFill>
                <a:latin typeface="+mn-lt"/>
                <a:ea typeface="ＭＳ Ｐゴシック" charset="0"/>
                <a:cs typeface="+mn-cs"/>
              </a:defRPr>
            </a:lvl4pPr>
            <a:lvl5pPr marL="1371600" indent="-228600" algn="l" rtl="0" eaLnBrk="0" fontAlgn="base" hangingPunct="0">
              <a:spcBef>
                <a:spcPts val="350"/>
              </a:spcBef>
              <a:spcAft>
                <a:spcPct val="0"/>
              </a:spcAft>
              <a:buClr>
                <a:schemeClr val="accent2"/>
              </a:buClr>
              <a:buFont typeface="Wingdings 2" pitchFamily="2" charset="2"/>
              <a:buChar char=""/>
              <a:defRPr kern="1200">
                <a:solidFill>
                  <a:schemeClr val="tx1"/>
                </a:solidFill>
                <a:latin typeface="+mn-lt"/>
                <a:ea typeface="ＭＳ Ｐゴシック" charset="0"/>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eaLnBrk="1" hangingPunct="1">
              <a:buClr>
                <a:srgbClr val="B89E5C"/>
              </a:buClr>
            </a:pPr>
            <a:r>
              <a:rPr lang="en-US" altLang="en-US" sz="2400" dirty="0">
                <a:latin typeface="Cambria" charset="0"/>
                <a:ea typeface="Cambria" charset="0"/>
                <a:cs typeface="Cambria" charset="0"/>
              </a:rPr>
              <a:t>“Great education in all areas of PT – not just orthopedics, but neurology, acute care and cardiopulmonary”</a:t>
            </a:r>
          </a:p>
          <a:p>
            <a:pPr eaLnBrk="1" hangingPunct="1">
              <a:buClr>
                <a:srgbClr val="B89E5C"/>
              </a:buClr>
            </a:pPr>
            <a:r>
              <a:rPr lang="en-US" altLang="en-US" sz="2400" dirty="0">
                <a:latin typeface="Cambria" charset="0"/>
                <a:ea typeface="Cambria" charset="0"/>
                <a:cs typeface="Cambria" charset="0"/>
              </a:rPr>
              <a:t>“Got me ready for all aspects of care”</a:t>
            </a:r>
          </a:p>
          <a:p>
            <a:pPr eaLnBrk="1" hangingPunct="1">
              <a:buClr>
                <a:srgbClr val="B89E5C"/>
              </a:buClr>
            </a:pPr>
            <a:r>
              <a:rPr lang="en-US" altLang="en-US" sz="2400" dirty="0">
                <a:latin typeface="Cambria" charset="0"/>
                <a:ea typeface="Cambria" charset="0"/>
                <a:cs typeface="Cambria" charset="0"/>
              </a:rPr>
              <a:t>“If you want to do hands-on PT, OU is the place to go” </a:t>
            </a:r>
          </a:p>
          <a:p>
            <a:pPr eaLnBrk="1" hangingPunct="1">
              <a:buClr>
                <a:srgbClr val="B89E5C"/>
              </a:buClr>
            </a:pPr>
            <a:endParaRPr lang="en-US" altLang="en-US" sz="2400" dirty="0">
              <a:latin typeface="Cambria" charset="0"/>
              <a:ea typeface="Cambria" charset="0"/>
              <a:cs typeface="Cambria" charset="0"/>
            </a:endParaRPr>
          </a:p>
        </p:txBody>
      </p:sp>
      <p:pic>
        <p:nvPicPr>
          <p:cNvPr id="10" name="Picture 9">
            <a:extLst>
              <a:ext uri="{FF2B5EF4-FFF2-40B4-BE49-F238E27FC236}">
                <a16:creationId xmlns:a16="http://schemas.microsoft.com/office/drawing/2014/main" id="{5DD9BEAB-EB88-3E45-97A0-0E2419439192}"/>
              </a:ext>
            </a:extLst>
          </p:cNvPr>
          <p:cNvPicPr>
            <a:picLocks noChangeAspect="1"/>
          </p:cNvPicPr>
          <p:nvPr/>
        </p:nvPicPr>
        <p:blipFill>
          <a:blip r:embed="rId4"/>
          <a:stretch>
            <a:fillRect/>
          </a:stretch>
        </p:blipFill>
        <p:spPr>
          <a:xfrm>
            <a:off x="5143341" y="1467862"/>
            <a:ext cx="3779079" cy="2834309"/>
          </a:xfrm>
          <a:prstGeom prst="rect">
            <a:avLst/>
          </a:prstGeom>
        </p:spPr>
      </p:pic>
    </p:spTree>
    <p:extLst>
      <p:ext uri="{BB962C8B-B14F-4D97-AF65-F5344CB8AC3E}">
        <p14:creationId xmlns:p14="http://schemas.microsoft.com/office/powerpoint/2010/main" val="3520732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corative"/>
          <p:cNvPicPr>
            <a:picLocks noChangeAspect="1"/>
          </p:cNvPicPr>
          <p:nvPr/>
        </p:nvPicPr>
        <p:blipFill>
          <a:blip r:embed="rId3"/>
          <a:stretch>
            <a:fillRect/>
          </a:stretch>
        </p:blipFill>
        <p:spPr>
          <a:xfrm>
            <a:off x="3048" y="0"/>
            <a:ext cx="9140952" cy="914095"/>
          </a:xfrm>
          <a:prstGeom prst="rect">
            <a:avLst/>
          </a:prstGeom>
          <a:ln>
            <a:noFill/>
          </a:ln>
        </p:spPr>
      </p:pic>
      <p:sp>
        <p:nvSpPr>
          <p:cNvPr id="2" name="Title 1"/>
          <p:cNvSpPr>
            <a:spLocks noGrp="1"/>
          </p:cNvSpPr>
          <p:nvPr>
            <p:ph type="ctrTitle"/>
          </p:nvPr>
        </p:nvSpPr>
        <p:spPr>
          <a:xfrm>
            <a:off x="300625" y="0"/>
            <a:ext cx="5541375" cy="847484"/>
          </a:xfrm>
          <a:ln>
            <a:noFill/>
          </a:ln>
          <a:effectLst/>
        </p:spPr>
        <p:txBody>
          <a:bodyPr>
            <a:noAutofit/>
          </a:bodyPr>
          <a:lstStyle/>
          <a:p>
            <a:pPr algn="l">
              <a:defRPr/>
            </a:pPr>
            <a:r>
              <a:rPr lang="en-US" sz="2800" dirty="0">
                <a:solidFill>
                  <a:schemeClr val="bg1"/>
                </a:solidFill>
                <a:latin typeface="Cambria" panose="02040503050406030204" pitchFamily="18" charset="0"/>
              </a:rPr>
              <a:t>Frequently Asked Questions</a:t>
            </a:r>
          </a:p>
        </p:txBody>
      </p:sp>
      <p:sp>
        <p:nvSpPr>
          <p:cNvPr id="8" name="Content Placeholder 1">
            <a:extLst>
              <a:ext uri="{FF2B5EF4-FFF2-40B4-BE49-F238E27FC236}">
                <a16:creationId xmlns:a16="http://schemas.microsoft.com/office/drawing/2014/main" id="{EBC188EC-3164-BD43-B33D-CD175625D442}"/>
              </a:ext>
            </a:extLst>
          </p:cNvPr>
          <p:cNvSpPr txBox="1">
            <a:spLocks/>
          </p:cNvSpPr>
          <p:nvPr/>
        </p:nvSpPr>
        <p:spPr bwMode="auto">
          <a:xfrm>
            <a:off x="68738" y="1097280"/>
            <a:ext cx="8916235" cy="387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2" charset="2"/>
              <a:buChar char=""/>
              <a:defRPr sz="2700" kern="1200">
                <a:solidFill>
                  <a:schemeClr val="tx1"/>
                </a:solidFill>
                <a:latin typeface="+mn-lt"/>
                <a:ea typeface="ＭＳ Ｐゴシック" charset="0"/>
                <a:cs typeface="ＭＳ Ｐゴシック" charset="0"/>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ＭＳ Ｐゴシック" charset="0"/>
                <a:cs typeface="+mn-cs"/>
              </a:defRPr>
            </a:lvl2pPr>
            <a:lvl3pPr marL="858838" indent="-228600" algn="l" rtl="0" eaLnBrk="0" fontAlgn="base" hangingPunct="0">
              <a:spcBef>
                <a:spcPts val="350"/>
              </a:spcBef>
              <a:spcAft>
                <a:spcPct val="0"/>
              </a:spcAft>
              <a:buClr>
                <a:schemeClr val="accent2"/>
              </a:buClr>
              <a:buSzPct val="100000"/>
              <a:buFont typeface="Wingdings 2" pitchFamily="2" charset="2"/>
              <a:buChar char=""/>
              <a:defRPr sz="2100" kern="1200">
                <a:solidFill>
                  <a:schemeClr val="tx1"/>
                </a:solidFill>
                <a:latin typeface="+mn-lt"/>
                <a:ea typeface="ＭＳ Ｐゴシック" charset="0"/>
                <a:cs typeface="+mn-cs"/>
              </a:defRPr>
            </a:lvl3pPr>
            <a:lvl4pPr marL="1143000" indent="-228600" algn="l" rtl="0" eaLnBrk="0" fontAlgn="base" hangingPunct="0">
              <a:spcBef>
                <a:spcPts val="350"/>
              </a:spcBef>
              <a:spcAft>
                <a:spcPct val="0"/>
              </a:spcAft>
              <a:buClr>
                <a:schemeClr val="accent2"/>
              </a:buClr>
              <a:buFont typeface="Wingdings 2" pitchFamily="2" charset="2"/>
              <a:buChar char=""/>
              <a:defRPr sz="1900" kern="1200">
                <a:solidFill>
                  <a:schemeClr val="tx1"/>
                </a:solidFill>
                <a:latin typeface="+mn-lt"/>
                <a:ea typeface="ＭＳ Ｐゴシック" charset="0"/>
                <a:cs typeface="+mn-cs"/>
              </a:defRPr>
            </a:lvl4pPr>
            <a:lvl5pPr marL="1371600" indent="-228600" algn="l" rtl="0" eaLnBrk="0" fontAlgn="base" hangingPunct="0">
              <a:spcBef>
                <a:spcPts val="350"/>
              </a:spcBef>
              <a:spcAft>
                <a:spcPct val="0"/>
              </a:spcAft>
              <a:buClr>
                <a:schemeClr val="accent2"/>
              </a:buClr>
              <a:buFont typeface="Wingdings 2" pitchFamily="2" charset="2"/>
              <a:buChar char=""/>
              <a:defRPr kern="1200">
                <a:solidFill>
                  <a:schemeClr val="tx1"/>
                </a:solidFill>
                <a:latin typeface="+mn-lt"/>
                <a:ea typeface="ＭＳ Ｐゴシック" charset="0"/>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eaLnBrk="1" hangingPunct="1">
              <a:buClr>
                <a:srgbClr val="B89E5C"/>
              </a:buClr>
            </a:pPr>
            <a:r>
              <a:rPr lang="en-US" altLang="en-US" sz="2400" dirty="0">
                <a:latin typeface="Cambria" charset="0"/>
                <a:ea typeface="Cambria" charset="0"/>
                <a:cs typeface="Cambria" charset="0"/>
              </a:rPr>
              <a:t>What happens if I retake a class?</a:t>
            </a:r>
          </a:p>
          <a:p>
            <a:pPr lvl="1" eaLnBrk="1" hangingPunct="1">
              <a:buClr>
                <a:srgbClr val="B89E5C"/>
              </a:buClr>
            </a:pPr>
            <a:r>
              <a:rPr lang="en-US" altLang="en-US" sz="2000" dirty="0">
                <a:latin typeface="Cambria" charset="0"/>
                <a:ea typeface="Cambria" charset="0"/>
                <a:cs typeface="Cambria" charset="0"/>
              </a:rPr>
              <a:t>Both grades will be entered into PTCAS and will be averaged into the GPA calculations</a:t>
            </a:r>
          </a:p>
          <a:p>
            <a:pPr eaLnBrk="1" hangingPunct="1">
              <a:buClr>
                <a:srgbClr val="B89E5C"/>
              </a:buClr>
            </a:pPr>
            <a:r>
              <a:rPr lang="en-US" altLang="en-US" sz="2400" dirty="0">
                <a:latin typeface="Cambria" charset="0"/>
                <a:ea typeface="Cambria" charset="0"/>
                <a:cs typeface="Cambria" charset="0"/>
              </a:rPr>
              <a:t>Is a Pass/Fail grade accepted for prerequisite requirements?</a:t>
            </a:r>
          </a:p>
          <a:p>
            <a:pPr lvl="1" eaLnBrk="1" hangingPunct="1">
              <a:buClr>
                <a:srgbClr val="B89E5C"/>
              </a:buClr>
            </a:pPr>
            <a:r>
              <a:rPr lang="en-US" altLang="en-US" sz="2000" dirty="0">
                <a:latin typeface="Cambria" charset="0"/>
                <a:ea typeface="Cambria" charset="0"/>
                <a:cs typeface="Cambria" charset="0"/>
              </a:rPr>
              <a:t>Typically, pass/fail grades are not accepted for any courses</a:t>
            </a:r>
          </a:p>
          <a:p>
            <a:pPr lvl="1" eaLnBrk="1" hangingPunct="1">
              <a:buClr>
                <a:srgbClr val="B89E5C"/>
              </a:buClr>
            </a:pPr>
            <a:r>
              <a:rPr lang="en-US" altLang="en-US" sz="2000" dirty="0">
                <a:latin typeface="Cambria" charset="0"/>
                <a:ea typeface="Cambria" charset="0"/>
                <a:cs typeface="Cambria" charset="0"/>
              </a:rPr>
              <a:t>However, in response to COVID-19, we prefer applicants to achieve an actual grade for all prerequisite courses</a:t>
            </a:r>
          </a:p>
          <a:p>
            <a:pPr lvl="1" eaLnBrk="1" hangingPunct="1">
              <a:buClr>
                <a:srgbClr val="B89E5C"/>
              </a:buClr>
            </a:pPr>
            <a:r>
              <a:rPr lang="en-US" altLang="en-US" sz="2000" dirty="0">
                <a:latin typeface="Cambria" charset="0"/>
                <a:ea typeface="Cambria" charset="0"/>
                <a:cs typeface="Cambria" charset="0"/>
              </a:rPr>
              <a:t>Having a pass/fail grade will not prevent an application from being reviewed</a:t>
            </a:r>
          </a:p>
          <a:p>
            <a:pPr eaLnBrk="1" hangingPunct="1">
              <a:buClr>
                <a:srgbClr val="B89E5C"/>
              </a:buClr>
            </a:pPr>
            <a:r>
              <a:rPr lang="en-US" altLang="en-US" sz="2400" dirty="0">
                <a:latin typeface="Cambria" charset="0"/>
                <a:ea typeface="Cambria" charset="0"/>
                <a:cs typeface="Cambria" charset="0"/>
              </a:rPr>
              <a:t>In response to COVID-19, the GRE General Test at home option will be accepted </a:t>
            </a:r>
          </a:p>
        </p:txBody>
      </p:sp>
    </p:spTree>
    <p:extLst>
      <p:ext uri="{BB962C8B-B14F-4D97-AF65-F5344CB8AC3E}">
        <p14:creationId xmlns:p14="http://schemas.microsoft.com/office/powerpoint/2010/main" val="30275548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ear Lak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9" y="0"/>
            <a:ext cx="9141291" cy="5143500"/>
          </a:xfrm>
          <a:prstGeom prst="rect">
            <a:avLst/>
          </a:prstGeom>
        </p:spPr>
      </p:pic>
      <p:pic>
        <p:nvPicPr>
          <p:cNvPr id="3" name="Recorded Sound" descr="Recorded Sound">
            <a:hlinkClick r:id="" action="ppaction://media"/>
            <a:extLst>
              <a:ext uri="{FF2B5EF4-FFF2-40B4-BE49-F238E27FC236}">
                <a16:creationId xmlns:a16="http://schemas.microsoft.com/office/drawing/2014/main" id="{A4782BCF-9F4F-DD4B-B4D4-075D118406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65161" y="3656220"/>
            <a:ext cx="812800" cy="812800"/>
          </a:xfrm>
          <a:prstGeom prst="rect">
            <a:avLst/>
          </a:prstGeom>
        </p:spPr>
      </p:pic>
      <p:sp>
        <p:nvSpPr>
          <p:cNvPr id="2" name="Rectangle 1">
            <a:extLst>
              <a:ext uri="{FF2B5EF4-FFF2-40B4-BE49-F238E27FC236}">
                <a16:creationId xmlns:a16="http://schemas.microsoft.com/office/drawing/2014/main" id="{8611C911-3069-B349-A715-4A30A4F2CF92}"/>
              </a:ext>
            </a:extLst>
          </p:cNvPr>
          <p:cNvSpPr/>
          <p:nvPr/>
        </p:nvSpPr>
        <p:spPr>
          <a:xfrm>
            <a:off x="769516" y="229362"/>
            <a:ext cx="7604967" cy="584775"/>
          </a:xfrm>
          <a:prstGeom prst="rect">
            <a:avLst/>
          </a:prstGeom>
        </p:spPr>
        <p:txBody>
          <a:bodyPr wrap="none">
            <a:spAutoFit/>
          </a:bodyPr>
          <a:lstStyle/>
          <a:p>
            <a:r>
              <a:rPr lang="en-US" altLang="en-US" dirty="0">
                <a:solidFill>
                  <a:schemeClr val="tx1"/>
                </a:solidFill>
                <a:latin typeface="Cambria" charset="0"/>
                <a:ea typeface="Cambria" charset="0"/>
                <a:cs typeface="Cambria" charset="0"/>
              </a:rPr>
              <a:t> </a:t>
            </a:r>
            <a:r>
              <a:rPr lang="en-US" altLang="en-US" sz="3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Contact: </a:t>
            </a:r>
            <a:r>
              <a:rPr lang="en-US" altLang="en-US" sz="32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dptadmissions@oakland.edu</a:t>
            </a:r>
            <a:endParaRPr lang="en-US" sz="3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40193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658" y="1009631"/>
            <a:ext cx="8925636" cy="3825568"/>
          </a:xfrm>
        </p:spPr>
        <p:txBody>
          <a:bodyPr/>
          <a:lstStyle/>
          <a:p>
            <a:pPr marL="50800" indent="0">
              <a:buClr>
                <a:srgbClr val="B89E5C"/>
              </a:buClr>
              <a:buSzPct val="110000"/>
            </a:pPr>
            <a:r>
              <a:rPr lang="en-US" altLang="en-US" sz="2000" dirty="0">
                <a:solidFill>
                  <a:schemeClr val="tx1"/>
                </a:solidFill>
                <a:latin typeface="Cambria" panose="02040503050406030204" pitchFamily="18" charset="0"/>
                <a:ea typeface="Helvetica Neue" panose="02000503000000020004" pitchFamily="2" charset="0"/>
                <a:cs typeface="Helvetica Neue" panose="02000503000000020004" pitchFamily="2" charset="0"/>
              </a:rPr>
              <a:t>Overall GPA</a:t>
            </a:r>
          </a:p>
          <a:p>
            <a:pPr marL="50800" indent="0">
              <a:buClr>
                <a:srgbClr val="B89E5C"/>
              </a:buClr>
              <a:buSzPct val="110000"/>
            </a:pPr>
            <a:r>
              <a:rPr lang="en-US" altLang="en-US" sz="2000" dirty="0">
                <a:solidFill>
                  <a:schemeClr val="tx1"/>
                </a:solidFill>
                <a:latin typeface="Cambria" panose="02040503050406030204" pitchFamily="18" charset="0"/>
                <a:ea typeface="Helvetica Neue" panose="02000503000000020004" pitchFamily="2" charset="0"/>
                <a:cs typeface="Helvetica Neue" panose="02000503000000020004" pitchFamily="2" charset="0"/>
              </a:rPr>
              <a:t>Science and Math GPA</a:t>
            </a:r>
          </a:p>
          <a:p>
            <a:pPr marL="50800" indent="0">
              <a:buClr>
                <a:srgbClr val="B89E5C"/>
              </a:buClr>
              <a:buSzPct val="110000"/>
            </a:pPr>
            <a:r>
              <a:rPr lang="en-US" altLang="en-US" sz="2000" dirty="0">
                <a:solidFill>
                  <a:schemeClr val="tx1"/>
                </a:solidFill>
                <a:latin typeface="Cambria" panose="02040503050406030204" pitchFamily="18" charset="0"/>
                <a:ea typeface="Helvetica Neue" panose="02000503000000020004" pitchFamily="2" charset="0"/>
                <a:cs typeface="Helvetica Neue" panose="02000503000000020004" pitchFamily="2" charset="0"/>
              </a:rPr>
              <a:t>Prerequisite GPA</a:t>
            </a:r>
          </a:p>
          <a:p>
            <a:pPr marL="50800" indent="0">
              <a:buClr>
                <a:srgbClr val="B89E5C"/>
              </a:buClr>
              <a:buSzPct val="110000"/>
            </a:pPr>
            <a:r>
              <a:rPr lang="en-US" altLang="en-US" sz="2000" dirty="0">
                <a:solidFill>
                  <a:schemeClr val="tx1"/>
                </a:solidFill>
                <a:latin typeface="Cambria" panose="02040503050406030204" pitchFamily="18" charset="0"/>
                <a:ea typeface="Helvetica Neue" panose="02000503000000020004" pitchFamily="2" charset="0"/>
                <a:cs typeface="Helvetica Neue" panose="02000503000000020004" pitchFamily="2" charset="0"/>
              </a:rPr>
              <a:t>GRE </a:t>
            </a:r>
          </a:p>
          <a:p>
            <a:pPr marL="50800" indent="0">
              <a:buClr>
                <a:srgbClr val="B89E5C"/>
              </a:buClr>
              <a:buSzPct val="110000"/>
            </a:pPr>
            <a:r>
              <a:rPr lang="en-US" altLang="en-US" sz="2000" dirty="0">
                <a:solidFill>
                  <a:schemeClr val="tx1"/>
                </a:solidFill>
                <a:latin typeface="Cambria" panose="02040503050406030204" pitchFamily="18" charset="0"/>
                <a:ea typeface="Helvetica Neue" panose="02000503000000020004" pitchFamily="2" charset="0"/>
                <a:cs typeface="Helvetica Neue" panose="02000503000000020004" pitchFamily="2" charset="0"/>
              </a:rPr>
              <a:t>Recommendation Letters</a:t>
            </a:r>
          </a:p>
          <a:p>
            <a:pPr marL="50800" indent="0">
              <a:buClr>
                <a:srgbClr val="B89E5C"/>
              </a:buClr>
              <a:buSzPct val="110000"/>
            </a:pPr>
            <a:r>
              <a:rPr lang="en-US" altLang="en-US" sz="2000" dirty="0">
                <a:solidFill>
                  <a:schemeClr val="tx1"/>
                </a:solidFill>
                <a:latin typeface="Cambria" panose="02040503050406030204" pitchFamily="18" charset="0"/>
                <a:ea typeface="Helvetica Neue" panose="02000503000000020004" pitchFamily="2" charset="0"/>
                <a:cs typeface="Helvetica Neue" panose="02000503000000020004" pitchFamily="2" charset="0"/>
              </a:rPr>
              <a:t>Experiences</a:t>
            </a:r>
          </a:p>
          <a:p>
            <a:pPr marL="50800" indent="0">
              <a:buClr>
                <a:srgbClr val="B89E5C"/>
              </a:buClr>
              <a:buSzPct val="110000"/>
            </a:pPr>
            <a:r>
              <a:rPr lang="en-US" altLang="en-US" sz="2000" dirty="0">
                <a:solidFill>
                  <a:schemeClr val="tx1"/>
                </a:solidFill>
                <a:latin typeface="Cambria" panose="02040503050406030204" pitchFamily="18" charset="0"/>
                <a:ea typeface="Helvetica Neue" panose="02000503000000020004" pitchFamily="2" charset="0"/>
                <a:cs typeface="Helvetica Neue" panose="02000503000000020004" pitchFamily="2" charset="0"/>
              </a:rPr>
              <a:t>Essay</a:t>
            </a:r>
          </a:p>
          <a:p>
            <a:pPr marL="50800" indent="0">
              <a:buClr>
                <a:srgbClr val="B89E5C"/>
              </a:buClr>
              <a:buSzPct val="110000"/>
            </a:pPr>
            <a:r>
              <a:rPr lang="en-US" altLang="en-US" sz="2000" dirty="0">
                <a:solidFill>
                  <a:schemeClr val="tx1"/>
                </a:solidFill>
                <a:latin typeface="Cambria" panose="02040503050406030204" pitchFamily="18" charset="0"/>
                <a:ea typeface="Helvetica Neue" panose="02000503000000020004" pitchFamily="2" charset="0"/>
                <a:cs typeface="Helvetica Neue" panose="02000503000000020004" pitchFamily="2" charset="0"/>
              </a:rPr>
              <a:t>Extracurricular activities</a:t>
            </a:r>
          </a:p>
          <a:p>
            <a:pPr marL="50800" indent="0">
              <a:buClr>
                <a:srgbClr val="B89E5C"/>
              </a:buClr>
              <a:buSzPct val="110000"/>
            </a:pPr>
            <a:r>
              <a:rPr lang="en-US" altLang="en-US" sz="2000" dirty="0">
                <a:solidFill>
                  <a:schemeClr val="tx1"/>
                </a:solidFill>
                <a:latin typeface="Cambria" panose="02040503050406030204" pitchFamily="18" charset="0"/>
                <a:ea typeface="Helvetica Neue" panose="02000503000000020004" pitchFamily="2" charset="0"/>
                <a:cs typeface="Helvetica Neue" panose="02000503000000020004" pitchFamily="2" charset="0"/>
              </a:rPr>
              <a:t>Awards</a:t>
            </a:r>
          </a:p>
          <a:p>
            <a:pPr marL="50800" indent="0">
              <a:buClr>
                <a:srgbClr val="B89E5C"/>
              </a:buClr>
              <a:buSzPct val="110000"/>
            </a:pPr>
            <a:r>
              <a:rPr lang="en-US" altLang="en-US" sz="2000" dirty="0">
                <a:solidFill>
                  <a:schemeClr val="tx1"/>
                </a:solidFill>
                <a:latin typeface="Cambria" panose="02040503050406030204" pitchFamily="18" charset="0"/>
                <a:ea typeface="Helvetica Neue" panose="02000503000000020004" pitchFamily="2" charset="0"/>
                <a:cs typeface="Helvetica Neue" panose="02000503000000020004" pitchFamily="2" charset="0"/>
              </a:rPr>
              <a:t>Honors</a:t>
            </a:r>
          </a:p>
          <a:p>
            <a:endPar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Picture 3" descr="Decorative"/>
          <p:cNvPicPr>
            <a:picLocks noChangeAspect="1"/>
          </p:cNvPicPr>
          <p:nvPr/>
        </p:nvPicPr>
        <p:blipFill>
          <a:blip r:embed="rId4"/>
          <a:stretch>
            <a:fillRect/>
          </a:stretch>
        </p:blipFill>
        <p:spPr>
          <a:xfrm>
            <a:off x="0" y="1"/>
            <a:ext cx="9140952" cy="914095"/>
          </a:xfrm>
          <a:prstGeom prst="rect">
            <a:avLst/>
          </a:prstGeom>
        </p:spPr>
      </p:pic>
      <p:sp>
        <p:nvSpPr>
          <p:cNvPr id="2" name="Title 1"/>
          <p:cNvSpPr>
            <a:spLocks noGrp="1"/>
          </p:cNvSpPr>
          <p:nvPr>
            <p:ph type="ctrTitle"/>
          </p:nvPr>
        </p:nvSpPr>
        <p:spPr>
          <a:xfrm>
            <a:off x="109182" y="-95534"/>
            <a:ext cx="6155139" cy="1009630"/>
          </a:xfrm>
          <a:ln>
            <a:noFill/>
          </a:ln>
          <a:effectLst/>
        </p:spPr>
        <p:txBody>
          <a:bodyPr>
            <a:normAutofit/>
          </a:bodyPr>
          <a:lstStyle/>
          <a:p>
            <a:pPr algn="l"/>
            <a:r>
              <a:rPr lang="en-US" sz="2800" dirty="0">
                <a:solidFill>
                  <a:schemeClr val="bg1"/>
                </a:solidFill>
                <a:latin typeface="Cambria" panose="02040503050406030204" pitchFamily="18" charset="0"/>
                <a:ea typeface="Helvetica Neue" panose="02000503000000020004" pitchFamily="2" charset="0"/>
                <a:cs typeface="Helvetica Neue" panose="02000503000000020004" pitchFamily="2" charset="0"/>
              </a:rPr>
              <a:t>How applications are evaluated</a:t>
            </a:r>
            <a:endParaRPr lang="en-US" sz="2800" dirty="0">
              <a:solidFill>
                <a:srgbClr val="FFFFFF"/>
              </a:solidFill>
              <a:latin typeface="Cambria" panose="02040503050406030204" pitchFamily="18" charset="0"/>
              <a:ea typeface="Helvetica Neue" panose="02000503000000020004" pitchFamily="2" charset="0"/>
              <a:cs typeface="Helvetica Neue" panose="02000503000000020004" pitchFamily="2" charset="0"/>
            </a:endParaRPr>
          </a:p>
        </p:txBody>
      </p:sp>
      <p:pic>
        <p:nvPicPr>
          <p:cNvPr id="5" name="Recorded Sound" descr="Recorded Sound">
            <a:hlinkClick r:id="" action="ppaction://media"/>
            <a:extLst>
              <a:ext uri="{FF2B5EF4-FFF2-40B4-BE49-F238E27FC236}">
                <a16:creationId xmlns:a16="http://schemas.microsoft.com/office/drawing/2014/main" id="{2E390237-EBAA-7448-A53B-7F35E4344C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28000" y="4150111"/>
            <a:ext cx="812800" cy="812800"/>
          </a:xfrm>
          <a:prstGeom prst="rect">
            <a:avLst/>
          </a:prstGeom>
        </p:spPr>
      </p:pic>
    </p:spTree>
    <p:extLst>
      <p:ext uri="{BB962C8B-B14F-4D97-AF65-F5344CB8AC3E}">
        <p14:creationId xmlns:p14="http://schemas.microsoft.com/office/powerpoint/2010/main" val="237079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corative"/>
          <p:cNvPicPr>
            <a:picLocks noChangeAspect="1"/>
          </p:cNvPicPr>
          <p:nvPr/>
        </p:nvPicPr>
        <p:blipFill>
          <a:blip r:embed="rId4"/>
          <a:stretch>
            <a:fillRect/>
          </a:stretch>
        </p:blipFill>
        <p:spPr>
          <a:xfrm>
            <a:off x="0" y="0"/>
            <a:ext cx="9140952" cy="914095"/>
          </a:xfrm>
          <a:prstGeom prst="rect">
            <a:avLst/>
          </a:prstGeom>
        </p:spPr>
      </p:pic>
      <p:sp>
        <p:nvSpPr>
          <p:cNvPr id="2" name="Title 1"/>
          <p:cNvSpPr>
            <a:spLocks noGrp="1"/>
          </p:cNvSpPr>
          <p:nvPr>
            <p:ph type="title"/>
          </p:nvPr>
        </p:nvSpPr>
        <p:spPr>
          <a:xfrm>
            <a:off x="194918" y="100208"/>
            <a:ext cx="8491882" cy="663880"/>
          </a:xfrm>
          <a:ln>
            <a:noFill/>
          </a:ln>
          <a:effectLst/>
        </p:spPr>
        <p:txBody>
          <a:bodyPr>
            <a:normAutofit/>
          </a:bodyPr>
          <a:lstStyle/>
          <a:p>
            <a:pPr algn="l"/>
            <a:r>
              <a:rPr lang="en-US" sz="2800" dirty="0">
                <a:solidFill>
                  <a:schemeClr val="bg1"/>
                </a:solidFill>
                <a:latin typeface="Cambria" panose="02040503050406030204" pitchFamily="18" charset="0"/>
                <a:ea typeface="Helvetica Neue" panose="02000503000000020004" pitchFamily="2" charset="0"/>
                <a:cs typeface="Helvetica Neue" panose="02000503000000020004" pitchFamily="2" charset="0"/>
              </a:rPr>
              <a:t>Grade Point Averages</a:t>
            </a:r>
            <a:endParaRPr lang="en-US" sz="2800" dirty="0">
              <a:solidFill>
                <a:srgbClr val="FFFFFF"/>
              </a:solidFill>
              <a:latin typeface="Cambria" panose="02040503050406030204" pitchFamily="18" charset="0"/>
              <a:ea typeface="Helvetica Neue" panose="02000503000000020004" pitchFamily="2" charset="0"/>
              <a:cs typeface="Helvetica Neue" panose="02000503000000020004" pitchFamily="2" charset="0"/>
            </a:endParaRPr>
          </a:p>
        </p:txBody>
      </p:sp>
      <p:pic>
        <p:nvPicPr>
          <p:cNvPr id="6" name="Recorded Sound" descr="Recorded Sound">
            <a:hlinkClick r:id="" action="ppaction://media"/>
            <a:extLst>
              <a:ext uri="{FF2B5EF4-FFF2-40B4-BE49-F238E27FC236}">
                <a16:creationId xmlns:a16="http://schemas.microsoft.com/office/drawing/2014/main" id="{A850677B-DA97-FC4F-8482-89EA7306FC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3635" y="3924300"/>
            <a:ext cx="812800" cy="812800"/>
          </a:xfrm>
          <a:prstGeom prst="rect">
            <a:avLst/>
          </a:prstGeom>
        </p:spPr>
      </p:pic>
      <p:sp>
        <p:nvSpPr>
          <p:cNvPr id="12" name="Content Placeholder 2">
            <a:extLst>
              <a:ext uri="{FF2B5EF4-FFF2-40B4-BE49-F238E27FC236}">
                <a16:creationId xmlns:a16="http://schemas.microsoft.com/office/drawing/2014/main" id="{0C03C332-032A-0F49-BDFA-CB4BA03B1348}"/>
              </a:ext>
            </a:extLst>
          </p:cNvPr>
          <p:cNvSpPr txBox="1">
            <a:spLocks/>
          </p:cNvSpPr>
          <p:nvPr/>
        </p:nvSpPr>
        <p:spPr bwMode="auto">
          <a:xfrm>
            <a:off x="152400" y="1135571"/>
            <a:ext cx="4495800" cy="355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2" charset="2"/>
              <a:buChar char=""/>
              <a:defRPr sz="2800" kern="1200">
                <a:solidFill>
                  <a:schemeClr val="tx1"/>
                </a:solidFill>
                <a:latin typeface="+mn-lt"/>
                <a:ea typeface="ＭＳ Ｐゴシック" charset="0"/>
                <a:cs typeface="ＭＳ Ｐゴシック" charset="0"/>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400" kern="1200">
                <a:solidFill>
                  <a:schemeClr val="tx1"/>
                </a:solidFill>
                <a:latin typeface="+mn-lt"/>
                <a:ea typeface="ＭＳ Ｐゴシック" charset="0"/>
                <a:cs typeface="+mn-cs"/>
              </a:defRPr>
            </a:lvl2pPr>
            <a:lvl3pPr marL="858838" indent="-228600" algn="l" rtl="0" eaLnBrk="0" fontAlgn="base" hangingPunct="0">
              <a:spcBef>
                <a:spcPts val="350"/>
              </a:spcBef>
              <a:spcAft>
                <a:spcPct val="0"/>
              </a:spcAft>
              <a:buClr>
                <a:schemeClr val="accent2"/>
              </a:buClr>
              <a:buSzPct val="100000"/>
              <a:buFont typeface="Wingdings 2" pitchFamily="2" charset="2"/>
              <a:buChar char=""/>
              <a:defRPr sz="2000" kern="1200">
                <a:solidFill>
                  <a:schemeClr val="tx1"/>
                </a:solidFill>
                <a:latin typeface="+mn-lt"/>
                <a:ea typeface="ＭＳ Ｐゴシック" charset="0"/>
                <a:cs typeface="+mn-cs"/>
              </a:defRPr>
            </a:lvl3pPr>
            <a:lvl4pPr marL="1143000" indent="-228600" algn="l" rtl="0" eaLnBrk="0" fontAlgn="base" hangingPunct="0">
              <a:spcBef>
                <a:spcPts val="350"/>
              </a:spcBef>
              <a:spcAft>
                <a:spcPct val="0"/>
              </a:spcAft>
              <a:buClr>
                <a:schemeClr val="accent2"/>
              </a:buClr>
              <a:buFont typeface="Wingdings 2" pitchFamily="2" charset="2"/>
              <a:buChar char=""/>
              <a:defRPr sz="1800" kern="1200">
                <a:solidFill>
                  <a:schemeClr val="tx1"/>
                </a:solidFill>
                <a:latin typeface="+mn-lt"/>
                <a:ea typeface="ＭＳ Ｐゴシック" charset="0"/>
                <a:cs typeface="+mn-cs"/>
              </a:defRPr>
            </a:lvl4pPr>
            <a:lvl5pPr marL="1371600" indent="-228600" algn="l" rtl="0" eaLnBrk="0" fontAlgn="base" hangingPunct="0">
              <a:spcBef>
                <a:spcPts val="350"/>
              </a:spcBef>
              <a:spcAft>
                <a:spcPct val="0"/>
              </a:spcAft>
              <a:buClr>
                <a:schemeClr val="accent2"/>
              </a:buClr>
              <a:buFont typeface="Wingdings 2" pitchFamily="2" charset="2"/>
              <a:buChar char=""/>
              <a:defRPr sz="1800" kern="1200">
                <a:solidFill>
                  <a:schemeClr val="tx1"/>
                </a:solidFill>
                <a:latin typeface="+mn-lt"/>
                <a:ea typeface="ＭＳ Ｐゴシック" charset="0"/>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537" indent="0" eaLnBrk="1" hangingPunct="1">
              <a:buClr>
                <a:srgbClr val="B89E5C"/>
              </a:buClr>
              <a:buNone/>
            </a:pPr>
            <a:r>
              <a:rPr lang="en-US" altLang="en-US" sz="2400" u="sng" dirty="0">
                <a:latin typeface="Cambria" charset="0"/>
                <a:ea typeface="Cambria" charset="0"/>
                <a:cs typeface="Cambria" charset="0"/>
              </a:rPr>
              <a:t>Requirements</a:t>
            </a:r>
          </a:p>
          <a:p>
            <a:pPr eaLnBrk="1" hangingPunct="1">
              <a:buClr>
                <a:srgbClr val="B89E5C"/>
              </a:buClr>
            </a:pPr>
            <a:r>
              <a:rPr lang="en-US" altLang="en-US" sz="2400" dirty="0">
                <a:latin typeface="Cambria" charset="0"/>
                <a:ea typeface="Cambria" charset="0"/>
                <a:cs typeface="Cambria" charset="0"/>
              </a:rPr>
              <a:t>Overall GPA</a:t>
            </a:r>
          </a:p>
          <a:p>
            <a:pPr lvl="1" eaLnBrk="1" hangingPunct="1">
              <a:buClr>
                <a:srgbClr val="B89E5C"/>
              </a:buClr>
            </a:pPr>
            <a:r>
              <a:rPr lang="en-US" altLang="en-US" sz="2000" dirty="0">
                <a:latin typeface="Cambria" charset="0"/>
                <a:ea typeface="Cambria" charset="0"/>
                <a:cs typeface="Cambria" charset="0"/>
              </a:rPr>
              <a:t>Must be at least 3.0</a:t>
            </a:r>
          </a:p>
          <a:p>
            <a:pPr lvl="1" eaLnBrk="1" hangingPunct="1">
              <a:buClr>
                <a:srgbClr val="B89E5C"/>
              </a:buClr>
            </a:pPr>
            <a:endParaRPr lang="en-US" altLang="en-US" sz="2000" dirty="0">
              <a:latin typeface="Cambria" charset="0"/>
              <a:ea typeface="Cambria" charset="0"/>
              <a:cs typeface="Cambria" charset="0"/>
            </a:endParaRPr>
          </a:p>
          <a:p>
            <a:pPr eaLnBrk="1" hangingPunct="1">
              <a:buClr>
                <a:srgbClr val="B89E5C"/>
              </a:buClr>
            </a:pPr>
            <a:r>
              <a:rPr lang="en-US" altLang="en-US" sz="2400" dirty="0">
                <a:latin typeface="Cambria" charset="0"/>
                <a:ea typeface="Cambria" charset="0"/>
                <a:cs typeface="Cambria" charset="0"/>
              </a:rPr>
              <a:t>Science and Math GPA</a:t>
            </a:r>
          </a:p>
          <a:p>
            <a:pPr lvl="1" eaLnBrk="1" hangingPunct="1">
              <a:buClr>
                <a:srgbClr val="B89E5C"/>
              </a:buClr>
            </a:pPr>
            <a:r>
              <a:rPr lang="en-US" altLang="en-US" sz="2000" dirty="0">
                <a:latin typeface="Cambria" charset="0"/>
                <a:ea typeface="Cambria" charset="0"/>
                <a:cs typeface="Cambria" charset="0"/>
              </a:rPr>
              <a:t>Must be at least 2.7</a:t>
            </a:r>
          </a:p>
          <a:p>
            <a:pPr marL="392113" lvl="1" indent="0" eaLnBrk="1" hangingPunct="1">
              <a:buClr>
                <a:srgbClr val="B89E5C"/>
              </a:buClr>
              <a:buNone/>
            </a:pPr>
            <a:endParaRPr lang="en-US" altLang="en-US" sz="2000" dirty="0">
              <a:latin typeface="Cambria" charset="0"/>
              <a:ea typeface="Cambria" charset="0"/>
              <a:cs typeface="Cambria" charset="0"/>
            </a:endParaRPr>
          </a:p>
          <a:p>
            <a:pPr eaLnBrk="1" hangingPunct="1">
              <a:buClr>
                <a:srgbClr val="B89E5C"/>
              </a:buClr>
            </a:pPr>
            <a:r>
              <a:rPr lang="en-US" altLang="en-US" sz="2400" dirty="0">
                <a:latin typeface="Cambria" charset="0"/>
                <a:ea typeface="Cambria" charset="0"/>
                <a:cs typeface="Cambria" charset="0"/>
              </a:rPr>
              <a:t>Prerequisite GPA</a:t>
            </a:r>
          </a:p>
          <a:p>
            <a:pPr lvl="1" eaLnBrk="1" hangingPunct="1">
              <a:buClr>
                <a:srgbClr val="B89E5C"/>
              </a:buClr>
            </a:pPr>
            <a:r>
              <a:rPr lang="en-US" altLang="en-US" sz="2000" dirty="0">
                <a:latin typeface="Cambria" charset="0"/>
                <a:ea typeface="Cambria" charset="0"/>
                <a:cs typeface="Cambria" charset="0"/>
              </a:rPr>
              <a:t>Must be at least 3.0</a:t>
            </a:r>
          </a:p>
          <a:p>
            <a:pPr marL="392113" lvl="1" indent="0" eaLnBrk="1" hangingPunct="1">
              <a:buClr>
                <a:srgbClr val="B89E5C"/>
              </a:buClr>
              <a:buNone/>
            </a:pPr>
            <a:br>
              <a:rPr lang="en-US" altLang="en-US" sz="2000" dirty="0">
                <a:latin typeface="Cambria" charset="0"/>
                <a:ea typeface="Cambria" charset="0"/>
                <a:cs typeface="Cambria" charset="0"/>
              </a:rPr>
            </a:br>
            <a:endParaRPr lang="en-US" altLang="en-US" sz="2000" dirty="0">
              <a:latin typeface="Cambria" charset="0"/>
              <a:ea typeface="Cambria" charset="0"/>
              <a:cs typeface="Cambria" charset="0"/>
            </a:endParaRPr>
          </a:p>
          <a:p>
            <a:pPr eaLnBrk="1" hangingPunct="1">
              <a:buClr>
                <a:srgbClr val="B89E5C"/>
              </a:buClr>
            </a:pPr>
            <a:endParaRPr lang="en-US" altLang="en-US" sz="2400" dirty="0">
              <a:latin typeface="Cambria" charset="0"/>
              <a:ea typeface="Cambria" charset="0"/>
              <a:cs typeface="Cambria" charset="0"/>
            </a:endParaRPr>
          </a:p>
        </p:txBody>
      </p:sp>
      <p:sp>
        <p:nvSpPr>
          <p:cNvPr id="13" name="Content Placeholder 6">
            <a:extLst>
              <a:ext uri="{FF2B5EF4-FFF2-40B4-BE49-F238E27FC236}">
                <a16:creationId xmlns:a16="http://schemas.microsoft.com/office/drawing/2014/main" id="{ABA45BE9-F05E-8B4E-9E74-FCE35F8FB5EA}"/>
              </a:ext>
            </a:extLst>
          </p:cNvPr>
          <p:cNvSpPr txBox="1">
            <a:spLocks/>
          </p:cNvSpPr>
          <p:nvPr/>
        </p:nvSpPr>
        <p:spPr bwMode="auto">
          <a:xfrm>
            <a:off x="4570476" y="1135571"/>
            <a:ext cx="4495800" cy="3274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2" charset="2"/>
              <a:buChar char=""/>
              <a:defRPr sz="2800" kern="1200">
                <a:solidFill>
                  <a:schemeClr val="tx1"/>
                </a:solidFill>
                <a:latin typeface="+mn-lt"/>
                <a:ea typeface="ＭＳ Ｐゴシック" charset="0"/>
                <a:cs typeface="ＭＳ Ｐゴシック" charset="0"/>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400" kern="1200">
                <a:solidFill>
                  <a:schemeClr val="tx1"/>
                </a:solidFill>
                <a:latin typeface="+mn-lt"/>
                <a:ea typeface="ＭＳ Ｐゴシック" charset="0"/>
                <a:cs typeface="+mn-cs"/>
              </a:defRPr>
            </a:lvl2pPr>
            <a:lvl3pPr marL="858838" indent="-228600" algn="l" rtl="0" eaLnBrk="0" fontAlgn="base" hangingPunct="0">
              <a:spcBef>
                <a:spcPts val="350"/>
              </a:spcBef>
              <a:spcAft>
                <a:spcPct val="0"/>
              </a:spcAft>
              <a:buClr>
                <a:schemeClr val="accent2"/>
              </a:buClr>
              <a:buSzPct val="100000"/>
              <a:buFont typeface="Wingdings 2" pitchFamily="2" charset="2"/>
              <a:buChar char=""/>
              <a:defRPr sz="2000" kern="1200">
                <a:solidFill>
                  <a:schemeClr val="tx1"/>
                </a:solidFill>
                <a:latin typeface="+mn-lt"/>
                <a:ea typeface="ＭＳ Ｐゴシック" charset="0"/>
                <a:cs typeface="+mn-cs"/>
              </a:defRPr>
            </a:lvl3pPr>
            <a:lvl4pPr marL="1143000" indent="-228600" algn="l" rtl="0" eaLnBrk="0" fontAlgn="base" hangingPunct="0">
              <a:spcBef>
                <a:spcPts val="350"/>
              </a:spcBef>
              <a:spcAft>
                <a:spcPct val="0"/>
              </a:spcAft>
              <a:buClr>
                <a:schemeClr val="accent2"/>
              </a:buClr>
              <a:buFont typeface="Wingdings 2" pitchFamily="2" charset="2"/>
              <a:buChar char=""/>
              <a:defRPr sz="1800" kern="1200">
                <a:solidFill>
                  <a:schemeClr val="tx1"/>
                </a:solidFill>
                <a:latin typeface="+mn-lt"/>
                <a:ea typeface="ＭＳ Ｐゴシック" charset="0"/>
                <a:cs typeface="+mn-cs"/>
              </a:defRPr>
            </a:lvl4pPr>
            <a:lvl5pPr marL="1371600" indent="-228600" algn="l" rtl="0" eaLnBrk="0" fontAlgn="base" hangingPunct="0">
              <a:spcBef>
                <a:spcPts val="350"/>
              </a:spcBef>
              <a:spcAft>
                <a:spcPct val="0"/>
              </a:spcAft>
              <a:buClr>
                <a:schemeClr val="accent2"/>
              </a:buClr>
              <a:buFont typeface="Wingdings 2" pitchFamily="2" charset="2"/>
              <a:buChar char=""/>
              <a:defRPr sz="1800" kern="1200">
                <a:solidFill>
                  <a:schemeClr val="tx1"/>
                </a:solidFill>
                <a:latin typeface="+mn-lt"/>
                <a:ea typeface="ＭＳ Ｐゴシック" charset="0"/>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537" indent="0" eaLnBrk="1" hangingPunct="1">
              <a:buClr>
                <a:srgbClr val="B89E5C"/>
              </a:buClr>
              <a:buNone/>
            </a:pPr>
            <a:r>
              <a:rPr lang="en-US" altLang="en-US" sz="2400" u="sng" dirty="0">
                <a:latin typeface="Cambria" charset="0"/>
                <a:ea typeface="Cambria" charset="0"/>
                <a:cs typeface="Cambria" charset="0"/>
              </a:rPr>
              <a:t>Averages for the Class of 2021</a:t>
            </a:r>
          </a:p>
          <a:p>
            <a:pPr eaLnBrk="1" hangingPunct="1">
              <a:buClr>
                <a:srgbClr val="B89E5C"/>
              </a:buClr>
            </a:pPr>
            <a:r>
              <a:rPr lang="en-US" altLang="en-US" sz="2400" dirty="0">
                <a:latin typeface="Cambria" charset="0"/>
                <a:ea typeface="Cambria" charset="0"/>
                <a:cs typeface="Cambria" charset="0"/>
              </a:rPr>
              <a:t>Overall GPA</a:t>
            </a:r>
          </a:p>
          <a:p>
            <a:pPr lvl="1" eaLnBrk="1" hangingPunct="1">
              <a:buClr>
                <a:srgbClr val="B89E5C"/>
              </a:buClr>
            </a:pPr>
            <a:r>
              <a:rPr lang="en-US" altLang="en-US" sz="2000" dirty="0">
                <a:latin typeface="Cambria" charset="0"/>
                <a:ea typeface="Cambria" charset="0"/>
                <a:cs typeface="Cambria" charset="0"/>
              </a:rPr>
              <a:t>Average of  3.67</a:t>
            </a:r>
          </a:p>
          <a:p>
            <a:pPr lvl="1" eaLnBrk="1" hangingPunct="1">
              <a:buClr>
                <a:srgbClr val="B89E5C"/>
              </a:buClr>
            </a:pPr>
            <a:r>
              <a:rPr lang="en-US" altLang="en-US" sz="2000" dirty="0">
                <a:latin typeface="Cambria" charset="0"/>
                <a:ea typeface="Cambria" charset="0"/>
                <a:cs typeface="Cambria" charset="0"/>
              </a:rPr>
              <a:t>Range 3.5-3.9</a:t>
            </a:r>
          </a:p>
          <a:p>
            <a:pPr lvl="1" eaLnBrk="1" hangingPunct="1">
              <a:buClr>
                <a:srgbClr val="B89E5C"/>
              </a:buClr>
            </a:pPr>
            <a:endParaRPr lang="en-US" altLang="en-US" sz="2000" dirty="0">
              <a:latin typeface="Cambria" charset="0"/>
              <a:ea typeface="Cambria" charset="0"/>
              <a:cs typeface="Cambria" charset="0"/>
            </a:endParaRPr>
          </a:p>
          <a:p>
            <a:pPr eaLnBrk="1" hangingPunct="1">
              <a:buClr>
                <a:srgbClr val="B89E5C"/>
              </a:buClr>
            </a:pPr>
            <a:r>
              <a:rPr lang="en-US" altLang="en-US" sz="2400" dirty="0">
                <a:latin typeface="Cambria" charset="0"/>
                <a:ea typeface="Cambria" charset="0"/>
                <a:cs typeface="Cambria" charset="0"/>
              </a:rPr>
              <a:t>Science and Math GPA</a:t>
            </a:r>
          </a:p>
          <a:p>
            <a:pPr lvl="1" eaLnBrk="1" hangingPunct="1">
              <a:buClr>
                <a:srgbClr val="B89E5C"/>
              </a:buClr>
            </a:pPr>
            <a:r>
              <a:rPr lang="en-US" altLang="en-US" sz="2000" dirty="0">
                <a:latin typeface="Cambria" charset="0"/>
                <a:ea typeface="Cambria" charset="0"/>
                <a:cs typeface="Cambria" charset="0"/>
              </a:rPr>
              <a:t>Over 3.4</a:t>
            </a:r>
          </a:p>
        </p:txBody>
      </p:sp>
    </p:spTree>
    <p:extLst>
      <p:ext uri="{BB962C8B-B14F-4D97-AF65-F5344CB8AC3E}">
        <p14:creationId xmlns:p14="http://schemas.microsoft.com/office/powerpoint/2010/main" val="359494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corative"/>
          <p:cNvPicPr>
            <a:picLocks noChangeAspect="1"/>
          </p:cNvPicPr>
          <p:nvPr/>
        </p:nvPicPr>
        <p:blipFill>
          <a:blip r:embed="rId5"/>
          <a:stretch>
            <a:fillRect/>
          </a:stretch>
        </p:blipFill>
        <p:spPr>
          <a:xfrm>
            <a:off x="-1" y="-3086"/>
            <a:ext cx="9140952" cy="914095"/>
          </a:xfrm>
          <a:prstGeom prst="rect">
            <a:avLst/>
          </a:prstGeom>
        </p:spPr>
      </p:pic>
      <p:sp>
        <p:nvSpPr>
          <p:cNvPr id="2" name="Title 1"/>
          <p:cNvSpPr>
            <a:spLocks noGrp="1"/>
          </p:cNvSpPr>
          <p:nvPr>
            <p:ph type="title"/>
          </p:nvPr>
        </p:nvSpPr>
        <p:spPr>
          <a:xfrm>
            <a:off x="245167" y="155323"/>
            <a:ext cx="8391674" cy="468323"/>
          </a:xfrm>
          <a:ln>
            <a:noFill/>
          </a:ln>
          <a:effectLst/>
        </p:spPr>
        <p:txBody>
          <a:bodyPr>
            <a:normAutofit fontScale="90000"/>
          </a:bodyPr>
          <a:lstStyle/>
          <a:p>
            <a:pPr algn="l"/>
            <a:r>
              <a:rPr lang="en-US" sz="2800" dirty="0">
                <a:solidFill>
                  <a:schemeClr val="bg1"/>
                </a:solidFill>
                <a:latin typeface="Cambria" panose="02040503050406030204" pitchFamily="18" charset="0"/>
                <a:ea typeface="Helvetica Neue" panose="02000503000000020004" pitchFamily="2" charset="0"/>
                <a:cs typeface="Helvetica Neue" panose="02000503000000020004" pitchFamily="2" charset="0"/>
              </a:rPr>
              <a:t>Prerequisite</a:t>
            </a:r>
            <a:br>
              <a:rPr lang="en-US" sz="2800" dirty="0">
                <a:solidFill>
                  <a:schemeClr val="bg1"/>
                </a:solidFill>
                <a:latin typeface="Cambria" panose="02040503050406030204" pitchFamily="18" charset="0"/>
                <a:ea typeface="Helvetica Neue" panose="02000503000000020004" pitchFamily="2" charset="0"/>
                <a:cs typeface="Helvetica Neue" panose="02000503000000020004" pitchFamily="2" charset="0"/>
              </a:rPr>
            </a:br>
            <a:r>
              <a:rPr lang="en-US" sz="2800" dirty="0">
                <a:solidFill>
                  <a:schemeClr val="bg1"/>
                </a:solidFill>
                <a:latin typeface="Cambria" panose="02040503050406030204" pitchFamily="18" charset="0"/>
                <a:ea typeface="Helvetica Neue" panose="02000503000000020004" pitchFamily="2" charset="0"/>
                <a:cs typeface="Helvetica Neue" panose="02000503000000020004" pitchFamily="2" charset="0"/>
              </a:rPr>
              <a:t>Coursework (subject to change)</a:t>
            </a:r>
            <a:endParaRPr lang="en-US" sz="2800" dirty="0">
              <a:solidFill>
                <a:srgbClr val="FFFFFF"/>
              </a:solidFill>
              <a:latin typeface="Cambria" panose="02040503050406030204" pitchFamily="18" charset="0"/>
              <a:ea typeface="Helvetica Neue" panose="02000503000000020004" pitchFamily="2" charset="0"/>
              <a:cs typeface="Helvetica Neue" panose="02000503000000020004" pitchFamily="2" charset="0"/>
            </a:endParaRPr>
          </a:p>
        </p:txBody>
      </p:sp>
      <p:pic>
        <p:nvPicPr>
          <p:cNvPr id="7" name="Recorded Sound" descr="Recorded Sound">
            <a:hlinkClick r:id="" action="ppaction://media"/>
            <a:extLst>
              <a:ext uri="{FF2B5EF4-FFF2-40B4-BE49-F238E27FC236}">
                <a16:creationId xmlns:a16="http://schemas.microsoft.com/office/drawing/2014/main" id="{649B01F3-4B23-6144-A779-CCEDDA3B7B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86035" y="3517783"/>
            <a:ext cx="812800" cy="812800"/>
          </a:xfrm>
          <a:prstGeom prst="rect">
            <a:avLst/>
          </a:prstGeom>
        </p:spPr>
      </p:pic>
      <p:sp>
        <p:nvSpPr>
          <p:cNvPr id="5" name="TextBox 4">
            <a:extLst>
              <a:ext uri="{FF2B5EF4-FFF2-40B4-BE49-F238E27FC236}">
                <a16:creationId xmlns:a16="http://schemas.microsoft.com/office/drawing/2014/main" id="{0DD7389B-4057-7147-8F3A-E2A5911B9EEB}"/>
              </a:ext>
            </a:extLst>
          </p:cNvPr>
          <p:cNvSpPr txBox="1"/>
          <p:nvPr/>
        </p:nvSpPr>
        <p:spPr>
          <a:xfrm>
            <a:off x="947080" y="4446740"/>
            <a:ext cx="7246791" cy="461665"/>
          </a:xfrm>
          <a:prstGeom prst="rect">
            <a:avLst/>
          </a:prstGeom>
          <a:noFill/>
        </p:spPr>
        <p:txBody>
          <a:bodyPr wrap="square" rtlCol="0">
            <a:spAutoFit/>
          </a:bodyPr>
          <a:lstStyle/>
          <a:p>
            <a:pPr algn="ctr" eaLnBrk="1" hangingPunct="1"/>
            <a:r>
              <a:rPr lang="en-US" altLang="en-US" sz="2400" b="1" dirty="0">
                <a:latin typeface="Cambria" charset="0"/>
                <a:ea typeface="Cambria" charset="0"/>
                <a:cs typeface="Cambria" charset="0"/>
              </a:rPr>
              <a:t>Must earn a C or higher in all prerequisite courses</a:t>
            </a:r>
          </a:p>
        </p:txBody>
      </p:sp>
      <p:sp>
        <p:nvSpPr>
          <p:cNvPr id="14" name="Text Placeholder 3">
            <a:extLst>
              <a:ext uri="{FF2B5EF4-FFF2-40B4-BE49-F238E27FC236}">
                <a16:creationId xmlns:a16="http://schemas.microsoft.com/office/drawing/2014/main" id="{C29E932A-ABE0-8C4B-BF87-CA007BD0978A}"/>
              </a:ext>
            </a:extLst>
          </p:cNvPr>
          <p:cNvSpPr>
            <a:spLocks noGrp="1"/>
          </p:cNvSpPr>
          <p:nvPr>
            <p:ph type="body" idx="1"/>
          </p:nvPr>
        </p:nvSpPr>
        <p:spPr>
          <a:xfrm>
            <a:off x="245167" y="1033468"/>
            <a:ext cx="4495802" cy="4046220"/>
          </a:xfrm>
        </p:spPr>
        <p:txBody>
          <a:bodyPr/>
          <a:lstStyle/>
          <a:p>
            <a:pPr>
              <a:buClr>
                <a:srgbClr val="B89E5C"/>
              </a:buClr>
              <a:buSzPct val="110000"/>
              <a:buFont typeface="Wingdings" pitchFamily="2" charset="2"/>
              <a:buChar char="ü"/>
            </a:pPr>
            <a:r>
              <a:rPr lang="en-US" altLang="en-US" sz="2000" dirty="0">
                <a:solidFill>
                  <a:schemeClr val="tx1"/>
                </a:solidFill>
                <a:latin typeface="Cambria" charset="0"/>
                <a:ea typeface="Cambria" charset="0"/>
                <a:cs typeface="Cambria" charset="0"/>
              </a:rPr>
              <a:t>Biology</a:t>
            </a:r>
          </a:p>
          <a:p>
            <a:pPr>
              <a:buClr>
                <a:srgbClr val="B89E5C"/>
              </a:buClr>
              <a:buSzPct val="110000"/>
              <a:buFont typeface="Wingdings" pitchFamily="2" charset="2"/>
              <a:buChar char="ü"/>
            </a:pPr>
            <a:r>
              <a:rPr lang="en-US" altLang="en-US" sz="2000" dirty="0">
                <a:solidFill>
                  <a:schemeClr val="tx1"/>
                </a:solidFill>
                <a:latin typeface="Cambria" charset="0"/>
                <a:ea typeface="Cambria" charset="0"/>
                <a:cs typeface="Cambria" charset="0"/>
              </a:rPr>
              <a:t>Anatomy</a:t>
            </a:r>
          </a:p>
          <a:p>
            <a:pPr>
              <a:buClr>
                <a:srgbClr val="B89E5C"/>
              </a:buClr>
              <a:buSzPct val="110000"/>
              <a:buFont typeface="Wingdings" pitchFamily="2" charset="2"/>
              <a:buChar char="ü"/>
            </a:pPr>
            <a:r>
              <a:rPr lang="en-US" altLang="en-US" sz="2000" dirty="0">
                <a:solidFill>
                  <a:schemeClr val="tx1"/>
                </a:solidFill>
                <a:latin typeface="Cambria" charset="0"/>
                <a:ea typeface="Cambria" charset="0"/>
                <a:cs typeface="Cambria" charset="0"/>
              </a:rPr>
              <a:t>Physiology</a:t>
            </a:r>
          </a:p>
          <a:p>
            <a:pPr>
              <a:buClr>
                <a:srgbClr val="B89E5C"/>
              </a:buClr>
              <a:buSzPct val="110000"/>
              <a:buFont typeface="Wingdings" pitchFamily="2" charset="2"/>
              <a:buChar char="ü"/>
            </a:pPr>
            <a:r>
              <a:rPr lang="en-US" altLang="en-US" sz="2000" dirty="0">
                <a:solidFill>
                  <a:schemeClr val="tx1"/>
                </a:solidFill>
                <a:latin typeface="Cambria" charset="0"/>
                <a:ea typeface="Cambria" charset="0"/>
                <a:cs typeface="Cambria" charset="0"/>
              </a:rPr>
              <a:t>One Biology, Physiology or Anatomy Lab </a:t>
            </a:r>
          </a:p>
          <a:p>
            <a:pPr>
              <a:buClr>
                <a:srgbClr val="B89E5C"/>
              </a:buClr>
              <a:buSzPct val="110000"/>
              <a:buFont typeface="Wingdings" pitchFamily="2" charset="2"/>
              <a:buChar char="ü"/>
            </a:pPr>
            <a:r>
              <a:rPr lang="en-US" altLang="en-US" sz="2000" dirty="0">
                <a:solidFill>
                  <a:schemeClr val="tx1"/>
                </a:solidFill>
                <a:latin typeface="Cambria" charset="0"/>
                <a:ea typeface="Cambria" charset="0"/>
                <a:cs typeface="Cambria" charset="0"/>
              </a:rPr>
              <a:t>Math through Pre-calculus</a:t>
            </a:r>
          </a:p>
          <a:p>
            <a:pPr>
              <a:buClr>
                <a:srgbClr val="B89E5C"/>
              </a:buClr>
              <a:buSzPct val="110000"/>
              <a:buFont typeface="Wingdings" pitchFamily="2" charset="2"/>
              <a:buChar char="ü"/>
            </a:pPr>
            <a:r>
              <a:rPr lang="en-US" altLang="en-US" sz="2000" dirty="0">
                <a:solidFill>
                  <a:schemeClr val="tx1"/>
                </a:solidFill>
                <a:latin typeface="Cambria" charset="0"/>
                <a:ea typeface="Cambria" charset="0"/>
                <a:cs typeface="Cambria" charset="0"/>
              </a:rPr>
              <a:t>Intro to Stats or Research Design</a:t>
            </a:r>
          </a:p>
          <a:p>
            <a:endParaRPr lang="en-US" sz="1800" dirty="0"/>
          </a:p>
        </p:txBody>
      </p:sp>
      <p:sp>
        <p:nvSpPr>
          <p:cNvPr id="15" name="Text Placeholder 4">
            <a:extLst>
              <a:ext uri="{FF2B5EF4-FFF2-40B4-BE49-F238E27FC236}">
                <a16:creationId xmlns:a16="http://schemas.microsoft.com/office/drawing/2014/main" id="{82109ED5-2069-B147-ADBB-08615FC284F3}"/>
              </a:ext>
            </a:extLst>
          </p:cNvPr>
          <p:cNvSpPr>
            <a:spLocks noGrp="1"/>
          </p:cNvSpPr>
          <p:nvPr>
            <p:ph type="body" idx="2"/>
          </p:nvPr>
        </p:nvSpPr>
        <p:spPr>
          <a:xfrm>
            <a:off x="4740969" y="1033468"/>
            <a:ext cx="4038600" cy="3954709"/>
          </a:xfrm>
        </p:spPr>
        <p:txBody>
          <a:bodyPr/>
          <a:lstStyle/>
          <a:p>
            <a:pPr>
              <a:buClr>
                <a:srgbClr val="B89E5C"/>
              </a:buClr>
              <a:buSzPct val="110000"/>
              <a:buFont typeface="Wingdings" pitchFamily="2" charset="2"/>
              <a:buChar char="ü"/>
            </a:pPr>
            <a:r>
              <a:rPr lang="en-US" altLang="en-US" sz="2000" dirty="0">
                <a:solidFill>
                  <a:schemeClr val="tx1"/>
                </a:solidFill>
                <a:latin typeface="Cambria" charset="0"/>
                <a:ea typeface="Cambria" charset="0"/>
                <a:cs typeface="Cambria" charset="0"/>
              </a:rPr>
              <a:t>Chemistry: 2 semesters</a:t>
            </a:r>
          </a:p>
          <a:p>
            <a:pPr lvl="1">
              <a:buClr>
                <a:srgbClr val="B89E5C"/>
              </a:buClr>
              <a:buSzPct val="110000"/>
              <a:buFont typeface="Wingdings" pitchFamily="2" charset="2"/>
              <a:buChar char="ü"/>
            </a:pPr>
            <a:r>
              <a:rPr lang="en-US" altLang="en-US" sz="2000" dirty="0">
                <a:solidFill>
                  <a:schemeClr val="tx1"/>
                </a:solidFill>
                <a:latin typeface="Cambria" charset="0"/>
                <a:ea typeface="Cambria" charset="0"/>
                <a:cs typeface="Cambria" charset="0"/>
              </a:rPr>
              <a:t>One Chemistry Lab</a:t>
            </a:r>
          </a:p>
          <a:p>
            <a:pPr>
              <a:buClr>
                <a:srgbClr val="B89E5C"/>
              </a:buClr>
              <a:buSzPct val="110000"/>
              <a:buFont typeface="Wingdings" pitchFamily="2" charset="2"/>
              <a:buChar char="ü"/>
            </a:pPr>
            <a:r>
              <a:rPr lang="en-US" altLang="en-US" sz="2000" dirty="0">
                <a:solidFill>
                  <a:schemeClr val="tx1"/>
                </a:solidFill>
                <a:latin typeface="Cambria" charset="0"/>
                <a:ea typeface="Cambria" charset="0"/>
                <a:cs typeface="Cambria" charset="0"/>
              </a:rPr>
              <a:t>Physics: 2 semesters</a:t>
            </a:r>
          </a:p>
          <a:p>
            <a:pPr lvl="1">
              <a:buClr>
                <a:srgbClr val="B89E5C"/>
              </a:buClr>
              <a:buSzPct val="110000"/>
              <a:buFont typeface="Wingdings" pitchFamily="2" charset="2"/>
              <a:buChar char="ü"/>
            </a:pPr>
            <a:r>
              <a:rPr lang="en-US" altLang="en-US" sz="2000" dirty="0">
                <a:solidFill>
                  <a:schemeClr val="tx1"/>
                </a:solidFill>
                <a:latin typeface="Cambria" charset="0"/>
                <a:ea typeface="Cambria" charset="0"/>
                <a:cs typeface="Cambria" charset="0"/>
              </a:rPr>
              <a:t>One Physics Lab</a:t>
            </a:r>
          </a:p>
          <a:p>
            <a:pPr>
              <a:buClr>
                <a:srgbClr val="B89E5C"/>
              </a:buClr>
              <a:buSzPct val="110000"/>
              <a:buFont typeface="Wingdings" pitchFamily="2" charset="2"/>
              <a:buChar char="ü"/>
            </a:pPr>
            <a:r>
              <a:rPr lang="en-US" altLang="en-US" sz="2000" dirty="0">
                <a:solidFill>
                  <a:schemeClr val="tx1"/>
                </a:solidFill>
                <a:latin typeface="Cambria" charset="0"/>
                <a:ea typeface="Cambria" charset="0"/>
                <a:cs typeface="Cambria" charset="0"/>
              </a:rPr>
              <a:t>Exercise Physiology</a:t>
            </a:r>
          </a:p>
          <a:p>
            <a:pPr>
              <a:buClr>
                <a:srgbClr val="B89E5C"/>
              </a:buClr>
              <a:buSzPct val="110000"/>
              <a:buFont typeface="Wingdings" pitchFamily="2" charset="2"/>
              <a:buChar char="ü"/>
            </a:pPr>
            <a:r>
              <a:rPr lang="en-US" altLang="en-US" sz="2000" dirty="0">
                <a:solidFill>
                  <a:schemeClr val="tx1"/>
                </a:solidFill>
                <a:latin typeface="Cambria" charset="0"/>
                <a:ea typeface="Cambria" charset="0"/>
                <a:cs typeface="Cambria" charset="0"/>
              </a:rPr>
              <a:t>Psychology</a:t>
            </a:r>
          </a:p>
          <a:p>
            <a:pPr lvl="1">
              <a:buClr>
                <a:srgbClr val="B89E5C"/>
              </a:buClr>
              <a:buSzPct val="110000"/>
              <a:buFont typeface="Wingdings" pitchFamily="2" charset="2"/>
              <a:buChar char="ü"/>
            </a:pPr>
            <a:r>
              <a:rPr lang="en-US" altLang="en-US" sz="2000" dirty="0">
                <a:solidFill>
                  <a:schemeClr val="tx1"/>
                </a:solidFill>
                <a:latin typeface="Cambria" charset="0"/>
                <a:ea typeface="Cambria" charset="0"/>
                <a:cs typeface="Cambria" charset="0"/>
              </a:rPr>
              <a:t>Introductory</a:t>
            </a:r>
          </a:p>
          <a:p>
            <a:pPr lvl="1">
              <a:buClr>
                <a:srgbClr val="B89E5C"/>
              </a:buClr>
              <a:buSzPct val="110000"/>
              <a:buFont typeface="Wingdings" pitchFamily="2" charset="2"/>
              <a:buChar char="ü"/>
            </a:pPr>
            <a:r>
              <a:rPr lang="en-US" altLang="en-US" sz="2000" dirty="0">
                <a:solidFill>
                  <a:schemeClr val="tx1"/>
                </a:solidFill>
                <a:latin typeface="Cambria" charset="0"/>
                <a:ea typeface="Cambria" charset="0"/>
                <a:cs typeface="Cambria" charset="0"/>
              </a:rPr>
              <a:t>Developmental</a:t>
            </a:r>
          </a:p>
          <a:p>
            <a:endParaRPr lang="en-US" dirty="0"/>
          </a:p>
        </p:txBody>
      </p:sp>
    </p:spTree>
    <p:extLst>
      <p:ext uri="{BB962C8B-B14F-4D97-AF65-F5344CB8AC3E}">
        <p14:creationId xmlns:p14="http://schemas.microsoft.com/office/powerpoint/2010/main" val="428428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0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7890" y="1064713"/>
            <a:ext cx="7916450" cy="3164388"/>
          </a:xfrm>
        </p:spPr>
        <p:txBody>
          <a:bodyPr/>
          <a:lstStyle/>
          <a:p>
            <a:pPr marL="342900" indent="-342900" algn="l">
              <a:buClr>
                <a:srgbClr val="B89E5C"/>
              </a:buClr>
              <a:buFont typeface=".AppleSystemUIFont" charset="-120"/>
              <a:buChar char="‣"/>
            </a:pPr>
            <a:r>
              <a:rPr lang="en-US" altLang="en-US" sz="2400" dirty="0">
                <a:solidFill>
                  <a:schemeClr val="tx1"/>
                </a:solidFill>
                <a:latin typeface="Cambria" charset="0"/>
                <a:ea typeface="Cambria" charset="0"/>
                <a:cs typeface="Cambria" charset="0"/>
              </a:rPr>
              <a:t>Students can complete an equivalent </a:t>
            </a:r>
            <a:r>
              <a:rPr lang="en-US" altLang="en-US" sz="2400" b="1" dirty="0">
                <a:solidFill>
                  <a:schemeClr val="tx1"/>
                </a:solidFill>
                <a:latin typeface="Cambria" charset="0"/>
                <a:ea typeface="Cambria" charset="0"/>
                <a:cs typeface="Cambria" charset="0"/>
              </a:rPr>
              <a:t>human pathology  </a:t>
            </a:r>
            <a:r>
              <a:rPr lang="en-US" altLang="en-US" sz="2400" dirty="0">
                <a:solidFill>
                  <a:schemeClr val="tx1"/>
                </a:solidFill>
                <a:latin typeface="Cambria" charset="0"/>
                <a:ea typeface="Cambria" charset="0"/>
                <a:cs typeface="Cambria" charset="0"/>
              </a:rPr>
              <a:t>course prior to entry into the professional program which will reduce credits in the DPT, but does not impact acceptance if not taken.</a:t>
            </a:r>
          </a:p>
          <a:p>
            <a:pPr marL="342900" indent="-342900" algn="l">
              <a:buClr>
                <a:srgbClr val="B89E5C"/>
              </a:buClr>
              <a:buFont typeface=".AppleSystemUIFont" charset="-120"/>
              <a:buChar char="‣"/>
            </a:pPr>
            <a:endParaRPr lang="en-US" altLang="en-US" sz="2400" dirty="0">
              <a:solidFill>
                <a:schemeClr val="tx1"/>
              </a:solidFill>
              <a:latin typeface="Cambria" charset="0"/>
              <a:ea typeface="Cambria" charset="0"/>
              <a:cs typeface="Cambria" charset="0"/>
            </a:endParaRPr>
          </a:p>
          <a:p>
            <a:pPr marL="342900" indent="-342900" algn="l">
              <a:buClr>
                <a:srgbClr val="B89E5C"/>
              </a:buClr>
              <a:buFont typeface=".AppleSystemUIFont" charset="-120"/>
              <a:buChar char="‣"/>
            </a:pPr>
            <a:r>
              <a:rPr lang="en-US" altLang="en-US" sz="2400" dirty="0">
                <a:solidFill>
                  <a:schemeClr val="tx1"/>
                </a:solidFill>
                <a:latin typeface="Cambria" charset="0"/>
                <a:ea typeface="Cambria" charset="0"/>
                <a:cs typeface="Cambria" charset="0"/>
              </a:rPr>
              <a:t>If you would like to take this course at OU as a guest student or post bachelor student, you can email </a:t>
            </a:r>
            <a:r>
              <a:rPr lang="en-US" altLang="en-US" sz="2400" dirty="0">
                <a:solidFill>
                  <a:schemeClr val="tx1"/>
                </a:solidFill>
                <a:latin typeface="Cambria" charset="0"/>
                <a:ea typeface="Cambria" charset="0"/>
                <a:cs typeface="Cambria" charset="0"/>
                <a:hlinkClick r:id="rId5"/>
              </a:rPr>
              <a:t>dptadmissions@oakland.edu </a:t>
            </a:r>
            <a:r>
              <a:rPr lang="en-US" altLang="en-US" sz="2400" dirty="0">
                <a:solidFill>
                  <a:schemeClr val="tx1"/>
                </a:solidFill>
                <a:latin typeface="Cambria" charset="0"/>
                <a:ea typeface="Cambria" charset="0"/>
                <a:cs typeface="Cambria" charset="0"/>
              </a:rPr>
              <a:t>for further information. </a:t>
            </a:r>
          </a:p>
          <a:p>
            <a:endParaRPr lang="en-US" sz="2400" dirty="0">
              <a:solidFill>
                <a:schemeClr val="tx1"/>
              </a:solidFill>
              <a:latin typeface="Cambria" panose="02040503050406030204" pitchFamily="18" charset="0"/>
            </a:endParaRPr>
          </a:p>
        </p:txBody>
      </p:sp>
      <p:pic>
        <p:nvPicPr>
          <p:cNvPr id="4" name="Picture 3" descr="Decorative"/>
          <p:cNvPicPr>
            <a:picLocks noChangeAspect="1"/>
          </p:cNvPicPr>
          <p:nvPr/>
        </p:nvPicPr>
        <p:blipFill>
          <a:blip r:embed="rId6"/>
          <a:stretch>
            <a:fillRect/>
          </a:stretch>
        </p:blipFill>
        <p:spPr>
          <a:xfrm>
            <a:off x="3048" y="305"/>
            <a:ext cx="9140952" cy="914095"/>
          </a:xfrm>
          <a:prstGeom prst="rect">
            <a:avLst/>
          </a:prstGeom>
          <a:ln>
            <a:noFill/>
          </a:ln>
        </p:spPr>
      </p:pic>
      <p:sp>
        <p:nvSpPr>
          <p:cNvPr id="2" name="Title 1"/>
          <p:cNvSpPr>
            <a:spLocks noGrp="1"/>
          </p:cNvSpPr>
          <p:nvPr>
            <p:ph type="ctrTitle"/>
          </p:nvPr>
        </p:nvSpPr>
        <p:spPr>
          <a:xfrm>
            <a:off x="333921" y="0"/>
            <a:ext cx="5508079" cy="847484"/>
          </a:xfrm>
          <a:ln>
            <a:noFill/>
          </a:ln>
          <a:effectLst/>
        </p:spPr>
        <p:txBody>
          <a:bodyPr>
            <a:normAutofit/>
          </a:bodyPr>
          <a:lstStyle/>
          <a:p>
            <a:pPr algn="l"/>
            <a:r>
              <a:rPr lang="en-US" sz="2800" dirty="0">
                <a:solidFill>
                  <a:srgbClr val="FFFFFF"/>
                </a:solidFill>
                <a:latin typeface="Cambria" panose="02040503050406030204" pitchFamily="18" charset="0"/>
                <a:cs typeface="Helvetica"/>
              </a:rPr>
              <a:t>Optional Additional Coursework</a:t>
            </a:r>
          </a:p>
        </p:txBody>
      </p:sp>
      <p:pic>
        <p:nvPicPr>
          <p:cNvPr id="5" name="Recorded Sound" descr="Recorded Sound">
            <a:hlinkClick r:id="" action="ppaction://media"/>
            <a:extLst>
              <a:ext uri="{FF2B5EF4-FFF2-40B4-BE49-F238E27FC236}">
                <a16:creationId xmlns:a16="http://schemas.microsoft.com/office/drawing/2014/main" id="{2A03F56E-3E4F-484B-9E19-A8A3D54445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50388" y="4088577"/>
            <a:ext cx="812800" cy="812800"/>
          </a:xfrm>
          <a:prstGeom prst="rect">
            <a:avLst/>
          </a:prstGeom>
        </p:spPr>
      </p:pic>
    </p:spTree>
    <p:extLst>
      <p:ext uri="{BB962C8B-B14F-4D97-AF65-F5344CB8AC3E}">
        <p14:creationId xmlns:p14="http://schemas.microsoft.com/office/powerpoint/2010/main" val="109144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7889" y="1064713"/>
            <a:ext cx="8592855" cy="3832964"/>
          </a:xfrm>
        </p:spPr>
        <p:txBody>
          <a:bodyPr/>
          <a:lstStyle/>
          <a:p>
            <a:pPr marL="342900" indent="-342900" algn="l">
              <a:buClr>
                <a:srgbClr val="B89E5C"/>
              </a:buClr>
              <a:buFont typeface=".AppleSystemUIFont" charset="-120"/>
              <a:buChar char="‣"/>
            </a:pPr>
            <a:r>
              <a:rPr lang="en-US" altLang="en-US" sz="2400" dirty="0">
                <a:solidFill>
                  <a:schemeClr val="tx1"/>
                </a:solidFill>
                <a:latin typeface="Cambria" charset="0"/>
                <a:ea typeface="Cambria" charset="0"/>
                <a:cs typeface="Cambria" charset="0"/>
              </a:rPr>
              <a:t>Must have at least V:144, Q:147 to be eligible for the program </a:t>
            </a:r>
          </a:p>
          <a:p>
            <a:pPr marL="342900" indent="-342900" algn="l">
              <a:buClr>
                <a:srgbClr val="B89E5C"/>
              </a:buClr>
              <a:buFont typeface=".AppleSystemUIFont" charset="-120"/>
              <a:buChar char="‣"/>
            </a:pPr>
            <a:r>
              <a:rPr lang="en-US" altLang="en-US" sz="2400" dirty="0">
                <a:solidFill>
                  <a:schemeClr val="tx1"/>
                </a:solidFill>
                <a:latin typeface="Cambria" charset="0"/>
                <a:ea typeface="Cambria" charset="0"/>
                <a:cs typeface="Cambria" charset="0"/>
              </a:rPr>
              <a:t>Official scores MUST be submitted to PTCAS using the Oakland/PTCAS code of </a:t>
            </a:r>
            <a:r>
              <a:rPr lang="en-US" altLang="en-US" sz="2400" b="1" u="sng" dirty="0">
                <a:solidFill>
                  <a:schemeClr val="tx1"/>
                </a:solidFill>
                <a:latin typeface="Cambria" charset="0"/>
                <a:ea typeface="Cambria" charset="0"/>
                <a:cs typeface="Cambria" charset="0"/>
              </a:rPr>
              <a:t>0650</a:t>
            </a:r>
          </a:p>
          <a:p>
            <a:pPr marL="342900" indent="-342900" algn="l">
              <a:buClr>
                <a:srgbClr val="B89E5C"/>
              </a:buClr>
              <a:buFont typeface=".AppleSystemUIFont" charset="-120"/>
              <a:buChar char="‣"/>
            </a:pPr>
            <a:r>
              <a:rPr lang="en-US" altLang="en-US" sz="2400" dirty="0">
                <a:solidFill>
                  <a:schemeClr val="tx1"/>
                </a:solidFill>
                <a:latin typeface="Cambria" charset="0"/>
                <a:ea typeface="Cambria" charset="0"/>
                <a:cs typeface="Cambria" charset="0"/>
              </a:rPr>
              <a:t>Can retake; highest score from any attempt used in evaluation of application</a:t>
            </a:r>
          </a:p>
          <a:p>
            <a:pPr marL="342900" indent="-342900" algn="l">
              <a:buClr>
                <a:srgbClr val="B89E5C"/>
              </a:buClr>
              <a:buFont typeface=".AppleSystemUIFont" charset="-120"/>
              <a:buChar char="‣"/>
            </a:pPr>
            <a:r>
              <a:rPr lang="en-US" altLang="en-US" sz="2400" dirty="0">
                <a:solidFill>
                  <a:schemeClr val="tx1"/>
                </a:solidFill>
                <a:latin typeface="Cambria" charset="0"/>
                <a:ea typeface="Cambria" charset="0"/>
                <a:cs typeface="Cambria" charset="0"/>
              </a:rPr>
              <a:t>Complete test by mid-July if you want to apply early</a:t>
            </a:r>
          </a:p>
          <a:p>
            <a:pPr marL="342900" indent="-342900" algn="l">
              <a:buClr>
                <a:srgbClr val="B89E5C"/>
              </a:buClr>
              <a:buFont typeface=".AppleSystemUIFont" charset="-120"/>
              <a:buChar char="‣"/>
            </a:pPr>
            <a:r>
              <a:rPr lang="en-US" altLang="en-US" sz="2400" dirty="0">
                <a:solidFill>
                  <a:schemeClr val="tx1"/>
                </a:solidFill>
                <a:latin typeface="Cambria" charset="0"/>
                <a:ea typeface="Cambria" charset="0"/>
                <a:cs typeface="Cambria" charset="0"/>
              </a:rPr>
              <a:t>Suggested completion by September 15 to meet final deadline      </a:t>
            </a:r>
          </a:p>
          <a:p>
            <a:pPr marL="0" indent="0" algn="l">
              <a:buClr>
                <a:srgbClr val="B89E5C"/>
              </a:buClr>
            </a:pPr>
            <a:endParaRPr lang="en-US" altLang="en-US" sz="2400" dirty="0">
              <a:solidFill>
                <a:schemeClr val="tx1"/>
              </a:solidFill>
              <a:latin typeface="Cambria" charset="0"/>
              <a:ea typeface="Cambria" charset="0"/>
              <a:cs typeface="Cambria" charset="0"/>
            </a:endParaRPr>
          </a:p>
          <a:p>
            <a:endParaRPr lang="en-US" sz="2400" dirty="0">
              <a:solidFill>
                <a:schemeClr val="tx1"/>
              </a:solidFill>
              <a:latin typeface="Cambria" panose="02040503050406030204" pitchFamily="18" charset="0"/>
            </a:endParaRPr>
          </a:p>
        </p:txBody>
      </p:sp>
      <p:pic>
        <p:nvPicPr>
          <p:cNvPr id="4" name="Picture 3" descr="Decorative"/>
          <p:cNvPicPr>
            <a:picLocks noChangeAspect="1"/>
          </p:cNvPicPr>
          <p:nvPr/>
        </p:nvPicPr>
        <p:blipFill>
          <a:blip r:embed="rId5"/>
          <a:stretch>
            <a:fillRect/>
          </a:stretch>
        </p:blipFill>
        <p:spPr>
          <a:xfrm>
            <a:off x="3048" y="305"/>
            <a:ext cx="9140952" cy="914095"/>
          </a:xfrm>
          <a:prstGeom prst="rect">
            <a:avLst/>
          </a:prstGeom>
          <a:ln>
            <a:noFill/>
          </a:ln>
        </p:spPr>
      </p:pic>
      <p:sp>
        <p:nvSpPr>
          <p:cNvPr id="2" name="Title 1"/>
          <p:cNvSpPr>
            <a:spLocks noGrp="1"/>
          </p:cNvSpPr>
          <p:nvPr>
            <p:ph type="ctrTitle"/>
          </p:nvPr>
        </p:nvSpPr>
        <p:spPr>
          <a:xfrm>
            <a:off x="333921" y="0"/>
            <a:ext cx="5508079" cy="847484"/>
          </a:xfrm>
          <a:ln>
            <a:noFill/>
          </a:ln>
          <a:effectLst/>
        </p:spPr>
        <p:txBody>
          <a:bodyPr>
            <a:normAutofit/>
          </a:bodyPr>
          <a:lstStyle/>
          <a:p>
            <a:pPr algn="l"/>
            <a:r>
              <a:rPr lang="en-US" sz="2800" dirty="0">
                <a:solidFill>
                  <a:srgbClr val="FFFFFF"/>
                </a:solidFill>
                <a:latin typeface="Cambria" panose="02040503050406030204" pitchFamily="18" charset="0"/>
                <a:cs typeface="Helvetica"/>
              </a:rPr>
              <a:t>Graduate Records Examination</a:t>
            </a:r>
            <a:endParaRPr lang="en-US" sz="2800" dirty="0">
              <a:solidFill>
                <a:srgbClr val="FFFFFF"/>
              </a:solidFill>
              <a:latin typeface="+mj-lt"/>
              <a:cs typeface="Helvetica"/>
            </a:endParaRPr>
          </a:p>
        </p:txBody>
      </p:sp>
      <p:pic>
        <p:nvPicPr>
          <p:cNvPr id="6" name="Recorded Sound" descr="Recorded Sound">
            <a:hlinkClick r:id="" action="ppaction://media"/>
            <a:extLst>
              <a:ext uri="{FF2B5EF4-FFF2-40B4-BE49-F238E27FC236}">
                <a16:creationId xmlns:a16="http://schemas.microsoft.com/office/drawing/2014/main" id="{3EFD02CC-58D5-4945-98A7-C8B51C662D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39471" y="4175265"/>
            <a:ext cx="812800" cy="812800"/>
          </a:xfrm>
          <a:prstGeom prst="rect">
            <a:avLst/>
          </a:prstGeom>
        </p:spPr>
      </p:pic>
    </p:spTree>
    <p:extLst>
      <p:ext uri="{BB962C8B-B14F-4D97-AF65-F5344CB8AC3E}">
        <p14:creationId xmlns:p14="http://schemas.microsoft.com/office/powerpoint/2010/main" val="250132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1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corative"/>
          <p:cNvPicPr>
            <a:picLocks noChangeAspect="1"/>
          </p:cNvPicPr>
          <p:nvPr/>
        </p:nvPicPr>
        <p:blipFill>
          <a:blip r:embed="rId5"/>
          <a:stretch>
            <a:fillRect/>
          </a:stretch>
        </p:blipFill>
        <p:spPr>
          <a:xfrm>
            <a:off x="3048" y="305"/>
            <a:ext cx="9140952" cy="914095"/>
          </a:xfrm>
          <a:prstGeom prst="rect">
            <a:avLst/>
          </a:prstGeom>
          <a:ln>
            <a:noFill/>
          </a:ln>
        </p:spPr>
      </p:pic>
      <p:sp>
        <p:nvSpPr>
          <p:cNvPr id="2" name="Title 1"/>
          <p:cNvSpPr>
            <a:spLocks noGrp="1"/>
          </p:cNvSpPr>
          <p:nvPr>
            <p:ph type="ctrTitle"/>
          </p:nvPr>
        </p:nvSpPr>
        <p:spPr>
          <a:xfrm>
            <a:off x="333921" y="0"/>
            <a:ext cx="5508079" cy="847484"/>
          </a:xfrm>
          <a:ln>
            <a:noFill/>
          </a:ln>
          <a:effectLst/>
        </p:spPr>
        <p:txBody>
          <a:bodyPr>
            <a:normAutofit/>
          </a:bodyPr>
          <a:lstStyle/>
          <a:p>
            <a:pPr algn="l"/>
            <a:r>
              <a:rPr lang="en-US" sz="2800" dirty="0">
                <a:solidFill>
                  <a:schemeClr val="bg1"/>
                </a:solidFill>
                <a:latin typeface="Cambria" charset="0"/>
                <a:ea typeface="Cambria" charset="0"/>
                <a:cs typeface="Cambria" charset="0"/>
              </a:rPr>
              <a:t>Recommendation Letters</a:t>
            </a:r>
            <a:endParaRPr lang="en-US" sz="2800" dirty="0">
              <a:solidFill>
                <a:srgbClr val="FFFFFF"/>
              </a:solidFill>
              <a:latin typeface="+mj-lt"/>
              <a:cs typeface="Helvetica"/>
            </a:endParaRPr>
          </a:p>
        </p:txBody>
      </p:sp>
      <p:pic>
        <p:nvPicPr>
          <p:cNvPr id="7" name="Recorded Sound" descr="Recorded Sound">
            <a:hlinkClick r:id="" action="ppaction://media"/>
            <a:extLst>
              <a:ext uri="{FF2B5EF4-FFF2-40B4-BE49-F238E27FC236}">
                <a16:creationId xmlns:a16="http://schemas.microsoft.com/office/drawing/2014/main" id="{F31FD1BE-6B02-E745-9C2A-25D3BD02E3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6439" y="4153176"/>
            <a:ext cx="812800" cy="812800"/>
          </a:xfrm>
          <a:prstGeom prst="rect">
            <a:avLst/>
          </a:prstGeom>
        </p:spPr>
      </p:pic>
      <p:sp>
        <p:nvSpPr>
          <p:cNvPr id="9" name="Content Placeholder 2">
            <a:extLst>
              <a:ext uri="{FF2B5EF4-FFF2-40B4-BE49-F238E27FC236}">
                <a16:creationId xmlns:a16="http://schemas.microsoft.com/office/drawing/2014/main" id="{4E255CB8-DEA3-504E-A9E2-91D980D57E18}"/>
              </a:ext>
            </a:extLst>
          </p:cNvPr>
          <p:cNvSpPr txBox="1">
            <a:spLocks/>
          </p:cNvSpPr>
          <p:nvPr/>
        </p:nvSpPr>
        <p:spPr bwMode="auto">
          <a:xfrm>
            <a:off x="103239" y="1222057"/>
            <a:ext cx="8229600" cy="392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2" charset="2"/>
              <a:buChar char=""/>
              <a:defRPr sz="2700" kern="1200">
                <a:solidFill>
                  <a:schemeClr val="tx1"/>
                </a:solidFill>
                <a:latin typeface="+mn-lt"/>
                <a:ea typeface="ＭＳ Ｐゴシック" charset="0"/>
                <a:cs typeface="ＭＳ Ｐゴシック" charset="0"/>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ＭＳ Ｐゴシック" charset="0"/>
                <a:cs typeface="+mn-cs"/>
              </a:defRPr>
            </a:lvl2pPr>
            <a:lvl3pPr marL="858838" indent="-228600" algn="l" rtl="0" eaLnBrk="0" fontAlgn="base" hangingPunct="0">
              <a:spcBef>
                <a:spcPts val="350"/>
              </a:spcBef>
              <a:spcAft>
                <a:spcPct val="0"/>
              </a:spcAft>
              <a:buClr>
                <a:schemeClr val="accent2"/>
              </a:buClr>
              <a:buSzPct val="100000"/>
              <a:buFont typeface="Wingdings 2" pitchFamily="2" charset="2"/>
              <a:buChar char=""/>
              <a:defRPr sz="2100" kern="1200">
                <a:solidFill>
                  <a:schemeClr val="tx1"/>
                </a:solidFill>
                <a:latin typeface="+mn-lt"/>
                <a:ea typeface="ＭＳ Ｐゴシック" charset="0"/>
                <a:cs typeface="+mn-cs"/>
              </a:defRPr>
            </a:lvl3pPr>
            <a:lvl4pPr marL="1143000" indent="-228600" algn="l" rtl="0" eaLnBrk="0" fontAlgn="base" hangingPunct="0">
              <a:spcBef>
                <a:spcPts val="350"/>
              </a:spcBef>
              <a:spcAft>
                <a:spcPct val="0"/>
              </a:spcAft>
              <a:buClr>
                <a:schemeClr val="accent2"/>
              </a:buClr>
              <a:buFont typeface="Wingdings 2" pitchFamily="2" charset="2"/>
              <a:buChar char=""/>
              <a:defRPr sz="1900" kern="1200">
                <a:solidFill>
                  <a:schemeClr val="tx1"/>
                </a:solidFill>
                <a:latin typeface="+mn-lt"/>
                <a:ea typeface="ＭＳ Ｐゴシック" charset="0"/>
                <a:cs typeface="+mn-cs"/>
              </a:defRPr>
            </a:lvl4pPr>
            <a:lvl5pPr marL="1371600" indent="-228600" algn="l" rtl="0" eaLnBrk="0" fontAlgn="base" hangingPunct="0">
              <a:spcBef>
                <a:spcPts val="350"/>
              </a:spcBef>
              <a:spcAft>
                <a:spcPct val="0"/>
              </a:spcAft>
              <a:buClr>
                <a:schemeClr val="accent2"/>
              </a:buClr>
              <a:buFont typeface="Wingdings 2" pitchFamily="2" charset="2"/>
              <a:buChar char=""/>
              <a:defRPr kern="1200">
                <a:solidFill>
                  <a:schemeClr val="tx1"/>
                </a:solidFill>
                <a:latin typeface="+mn-lt"/>
                <a:ea typeface="ＭＳ Ｐゴシック" charset="0"/>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eaLnBrk="1" hangingPunct="1">
              <a:buClr>
                <a:srgbClr val="B89E5C"/>
              </a:buClr>
            </a:pPr>
            <a:r>
              <a:rPr lang="en-US" altLang="en-US" sz="2400" dirty="0">
                <a:latin typeface="Cambria" charset="0"/>
                <a:ea typeface="Cambria" charset="0"/>
                <a:cs typeface="Cambria" charset="0"/>
              </a:rPr>
              <a:t>Two letters required</a:t>
            </a:r>
          </a:p>
          <a:p>
            <a:pPr lvl="1" eaLnBrk="1" hangingPunct="1">
              <a:buClr>
                <a:srgbClr val="B89E5C"/>
              </a:buClr>
            </a:pPr>
            <a:r>
              <a:rPr lang="en-US" altLang="en-US" dirty="0">
                <a:latin typeface="Cambria" charset="0"/>
                <a:ea typeface="Cambria" charset="0"/>
                <a:cs typeface="Cambria" charset="0"/>
              </a:rPr>
              <a:t>One MUST be from PT</a:t>
            </a:r>
          </a:p>
          <a:p>
            <a:pPr lvl="1" eaLnBrk="1" hangingPunct="1">
              <a:buClr>
                <a:srgbClr val="B89E5C"/>
              </a:buClr>
            </a:pPr>
            <a:r>
              <a:rPr lang="en-US" altLang="en-US" dirty="0">
                <a:latin typeface="Cambria" charset="0"/>
                <a:ea typeface="Cambria" charset="0"/>
                <a:cs typeface="Cambria" charset="0"/>
              </a:rPr>
              <a:t>Other can be from variety of sources</a:t>
            </a:r>
          </a:p>
          <a:p>
            <a:pPr lvl="2" eaLnBrk="1" hangingPunct="1">
              <a:buClr>
                <a:srgbClr val="B89E5C"/>
              </a:buClr>
            </a:pPr>
            <a:r>
              <a:rPr lang="en-US" altLang="en-US" dirty="0">
                <a:latin typeface="Cambria" charset="0"/>
                <a:ea typeface="Cambria" charset="0"/>
                <a:cs typeface="Cambria" charset="0"/>
              </a:rPr>
              <a:t>Professor, employer supervisor, teaching assistant, physical therapy assistant…</a:t>
            </a:r>
          </a:p>
          <a:p>
            <a:pPr eaLnBrk="1" hangingPunct="1">
              <a:buClr>
                <a:srgbClr val="B89E5C"/>
              </a:buClr>
            </a:pPr>
            <a:r>
              <a:rPr lang="en-US" altLang="en-US" sz="2400" dirty="0">
                <a:latin typeface="Cambria" charset="0"/>
                <a:ea typeface="Cambria" charset="0"/>
                <a:cs typeface="Cambria" charset="0"/>
              </a:rPr>
              <a:t>Should be able to address potential to be a PT or a graduate student</a:t>
            </a:r>
          </a:p>
          <a:p>
            <a:pPr eaLnBrk="1" hangingPunct="1">
              <a:buClr>
                <a:srgbClr val="B89E5C"/>
              </a:buClr>
            </a:pPr>
            <a:r>
              <a:rPr lang="en-US" altLang="en-US" sz="2400" dirty="0">
                <a:latin typeface="Cambria" charset="0"/>
                <a:ea typeface="Cambria" charset="0"/>
                <a:cs typeface="Cambria" charset="0"/>
              </a:rPr>
              <a:t>Submitted electronically through PTCAS </a:t>
            </a:r>
          </a:p>
        </p:txBody>
      </p:sp>
    </p:spTree>
    <p:extLst>
      <p:ext uri="{BB962C8B-B14F-4D97-AF65-F5344CB8AC3E}">
        <p14:creationId xmlns:p14="http://schemas.microsoft.com/office/powerpoint/2010/main" val="24513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34251</TotalTime>
  <Words>1392</Words>
  <Application>Microsoft Macintosh PowerPoint</Application>
  <PresentationFormat>On-screen Show (16:9)</PresentationFormat>
  <Paragraphs>225</Paragraphs>
  <Slides>33</Slides>
  <Notes>29</Notes>
  <HiddenSlides>0</HiddenSlides>
  <MMClips>28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.AppleSystemUIFont</vt:lpstr>
      <vt:lpstr>Arial</vt:lpstr>
      <vt:lpstr>Calibri</vt:lpstr>
      <vt:lpstr>Cambria</vt:lpstr>
      <vt:lpstr>Courier New</vt:lpstr>
      <vt:lpstr>Helvetica Neue</vt:lpstr>
      <vt:lpstr>Verdana</vt:lpstr>
      <vt:lpstr>Wingdings</vt:lpstr>
      <vt:lpstr>Wingdings 2</vt:lpstr>
      <vt:lpstr>Wingdings 3</vt:lpstr>
      <vt:lpstr>Office Theme</vt:lpstr>
      <vt:lpstr>PowerPoint Presentation</vt:lpstr>
      <vt:lpstr>PowerPoint Presentation</vt:lpstr>
      <vt:lpstr>PowerPoint Presentation</vt:lpstr>
      <vt:lpstr>How applications are evaluated</vt:lpstr>
      <vt:lpstr>Grade Point Averages</vt:lpstr>
      <vt:lpstr>Prerequisite Coursework (subject to change)</vt:lpstr>
      <vt:lpstr>Optional Additional Coursework</vt:lpstr>
      <vt:lpstr>Graduate Records Examination</vt:lpstr>
      <vt:lpstr>Recommendation Letters</vt:lpstr>
      <vt:lpstr>Physical Therapy Experiences</vt:lpstr>
      <vt:lpstr>PTCAS Essay</vt:lpstr>
      <vt:lpstr>Strong Candidate (Class of 2021)</vt:lpstr>
      <vt:lpstr>Program Information</vt:lpstr>
      <vt:lpstr>PowerPoint Presentation</vt:lpstr>
      <vt:lpstr>Application Process</vt:lpstr>
      <vt:lpstr>Rolling Admissions</vt:lpstr>
      <vt:lpstr>Early Assurance</vt:lpstr>
      <vt:lpstr>Questions unique to OU </vt:lpstr>
      <vt:lpstr>Questions unique to OU </vt:lpstr>
      <vt:lpstr>PowerPoint Presentation</vt:lpstr>
      <vt:lpstr>What are the backgrounds  of the faculty?</vt:lpstr>
      <vt:lpstr>What are the characteristics of  students that attend OU?</vt:lpstr>
      <vt:lpstr>What are the strengths of OU’s  DPT program?</vt:lpstr>
      <vt:lpstr>How does OU prepare students  for the clinical setting?</vt:lpstr>
      <vt:lpstr>Where do students go on clinicals?</vt:lpstr>
      <vt:lpstr>What is the curriculum schedule?</vt:lpstr>
      <vt:lpstr>How are labs set up?</vt:lpstr>
      <vt:lpstr>Is participation in research  a requirement for graduation?</vt:lpstr>
      <vt:lpstr>How does the faculty help students  prepare for licensing exam?</vt:lpstr>
      <vt:lpstr>What current students say about  why you should come to OU?</vt:lpstr>
      <vt:lpstr>What do graduates of the program say about why you should come to OU?</vt:lpstr>
      <vt:lpstr>Frequently Asked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Sheri Brown</dc:creator>
  <cp:lastModifiedBy>Nina Googasian</cp:lastModifiedBy>
  <cp:revision>139</cp:revision>
  <dcterms:modified xsi:type="dcterms:W3CDTF">2020-04-05T19:43:06Z</dcterms:modified>
</cp:coreProperties>
</file>