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ags/tag3.xml" ContentType="application/vnd.openxmlformats-officedocument.presentationml.tags+xml"/>
  <Override PartName="/ppt/notesSlides/notesSlide7.xml" ContentType="application/vnd.openxmlformats-officedocument.presentationml.notesSlide+xml"/>
  <Override PartName="/ppt/charts/chart3.xml" ContentType="application/vnd.openxmlformats-officedocument.drawingml.chart+xml"/>
  <Override PartName="/ppt/tags/tag4.xml" ContentType="application/vnd.openxmlformats-officedocument.presentationml.tags+xml"/>
  <Override PartName="/ppt/notesSlides/notesSlide8.xml" ContentType="application/vnd.openxmlformats-officedocument.presentationml.notesSlide+xml"/>
  <Override PartName="/ppt/charts/chart4.xml" ContentType="application/vnd.openxmlformats-officedocument.drawingml.chart+xml"/>
  <Override PartName="/ppt/tags/tag5.xml" ContentType="application/vnd.openxmlformats-officedocument.presentationml.tags+xml"/>
  <Override PartName="/ppt/tags/tag6.xml" ContentType="application/vnd.openxmlformats-officedocument.presentationml.tags+xml"/>
  <Override PartName="/ppt/notesSlides/notesSlide9.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0.xml" ContentType="application/vnd.openxmlformats-officedocument.presentationml.notesSlide+xml"/>
  <Override PartName="/ppt/tags/tag7.xml" ContentType="application/vnd.openxmlformats-officedocument.presentationml.tags+xml"/>
  <Override PartName="/ppt/notesSlides/notesSlide11.xml" ContentType="application/vnd.openxmlformats-officedocument.presentationml.notesSlide+xml"/>
  <Override PartName="/ppt/charts/chart7.xml" ContentType="application/vnd.openxmlformats-officedocument.drawingml.chart+xml"/>
  <Override PartName="/ppt/drawings/drawing1.xml" ContentType="application/vnd.openxmlformats-officedocument.drawingml.chartshapes+xml"/>
  <Override PartName="/ppt/tags/tag8.xml" ContentType="application/vnd.openxmlformats-officedocument.presentationml.tags+xml"/>
  <Override PartName="/ppt/notesSlides/notesSlide12.xml" ContentType="application/vnd.openxmlformats-officedocument.presentationml.notesSlide+xml"/>
  <Override PartName="/ppt/charts/chart8.xml" ContentType="application/vnd.openxmlformats-officedocument.drawingml.chart+xml"/>
  <Override PartName="/ppt/drawings/drawing2.xml" ContentType="application/vnd.openxmlformats-officedocument.drawingml.chartshapes+xml"/>
  <Override PartName="/ppt/tags/tag9.xml" ContentType="application/vnd.openxmlformats-officedocument.presentationml.tags+xml"/>
  <Override PartName="/ppt/notesSlides/notesSlide13.xml" ContentType="application/vnd.openxmlformats-officedocument.presentationml.notesSlide+xml"/>
  <Override PartName="/ppt/charts/chart9.xml" ContentType="application/vnd.openxmlformats-officedocument.drawingml.chart+xml"/>
  <Override PartName="/ppt/drawings/drawing3.xml" ContentType="application/vnd.openxmlformats-officedocument.drawingml.chartshapes+xml"/>
  <Override PartName="/ppt/tags/tag10.xml" ContentType="application/vnd.openxmlformats-officedocument.presentationml.tags+xml"/>
  <Override PartName="/ppt/notesSlides/notesSlide14.xml" ContentType="application/vnd.openxmlformats-officedocument.presentationml.notesSlide+xml"/>
  <Override PartName="/ppt/charts/chart10.xml" ContentType="application/vnd.openxmlformats-officedocument.drawingml.chart+xml"/>
  <Override PartName="/ppt/drawings/drawing4.xml" ContentType="application/vnd.openxmlformats-officedocument.drawingml.chartshapes+xml"/>
  <Override PartName="/ppt/tags/tag11.xml" ContentType="application/vnd.openxmlformats-officedocument.presentationml.tags+xml"/>
  <Override PartName="/ppt/notesSlides/notesSlide15.xml" ContentType="application/vnd.openxmlformats-officedocument.presentationml.notesSlide+xml"/>
  <Override PartName="/ppt/charts/chart11.xml" ContentType="application/vnd.openxmlformats-officedocument.drawingml.chart+xml"/>
  <Override PartName="/ppt/drawings/drawing5.xml" ContentType="application/vnd.openxmlformats-officedocument.drawingml.chartshapes+xml"/>
  <Override PartName="/ppt/tags/tag12.xml" ContentType="application/vnd.openxmlformats-officedocument.presentationml.tags+xml"/>
  <Override PartName="/ppt/notesSlides/notesSlide16.xml" ContentType="application/vnd.openxmlformats-officedocument.presentationml.notesSlide+xml"/>
  <Override PartName="/ppt/charts/chart12.xml" ContentType="application/vnd.openxmlformats-officedocument.drawingml.chart+xml"/>
  <Override PartName="/ppt/drawings/drawing6.xml" ContentType="application/vnd.openxmlformats-officedocument.drawingml.chartshapes+xml"/>
  <Override PartName="/ppt/tags/tag13.xml" ContentType="application/vnd.openxmlformats-officedocument.presentationml.tags+xml"/>
  <Override PartName="/ppt/notesSlides/notesSlide17.xml" ContentType="application/vnd.openxmlformats-officedocument.presentationml.notesSlide+xml"/>
  <Override PartName="/ppt/charts/chart13.xml" ContentType="application/vnd.openxmlformats-officedocument.drawingml.chart+xml"/>
  <Override PartName="/ppt/drawings/drawing7.xml" ContentType="application/vnd.openxmlformats-officedocument.drawingml.chartshapes+xml"/>
  <Override PartName="/ppt/tags/tag14.xml" ContentType="application/vnd.openxmlformats-officedocument.presentationml.tags+xml"/>
  <Override PartName="/ppt/notesSlides/notesSlide18.xml" ContentType="application/vnd.openxmlformats-officedocument.presentationml.notesSlide+xml"/>
  <Override PartName="/ppt/charts/chart14.xml" ContentType="application/vnd.openxmlformats-officedocument.drawingml.chart+xml"/>
  <Override PartName="/ppt/drawings/drawing8.xml" ContentType="application/vnd.openxmlformats-officedocument.drawingml.chartshapes+xml"/>
  <Override PartName="/ppt/tags/tag15.xml" ContentType="application/vnd.openxmlformats-officedocument.presentationml.tags+xml"/>
  <Override PartName="/ppt/notesSlides/notesSlide19.xml" ContentType="application/vnd.openxmlformats-officedocument.presentationml.notesSlide+xml"/>
  <Override PartName="/ppt/charts/chart15.xml" ContentType="application/vnd.openxmlformats-officedocument.drawingml.chart+xml"/>
  <Override PartName="/ppt/drawings/drawing9.xml" ContentType="application/vnd.openxmlformats-officedocument.drawingml.chartshapes+xml"/>
  <Override PartName="/ppt/notesSlides/notesSlide20.xml" ContentType="application/vnd.openxmlformats-officedocument.presentationml.notesSlide+xml"/>
  <Override PartName="/ppt/tags/tag16.xml" ContentType="application/vnd.openxmlformats-officedocument.presentationml.tags+xml"/>
  <Override PartName="/ppt/notesSlides/notesSlide21.xml" ContentType="application/vnd.openxmlformats-officedocument.presentationml.notesSlide+xml"/>
  <Override PartName="/ppt/charts/chart16.xml" ContentType="application/vnd.openxmlformats-officedocument.drawingml.chart+xml"/>
  <Override PartName="/ppt/tags/tag17.xml" ContentType="application/vnd.openxmlformats-officedocument.presentationml.tags+xml"/>
  <Override PartName="/ppt/notesSlides/notesSlide22.xml" ContentType="application/vnd.openxmlformats-officedocument.presentationml.notesSlide+xml"/>
  <Override PartName="/ppt/charts/chart17.xml" ContentType="application/vnd.openxmlformats-officedocument.drawingml.chart+xml"/>
  <Override PartName="/ppt/tags/tag18.xml" ContentType="application/vnd.openxmlformats-officedocument.presentationml.tags+xml"/>
  <Override PartName="/ppt/notesSlides/notesSlide23.xml" ContentType="application/vnd.openxmlformats-officedocument.presentationml.notesSlide+xml"/>
  <Override PartName="/ppt/charts/chart18.xml" ContentType="application/vnd.openxmlformats-officedocument.drawingml.chart+xml"/>
  <Override PartName="/ppt/tags/tag19.xml" ContentType="application/vnd.openxmlformats-officedocument.presentationml.tags+xml"/>
  <Override PartName="/ppt/notesSlides/notesSlide24.xml" ContentType="application/vnd.openxmlformats-officedocument.presentationml.notesSlide+xml"/>
  <Override PartName="/ppt/charts/chart19.xml" ContentType="application/vnd.openxmlformats-officedocument.drawingml.chart+xml"/>
  <Override PartName="/ppt/notesSlides/notesSlide25.xml" ContentType="application/vnd.openxmlformats-officedocument.presentationml.notesSlide+xml"/>
  <Override PartName="/ppt/tags/tag20.xml" ContentType="application/vnd.openxmlformats-officedocument.presentationml.tags+xml"/>
  <Override PartName="/ppt/notesSlides/notesSlide26.xml" ContentType="application/vnd.openxmlformats-officedocument.presentationml.notesSlide+xml"/>
  <Override PartName="/ppt/charts/chart20.xml" ContentType="application/vnd.openxmlformats-officedocument.drawingml.chart+xml"/>
  <Override PartName="/ppt/drawings/drawing10.xml" ContentType="application/vnd.openxmlformats-officedocument.drawingml.chartshapes+xml"/>
  <Override PartName="/ppt/tags/tag21.xml" ContentType="application/vnd.openxmlformats-officedocument.presentationml.tags+xml"/>
  <Override PartName="/ppt/notesSlides/notesSlide27.xml" ContentType="application/vnd.openxmlformats-officedocument.presentationml.notesSlide+xml"/>
  <Override PartName="/ppt/charts/chart21.xml" ContentType="application/vnd.openxmlformats-officedocument.drawingml.chart+xml"/>
  <Override PartName="/ppt/drawings/drawing11.xml" ContentType="application/vnd.openxmlformats-officedocument.drawingml.chartshapes+xml"/>
  <Override PartName="/ppt/tags/tag22.xml" ContentType="application/vnd.openxmlformats-officedocument.presentationml.tags+xml"/>
  <Override PartName="/ppt/tags/tag23.xml" ContentType="application/vnd.openxmlformats-officedocument.presentationml.tags+xml"/>
  <Override PartName="/ppt/notesSlides/notesSlide28.xml" ContentType="application/vnd.openxmlformats-officedocument.presentationml.notesSlide+xml"/>
  <Override PartName="/ppt/charts/chart22.xml" ContentType="application/vnd.openxmlformats-officedocument.drawingml.chart+xml"/>
  <Override PartName="/ppt/charts/chart23.xml" ContentType="application/vnd.openxmlformats-officedocument.drawingml.chart+xml"/>
  <Override PartName="/ppt/tags/tag24.xml" ContentType="application/vnd.openxmlformats-officedocument.presentationml.tags+xml"/>
  <Override PartName="/ppt/tags/tag25.xml" ContentType="application/vnd.openxmlformats-officedocument.presentationml.tags+xml"/>
  <Override PartName="/ppt/notesSlides/notesSlide29.xml" ContentType="application/vnd.openxmlformats-officedocument.presentationml.notesSlide+xml"/>
  <Override PartName="/ppt/charts/chart24.xml" ContentType="application/vnd.openxmlformats-officedocument.drawingml.chart+xml"/>
  <Override PartName="/ppt/charts/chart25.xml" ContentType="application/vnd.openxmlformats-officedocument.drawingml.chart+xml"/>
  <Override PartName="/ppt/tags/tag26.xml" ContentType="application/vnd.openxmlformats-officedocument.presentationml.tags+xml"/>
  <Override PartName="/ppt/notesSlides/notesSlide30.xml" ContentType="application/vnd.openxmlformats-officedocument.presentationml.notesSlide+xml"/>
  <Override PartName="/ppt/charts/chart26.xml" ContentType="application/vnd.openxmlformats-officedocument.drawingml.chart+xml"/>
  <Override PartName="/ppt/drawings/drawing12.xml" ContentType="application/vnd.openxmlformats-officedocument.drawingml.chartshapes+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33"/>
  </p:notesMasterIdLst>
  <p:handoutMasterIdLst>
    <p:handoutMasterId r:id="rId34"/>
  </p:handoutMasterIdLst>
  <p:sldIdLst>
    <p:sldId id="256" r:id="rId2"/>
    <p:sldId id="343" r:id="rId3"/>
    <p:sldId id="363" r:id="rId4"/>
    <p:sldId id="399" r:id="rId5"/>
    <p:sldId id="447" r:id="rId6"/>
    <p:sldId id="359" r:id="rId7"/>
    <p:sldId id="440" r:id="rId8"/>
    <p:sldId id="429" r:id="rId9"/>
    <p:sldId id="445" r:id="rId10"/>
    <p:sldId id="400" r:id="rId11"/>
    <p:sldId id="369" r:id="rId12"/>
    <p:sldId id="368" r:id="rId13"/>
    <p:sldId id="386" r:id="rId14"/>
    <p:sldId id="432" r:id="rId15"/>
    <p:sldId id="431" r:id="rId16"/>
    <p:sldId id="387" r:id="rId17"/>
    <p:sldId id="371" r:id="rId18"/>
    <p:sldId id="430" r:id="rId19"/>
    <p:sldId id="444" r:id="rId20"/>
    <p:sldId id="401" r:id="rId21"/>
    <p:sldId id="435" r:id="rId22"/>
    <p:sldId id="436" r:id="rId23"/>
    <p:sldId id="437" r:id="rId24"/>
    <p:sldId id="439" r:id="rId25"/>
    <p:sldId id="402" r:id="rId26"/>
    <p:sldId id="412" r:id="rId27"/>
    <p:sldId id="434" r:id="rId28"/>
    <p:sldId id="413" r:id="rId29"/>
    <p:sldId id="414" r:id="rId30"/>
    <p:sldId id="385" r:id="rId31"/>
    <p:sldId id="281" r:id="rId32"/>
  </p:sldIdLst>
  <p:sldSz cx="9144000" cy="6858000" type="screen4x3"/>
  <p:notesSz cx="6997700" cy="9283700"/>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CC99FF"/>
    <a:srgbClr val="99FF99"/>
    <a:srgbClr val="96DAF2"/>
    <a:srgbClr val="8CF4BE"/>
    <a:srgbClr val="FFFFA3"/>
    <a:srgbClr val="F8BB78"/>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36" autoAdjust="0"/>
    <p:restoredTop sz="90611" autoAdjust="0"/>
  </p:normalViewPr>
  <p:slideViewPr>
    <p:cSldViewPr>
      <p:cViewPr varScale="1">
        <p:scale>
          <a:sx n="106" d="100"/>
          <a:sy n="106" d="100"/>
        </p:scale>
        <p:origin x="1254" y="114"/>
      </p:cViewPr>
      <p:guideLst>
        <p:guide orient="horz" pos="2160"/>
        <p:guide pos="2880"/>
      </p:guideLst>
    </p:cSldViewPr>
  </p:slideViewPr>
  <p:outlineViewPr>
    <p:cViewPr>
      <p:scale>
        <a:sx n="33" d="100"/>
        <a:sy n="33" d="100"/>
      </p:scale>
      <p:origin x="0" y="363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1" d="100"/>
          <a:sy n="81" d="100"/>
        </p:scale>
        <p:origin x="-2052" y="-96"/>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package" Target="../embeddings/Microsoft_Excel_Worksheet26.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2.5322251385243512E-3"/>
          <c:y val="0.13155151976970617"/>
          <c:w val="0.93080110819481165"/>
          <c:h val="0.74796517622797165"/>
        </c:manualLayout>
      </c:layout>
      <c:pieChart>
        <c:varyColors val="1"/>
        <c:ser>
          <c:idx val="0"/>
          <c:order val="0"/>
          <c:tx>
            <c:strRef>
              <c:f>Sheet1!$B$1</c:f>
              <c:strCache>
                <c:ptCount val="1"/>
                <c:pt idx="0">
                  <c:v>Institution</c:v>
                </c:pt>
              </c:strCache>
            </c:strRef>
          </c:tx>
          <c:spPr>
            <a:solidFill>
              <a:schemeClr val="accent2">
                <a:lumMod val="40000"/>
                <a:lumOff val="60000"/>
              </a:schemeClr>
            </a:solidFill>
          </c:spPr>
          <c:dPt>
            <c:idx val="0"/>
            <c:bubble3D val="0"/>
            <c:spPr>
              <a:solidFill>
                <a:schemeClr val="accent1">
                  <a:lumMod val="60000"/>
                  <a:lumOff val="40000"/>
                </a:schemeClr>
              </a:solidFill>
            </c:spPr>
          </c:dPt>
          <c:dPt>
            <c:idx val="1"/>
            <c:bubble3D val="0"/>
            <c:spPr>
              <a:solidFill>
                <a:srgbClr val="FFA59B"/>
              </a:solidFill>
            </c:spPr>
          </c:dPt>
          <c:dLbls>
            <c:spPr>
              <a:noFill/>
              <a:ln>
                <a:noFill/>
              </a:ln>
              <a:effectLst/>
            </c:spPr>
            <c:txPr>
              <a:bodyPr/>
              <a:lstStyle/>
              <a:p>
                <a:pPr>
                  <a:defRPr b="1">
                    <a:solidFill>
                      <a:schemeClr val="tx1">
                        <a:lumMod val="50000"/>
                      </a:schemeClr>
                    </a:solidFill>
                  </a:defRPr>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Male</c:v>
                </c:pt>
                <c:pt idx="1">
                  <c:v>Female</c:v>
                </c:pt>
              </c:strCache>
            </c:strRef>
          </c:cat>
          <c:val>
            <c:numRef>
              <c:f>Sheet1!$B$2:$B$3</c:f>
              <c:numCache>
                <c:formatCode>0.0%</c:formatCode>
                <c:ptCount val="2"/>
                <c:pt idx="0">
                  <c:v>0.30599999999999999</c:v>
                </c:pt>
                <c:pt idx="1">
                  <c:v>0.69399999999999995</c:v>
                </c:pt>
              </c:numCache>
            </c:numRef>
          </c:val>
        </c:ser>
        <c:dLbls>
          <c:showLegendKey val="0"/>
          <c:showVal val="1"/>
          <c:showCatName val="0"/>
          <c:showSerName val="0"/>
          <c:showPercent val="0"/>
          <c:showBubbleSize val="0"/>
          <c:showLeaderLines val="1"/>
        </c:dLbls>
        <c:firstSliceAng val="0"/>
      </c:pieChart>
      <c:spPr>
        <a:noFill/>
        <a:ln w="25379">
          <a:noFill/>
        </a:ln>
      </c:spPr>
    </c:plotArea>
    <c:legend>
      <c:legendPos val="b"/>
      <c:layout>
        <c:manualLayout>
          <c:xMode val="edge"/>
          <c:yMode val="edge"/>
          <c:x val="0.33288372194473109"/>
          <c:y val="0.87061065955465389"/>
          <c:w val="0.29268654437586011"/>
          <c:h val="0.12938912877825737"/>
        </c:manualLayout>
      </c:layout>
      <c:overlay val="0"/>
      <c:txPr>
        <a:bodyPr/>
        <a:lstStyle/>
        <a:p>
          <a:pPr>
            <a:defRPr>
              <a:solidFill>
                <a:schemeClr val="tx1">
                  <a:lumMod val="50000"/>
                </a:schemeClr>
              </a:solidFill>
            </a:defRPr>
          </a:pPr>
          <a:endParaRPr lang="en-US"/>
        </a:p>
      </c:txPr>
    </c:legend>
    <c:plotVisOnly val="1"/>
    <c:dispBlanksAs val="zero"/>
    <c:showDLblsOverMax val="0"/>
  </c:chart>
  <c:spPr>
    <a:noFill/>
    <a:ln>
      <a:noFill/>
    </a:ln>
  </c:spPr>
  <c:txPr>
    <a:bodyPr/>
    <a:lstStyle/>
    <a:p>
      <a:pPr>
        <a:defRPr sz="1793"/>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6.4988160652580299E-2"/>
          <c:y val="0.10863847464611512"/>
          <c:w val="0.5799845918540758"/>
          <c:h val="0.78341088552049809"/>
        </c:manualLayout>
      </c:layout>
      <c:barChart>
        <c:barDir val="col"/>
        <c:grouping val="clustered"/>
        <c:varyColors val="0"/>
        <c:ser>
          <c:idx val="2"/>
          <c:order val="0"/>
          <c:spPr>
            <a:solidFill>
              <a:schemeClr val="tx1">
                <a:lumMod val="75000"/>
              </a:schemeClr>
            </a:solidFill>
            <a:ln>
              <a:solidFill>
                <a:schemeClr val="tx1"/>
              </a:solidFill>
            </a:ln>
          </c:spPr>
          <c:invertIfNegative val="0"/>
          <c:dLbls>
            <c:spPr>
              <a:noFill/>
              <a:ln>
                <a:noFill/>
              </a:ln>
              <a:effectLst/>
            </c:spPr>
            <c:txPr>
              <a:bodyPr/>
              <a:lstStyle/>
              <a:p>
                <a:pPr>
                  <a:defRPr sz="1589">
                    <a:solidFill>
                      <a:schemeClr val="tx1">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50.59</c:v>
                </c:pt>
                <c:pt idx="1">
                  <c:v>49.28</c:v>
                </c:pt>
                <c:pt idx="2">
                  <c:v>51.17</c:v>
                </c:pt>
              </c:numCache>
            </c:numRef>
          </c:val>
        </c:ser>
        <c:ser>
          <c:idx val="0"/>
          <c:order val="1"/>
          <c:spPr>
            <a:solidFill>
              <a:srgbClr val="A4D76B"/>
            </a:solidFill>
            <a:ln>
              <a:solidFill>
                <a:schemeClr val="tx1"/>
              </a:solidFill>
            </a:ln>
          </c:spPr>
          <c:invertIfNegative val="0"/>
          <c:dLbls>
            <c:spPr>
              <a:noFill/>
              <a:ln>
                <a:noFill/>
              </a:ln>
              <a:effectLst/>
            </c:spPr>
            <c:txPr>
              <a:bodyPr/>
              <a:lstStyle/>
              <a:p>
                <a:pPr>
                  <a:defRPr sz="1589">
                    <a:solidFill>
                      <a:schemeClr val="tx1">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49.79</c:v>
                </c:pt>
                <c:pt idx="1">
                  <c:v>49.82</c:v>
                </c:pt>
                <c:pt idx="2">
                  <c:v>49.78</c:v>
                </c:pt>
              </c:numCache>
            </c:numRef>
          </c:val>
        </c:ser>
        <c:dLbls>
          <c:showLegendKey val="0"/>
          <c:showVal val="1"/>
          <c:showCatName val="0"/>
          <c:showSerName val="0"/>
          <c:showPercent val="0"/>
          <c:showBubbleSize val="0"/>
        </c:dLbls>
        <c:gapWidth val="50"/>
        <c:axId val="55441776"/>
        <c:axId val="55442336"/>
      </c:barChart>
      <c:catAx>
        <c:axId val="55441776"/>
        <c:scaling>
          <c:orientation val="minMax"/>
        </c:scaling>
        <c:delete val="0"/>
        <c:axPos val="b"/>
        <c:numFmt formatCode="General" sourceLinked="1"/>
        <c:majorTickMark val="none"/>
        <c:minorTickMark val="none"/>
        <c:tickLblPos val="nextTo"/>
        <c:txPr>
          <a:bodyPr rot="0" vert="horz"/>
          <a:lstStyle/>
          <a:p>
            <a:pPr>
              <a:defRPr sz="1588">
                <a:solidFill>
                  <a:schemeClr val="tx1">
                    <a:lumMod val="75000"/>
                  </a:schemeClr>
                </a:solidFill>
              </a:defRPr>
            </a:pPr>
            <a:endParaRPr lang="en-US"/>
          </a:p>
        </c:txPr>
        <c:crossAx val="55442336"/>
        <c:crosses val="autoZero"/>
        <c:auto val="1"/>
        <c:lblAlgn val="ctr"/>
        <c:lblOffset val="100"/>
        <c:tickLblSkip val="1"/>
        <c:tickMarkSkip val="1"/>
        <c:noMultiLvlLbl val="0"/>
      </c:catAx>
      <c:valAx>
        <c:axId val="55442336"/>
        <c:scaling>
          <c:orientation val="minMax"/>
          <c:max val="100"/>
          <c:min val="0"/>
        </c:scaling>
        <c:delete val="0"/>
        <c:axPos val="l"/>
        <c:numFmt formatCode="#,##0" sourceLinked="0"/>
        <c:majorTickMark val="none"/>
        <c:minorTickMark val="none"/>
        <c:tickLblPos val="nextTo"/>
        <c:txPr>
          <a:bodyPr rot="0" vert="horz"/>
          <a:lstStyle/>
          <a:p>
            <a:pPr>
              <a:defRPr sz="1389">
                <a:solidFill>
                  <a:schemeClr val="tx1">
                    <a:lumMod val="75000"/>
                  </a:schemeClr>
                </a:solidFill>
              </a:defRPr>
            </a:pPr>
            <a:endParaRPr lang="en-US"/>
          </a:p>
        </c:txPr>
        <c:crossAx val="55441776"/>
        <c:crosses val="autoZero"/>
        <c:crossBetween val="between"/>
        <c:majorUnit val="10"/>
      </c:valAx>
      <c:spPr>
        <a:noFill/>
        <a:ln w="25391">
          <a:noFill/>
        </a:ln>
      </c:spPr>
    </c:plotArea>
    <c:plotVisOnly val="1"/>
    <c:dispBlanksAs val="gap"/>
    <c:showDLblsOverMax val="0"/>
  </c:chart>
  <c:txPr>
    <a:bodyPr/>
    <a:lstStyle/>
    <a:p>
      <a:pPr>
        <a:defRPr sz="1788"/>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574E-2"/>
          <c:y val="0.10863847464611522"/>
          <c:w val="0.5799845918540758"/>
          <c:h val="0.78341088552049809"/>
        </c:manualLayout>
      </c:layout>
      <c:barChart>
        <c:barDir val="col"/>
        <c:grouping val="clustered"/>
        <c:varyColors val="0"/>
        <c:ser>
          <c:idx val="2"/>
          <c:order val="0"/>
          <c:spPr>
            <a:solidFill>
              <a:schemeClr val="tx1">
                <a:lumMod val="75000"/>
              </a:schemeClr>
            </a:solidFill>
            <a:ln>
              <a:solidFill>
                <a:schemeClr val="tx1"/>
              </a:solidFill>
            </a:ln>
          </c:spPr>
          <c:invertIfNegative val="0"/>
          <c:dLbls>
            <c:spPr>
              <a:noFill/>
              <a:ln>
                <a:noFill/>
              </a:ln>
              <a:effectLst/>
            </c:spPr>
            <c:txPr>
              <a:bodyPr/>
              <a:lstStyle/>
              <a:p>
                <a:pPr>
                  <a:defRPr sz="1588">
                    <a:solidFill>
                      <a:schemeClr val="tx1">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46.86</c:v>
                </c:pt>
                <c:pt idx="1">
                  <c:v>46.55</c:v>
                </c:pt>
                <c:pt idx="2">
                  <c:v>47.01</c:v>
                </c:pt>
              </c:numCache>
            </c:numRef>
          </c:val>
        </c:ser>
        <c:ser>
          <c:idx val="0"/>
          <c:order val="1"/>
          <c:spPr>
            <a:solidFill>
              <a:srgbClr val="A4D76B"/>
            </a:solidFill>
            <a:ln>
              <a:solidFill>
                <a:schemeClr val="tx1"/>
              </a:solidFill>
            </a:ln>
          </c:spPr>
          <c:invertIfNegative val="0"/>
          <c:dLbls>
            <c:spPr>
              <a:noFill/>
              <a:ln>
                <a:noFill/>
              </a:ln>
              <a:effectLst/>
            </c:spPr>
            <c:txPr>
              <a:bodyPr/>
              <a:lstStyle/>
              <a:p>
                <a:pPr>
                  <a:defRPr sz="1588">
                    <a:solidFill>
                      <a:schemeClr val="tx1">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51.22</c:v>
                </c:pt>
                <c:pt idx="1">
                  <c:v>50.31</c:v>
                </c:pt>
                <c:pt idx="2">
                  <c:v>51.72</c:v>
                </c:pt>
              </c:numCache>
            </c:numRef>
          </c:val>
        </c:ser>
        <c:dLbls>
          <c:showLegendKey val="0"/>
          <c:showVal val="1"/>
          <c:showCatName val="0"/>
          <c:showSerName val="0"/>
          <c:showPercent val="0"/>
          <c:showBubbleSize val="0"/>
        </c:dLbls>
        <c:gapWidth val="50"/>
        <c:axId val="55445136"/>
        <c:axId val="55445696"/>
      </c:barChart>
      <c:catAx>
        <c:axId val="55445136"/>
        <c:scaling>
          <c:orientation val="minMax"/>
        </c:scaling>
        <c:delete val="0"/>
        <c:axPos val="b"/>
        <c:numFmt formatCode="General" sourceLinked="1"/>
        <c:majorTickMark val="none"/>
        <c:minorTickMark val="none"/>
        <c:tickLblPos val="nextTo"/>
        <c:txPr>
          <a:bodyPr rot="0" vert="horz"/>
          <a:lstStyle/>
          <a:p>
            <a:pPr>
              <a:defRPr sz="1587">
                <a:solidFill>
                  <a:schemeClr val="tx1">
                    <a:lumMod val="75000"/>
                  </a:schemeClr>
                </a:solidFill>
              </a:defRPr>
            </a:pPr>
            <a:endParaRPr lang="en-US"/>
          </a:p>
        </c:txPr>
        <c:crossAx val="55445696"/>
        <c:crosses val="autoZero"/>
        <c:auto val="1"/>
        <c:lblAlgn val="ctr"/>
        <c:lblOffset val="100"/>
        <c:tickLblSkip val="1"/>
        <c:tickMarkSkip val="1"/>
        <c:noMultiLvlLbl val="0"/>
      </c:catAx>
      <c:valAx>
        <c:axId val="55445696"/>
        <c:scaling>
          <c:orientation val="minMax"/>
          <c:max val="100"/>
          <c:min val="0"/>
        </c:scaling>
        <c:delete val="0"/>
        <c:axPos val="l"/>
        <c:numFmt formatCode="#,##0" sourceLinked="0"/>
        <c:majorTickMark val="none"/>
        <c:minorTickMark val="none"/>
        <c:tickLblPos val="nextTo"/>
        <c:txPr>
          <a:bodyPr rot="0" vert="horz"/>
          <a:lstStyle/>
          <a:p>
            <a:pPr>
              <a:defRPr sz="1388">
                <a:solidFill>
                  <a:schemeClr val="tx1">
                    <a:lumMod val="75000"/>
                  </a:schemeClr>
                </a:solidFill>
              </a:defRPr>
            </a:pPr>
            <a:endParaRPr lang="en-US"/>
          </a:p>
        </c:txPr>
        <c:crossAx val="55445136"/>
        <c:crosses val="autoZero"/>
        <c:crossBetween val="between"/>
        <c:majorUnit val="10"/>
      </c:valAx>
      <c:spPr>
        <a:noFill/>
        <a:ln w="25391">
          <a:noFill/>
        </a:ln>
      </c:spPr>
    </c:plotArea>
    <c:plotVisOnly val="1"/>
    <c:dispBlanksAs val="gap"/>
    <c:showDLblsOverMax val="0"/>
  </c:chart>
  <c:txPr>
    <a:bodyPr/>
    <a:lstStyle/>
    <a:p>
      <a:pPr>
        <a:defRPr sz="1787"/>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9.8479207988412365E-2"/>
          <c:y val="0.10580962033211209"/>
          <c:w val="0.59008983833652562"/>
          <c:h val="0.78341088552049809"/>
        </c:manualLayout>
      </c:layout>
      <c:barChart>
        <c:barDir val="col"/>
        <c:grouping val="clustered"/>
        <c:varyColors val="0"/>
        <c:ser>
          <c:idx val="2"/>
          <c:order val="0"/>
          <c:spPr>
            <a:solidFill>
              <a:schemeClr val="tx1">
                <a:lumMod val="75000"/>
              </a:schemeClr>
            </a:solidFill>
            <a:ln>
              <a:solidFill>
                <a:schemeClr val="tx1"/>
              </a:solidFill>
            </a:ln>
          </c:spPr>
          <c:invertIfNegative val="0"/>
          <c:dLbls>
            <c:spPr>
              <a:noFill/>
              <a:ln>
                <a:noFill/>
              </a:ln>
              <a:effectLst/>
            </c:spPr>
            <c:txPr>
              <a:bodyPr/>
              <a:lstStyle/>
              <a:p>
                <a:pPr>
                  <a:defRPr sz="1595">
                    <a:solidFill>
                      <a:schemeClr val="tx1">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47.08</c:v>
                </c:pt>
                <c:pt idx="1">
                  <c:v>48.81</c:v>
                </c:pt>
                <c:pt idx="2">
                  <c:v>46.28</c:v>
                </c:pt>
              </c:numCache>
            </c:numRef>
          </c:val>
        </c:ser>
        <c:ser>
          <c:idx val="0"/>
          <c:order val="1"/>
          <c:spPr>
            <a:solidFill>
              <a:srgbClr val="A4D76B"/>
            </a:solidFill>
            <a:ln>
              <a:solidFill>
                <a:schemeClr val="tx1"/>
              </a:solidFill>
            </a:ln>
          </c:spPr>
          <c:invertIfNegative val="0"/>
          <c:dLbls>
            <c:spPr>
              <a:noFill/>
              <a:ln>
                <a:noFill/>
              </a:ln>
              <a:effectLst/>
            </c:spPr>
            <c:txPr>
              <a:bodyPr/>
              <a:lstStyle/>
              <a:p>
                <a:pPr>
                  <a:defRPr sz="1595">
                    <a:solidFill>
                      <a:schemeClr val="tx1">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51.01</c:v>
                </c:pt>
                <c:pt idx="1">
                  <c:v>51.83</c:v>
                </c:pt>
                <c:pt idx="2">
                  <c:v>50.56</c:v>
                </c:pt>
              </c:numCache>
            </c:numRef>
          </c:val>
        </c:ser>
        <c:dLbls>
          <c:showLegendKey val="0"/>
          <c:showVal val="1"/>
          <c:showCatName val="0"/>
          <c:showSerName val="0"/>
          <c:showPercent val="0"/>
          <c:showBubbleSize val="0"/>
        </c:dLbls>
        <c:gapWidth val="50"/>
        <c:axId val="57368016"/>
        <c:axId val="57368576"/>
      </c:barChart>
      <c:catAx>
        <c:axId val="57368016"/>
        <c:scaling>
          <c:orientation val="minMax"/>
        </c:scaling>
        <c:delete val="0"/>
        <c:axPos val="b"/>
        <c:numFmt formatCode="General" sourceLinked="1"/>
        <c:majorTickMark val="none"/>
        <c:minorTickMark val="none"/>
        <c:tickLblPos val="nextTo"/>
        <c:txPr>
          <a:bodyPr rot="0" vert="horz"/>
          <a:lstStyle/>
          <a:p>
            <a:pPr>
              <a:defRPr sz="1594">
                <a:solidFill>
                  <a:schemeClr val="tx1">
                    <a:lumMod val="75000"/>
                  </a:schemeClr>
                </a:solidFill>
              </a:defRPr>
            </a:pPr>
            <a:endParaRPr lang="en-US"/>
          </a:p>
        </c:txPr>
        <c:crossAx val="57368576"/>
        <c:crosses val="autoZero"/>
        <c:auto val="1"/>
        <c:lblAlgn val="ctr"/>
        <c:lblOffset val="100"/>
        <c:tickLblSkip val="1"/>
        <c:tickMarkSkip val="1"/>
        <c:noMultiLvlLbl val="0"/>
      </c:catAx>
      <c:valAx>
        <c:axId val="57368576"/>
        <c:scaling>
          <c:orientation val="minMax"/>
          <c:max val="100"/>
          <c:min val="0"/>
        </c:scaling>
        <c:delete val="0"/>
        <c:axPos val="l"/>
        <c:numFmt formatCode="#,##0" sourceLinked="0"/>
        <c:majorTickMark val="none"/>
        <c:minorTickMark val="none"/>
        <c:tickLblPos val="nextTo"/>
        <c:txPr>
          <a:bodyPr rot="0" vert="horz"/>
          <a:lstStyle/>
          <a:p>
            <a:pPr>
              <a:defRPr sz="1395">
                <a:solidFill>
                  <a:schemeClr val="tx1">
                    <a:lumMod val="75000"/>
                  </a:schemeClr>
                </a:solidFill>
              </a:defRPr>
            </a:pPr>
            <a:endParaRPr lang="en-US"/>
          </a:p>
        </c:txPr>
        <c:crossAx val="57368016"/>
        <c:crosses val="autoZero"/>
        <c:crossBetween val="between"/>
        <c:majorUnit val="10"/>
      </c:valAx>
      <c:spPr>
        <a:noFill/>
        <a:ln w="25395">
          <a:noFill/>
        </a:ln>
      </c:spPr>
    </c:plotArea>
    <c:plotVisOnly val="1"/>
    <c:dispBlanksAs val="gap"/>
    <c:showDLblsOverMax val="0"/>
  </c:chart>
  <c:txPr>
    <a:bodyPr/>
    <a:lstStyle/>
    <a:p>
      <a:pPr>
        <a:defRPr sz="1794"/>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7944320467645026E-2"/>
          <c:y val="0.11712503758812379"/>
          <c:w val="0.5608990653309146"/>
          <c:h val="0.75229357798165142"/>
        </c:manualLayout>
      </c:layout>
      <c:barChart>
        <c:barDir val="col"/>
        <c:grouping val="clustered"/>
        <c:varyColors val="0"/>
        <c:ser>
          <c:idx val="2"/>
          <c:order val="0"/>
          <c:spPr>
            <a:solidFill>
              <a:schemeClr val="tx1">
                <a:lumMod val="75000"/>
              </a:schemeClr>
            </a:solidFill>
            <a:ln>
              <a:solidFill>
                <a:schemeClr val="tx1"/>
              </a:solidFill>
            </a:ln>
          </c:spPr>
          <c:invertIfNegative val="0"/>
          <c:dLbls>
            <c:spPr>
              <a:noFill/>
              <a:ln>
                <a:noFill/>
              </a:ln>
              <a:effectLst/>
            </c:spPr>
            <c:txPr>
              <a:bodyPr/>
              <a:lstStyle/>
              <a:p>
                <a:pPr>
                  <a:defRPr sz="1600">
                    <a:solidFill>
                      <a:schemeClr val="tx1">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48.9</c:v>
                </c:pt>
                <c:pt idx="1">
                  <c:v>48.58</c:v>
                </c:pt>
                <c:pt idx="2">
                  <c:v>49.05</c:v>
                </c:pt>
              </c:numCache>
            </c:numRef>
          </c:val>
        </c:ser>
        <c:ser>
          <c:idx val="0"/>
          <c:order val="1"/>
          <c:spPr>
            <a:solidFill>
              <a:srgbClr val="A4D76B"/>
            </a:solidFill>
            <a:ln>
              <a:solidFill>
                <a:schemeClr val="tx1"/>
              </a:solidFill>
            </a:ln>
          </c:spPr>
          <c:invertIfNegative val="0"/>
          <c:dLbls>
            <c:spPr>
              <a:noFill/>
              <a:ln>
                <a:noFill/>
              </a:ln>
              <a:effectLst/>
            </c:spPr>
            <c:txPr>
              <a:bodyPr/>
              <a:lstStyle/>
              <a:p>
                <a:pPr>
                  <a:defRPr sz="1600">
                    <a:solidFill>
                      <a:schemeClr val="tx1">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51.68</c:v>
                </c:pt>
                <c:pt idx="1">
                  <c:v>51.09</c:v>
                </c:pt>
                <c:pt idx="2">
                  <c:v>52</c:v>
                </c:pt>
              </c:numCache>
            </c:numRef>
          </c:val>
        </c:ser>
        <c:dLbls>
          <c:showLegendKey val="0"/>
          <c:showVal val="1"/>
          <c:showCatName val="0"/>
          <c:showSerName val="0"/>
          <c:showPercent val="0"/>
          <c:showBubbleSize val="0"/>
        </c:dLbls>
        <c:gapWidth val="50"/>
        <c:axId val="57371936"/>
        <c:axId val="57372496"/>
      </c:barChart>
      <c:catAx>
        <c:axId val="57371936"/>
        <c:scaling>
          <c:orientation val="minMax"/>
        </c:scaling>
        <c:delete val="0"/>
        <c:axPos val="b"/>
        <c:numFmt formatCode="General" sourceLinked="1"/>
        <c:majorTickMark val="none"/>
        <c:minorTickMark val="none"/>
        <c:tickLblPos val="nextTo"/>
        <c:txPr>
          <a:bodyPr rot="0" vert="horz"/>
          <a:lstStyle/>
          <a:p>
            <a:pPr>
              <a:defRPr sz="1595">
                <a:solidFill>
                  <a:schemeClr val="tx1">
                    <a:lumMod val="75000"/>
                  </a:schemeClr>
                </a:solidFill>
              </a:defRPr>
            </a:pPr>
            <a:endParaRPr lang="en-US"/>
          </a:p>
        </c:txPr>
        <c:crossAx val="57372496"/>
        <c:crosses val="autoZero"/>
        <c:auto val="1"/>
        <c:lblAlgn val="ctr"/>
        <c:lblOffset val="100"/>
        <c:tickLblSkip val="1"/>
        <c:tickMarkSkip val="1"/>
        <c:noMultiLvlLbl val="0"/>
      </c:catAx>
      <c:valAx>
        <c:axId val="57372496"/>
        <c:scaling>
          <c:orientation val="minMax"/>
          <c:max val="100"/>
          <c:min val="0"/>
        </c:scaling>
        <c:delete val="0"/>
        <c:axPos val="l"/>
        <c:numFmt formatCode="#,##0" sourceLinked="0"/>
        <c:majorTickMark val="none"/>
        <c:minorTickMark val="none"/>
        <c:tickLblPos val="nextTo"/>
        <c:txPr>
          <a:bodyPr rot="0" vert="horz"/>
          <a:lstStyle/>
          <a:p>
            <a:pPr>
              <a:defRPr sz="1396">
                <a:solidFill>
                  <a:schemeClr val="tx1">
                    <a:lumMod val="75000"/>
                  </a:schemeClr>
                </a:solidFill>
              </a:defRPr>
            </a:pPr>
            <a:endParaRPr lang="en-US"/>
          </a:p>
        </c:txPr>
        <c:crossAx val="57371936"/>
        <c:crosses val="autoZero"/>
        <c:crossBetween val="between"/>
        <c:majorUnit val="10"/>
      </c:valAx>
      <c:spPr>
        <a:noFill/>
        <a:ln w="25402">
          <a:noFill/>
        </a:ln>
      </c:spPr>
    </c:plotArea>
    <c:plotVisOnly val="1"/>
    <c:dispBlanksAs val="gap"/>
    <c:showDLblsOverMax val="0"/>
  </c:chart>
  <c:txPr>
    <a:bodyPr/>
    <a:lstStyle/>
    <a:p>
      <a:pPr>
        <a:defRPr sz="1795"/>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7944320467645026E-2"/>
          <c:y val="0.10298076601810922"/>
          <c:w val="0.5608990653309146"/>
          <c:h val="0.75229357798165142"/>
        </c:manualLayout>
      </c:layout>
      <c:barChart>
        <c:barDir val="col"/>
        <c:grouping val="clustered"/>
        <c:varyColors val="0"/>
        <c:ser>
          <c:idx val="2"/>
          <c:order val="0"/>
          <c:spPr>
            <a:solidFill>
              <a:schemeClr val="tx1">
                <a:lumMod val="75000"/>
              </a:schemeClr>
            </a:solidFill>
            <a:ln>
              <a:solidFill>
                <a:schemeClr val="tx1"/>
              </a:solidFill>
            </a:ln>
          </c:spPr>
          <c:invertIfNegative val="0"/>
          <c:dLbls>
            <c:spPr>
              <a:noFill/>
              <a:ln>
                <a:noFill/>
              </a:ln>
              <a:effectLst/>
            </c:spPr>
            <c:txPr>
              <a:bodyPr/>
              <a:lstStyle/>
              <a:p>
                <a:pPr>
                  <a:defRPr sz="1600">
                    <a:solidFill>
                      <a:schemeClr val="tx1">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48.91</c:v>
                </c:pt>
                <c:pt idx="1">
                  <c:v>48.94</c:v>
                </c:pt>
                <c:pt idx="2">
                  <c:v>48.9</c:v>
                </c:pt>
              </c:numCache>
            </c:numRef>
          </c:val>
        </c:ser>
        <c:ser>
          <c:idx val="0"/>
          <c:order val="1"/>
          <c:spPr>
            <a:solidFill>
              <a:srgbClr val="A4D76B"/>
            </a:solidFill>
            <a:ln>
              <a:solidFill>
                <a:schemeClr val="tx1"/>
              </a:solidFill>
            </a:ln>
          </c:spPr>
          <c:invertIfNegative val="0"/>
          <c:dLbls>
            <c:spPr>
              <a:noFill/>
              <a:ln>
                <a:noFill/>
              </a:ln>
              <a:effectLst/>
            </c:spPr>
            <c:txPr>
              <a:bodyPr/>
              <a:lstStyle/>
              <a:p>
                <a:pPr>
                  <a:defRPr sz="1600">
                    <a:solidFill>
                      <a:schemeClr val="tx1">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51.29</c:v>
                </c:pt>
                <c:pt idx="1">
                  <c:v>52.29</c:v>
                </c:pt>
                <c:pt idx="2">
                  <c:v>50.74</c:v>
                </c:pt>
              </c:numCache>
            </c:numRef>
          </c:val>
        </c:ser>
        <c:dLbls>
          <c:showLegendKey val="0"/>
          <c:showVal val="1"/>
          <c:showCatName val="0"/>
          <c:showSerName val="0"/>
          <c:showPercent val="0"/>
          <c:showBubbleSize val="0"/>
        </c:dLbls>
        <c:gapWidth val="50"/>
        <c:axId val="57375296"/>
        <c:axId val="57375856"/>
      </c:barChart>
      <c:catAx>
        <c:axId val="57375296"/>
        <c:scaling>
          <c:orientation val="minMax"/>
        </c:scaling>
        <c:delete val="0"/>
        <c:axPos val="b"/>
        <c:numFmt formatCode="General" sourceLinked="1"/>
        <c:majorTickMark val="none"/>
        <c:minorTickMark val="none"/>
        <c:tickLblPos val="nextTo"/>
        <c:txPr>
          <a:bodyPr rot="0" vert="horz"/>
          <a:lstStyle/>
          <a:p>
            <a:pPr>
              <a:defRPr sz="1595">
                <a:solidFill>
                  <a:schemeClr val="tx1">
                    <a:lumMod val="75000"/>
                  </a:schemeClr>
                </a:solidFill>
              </a:defRPr>
            </a:pPr>
            <a:endParaRPr lang="en-US"/>
          </a:p>
        </c:txPr>
        <c:crossAx val="57375856"/>
        <c:crosses val="autoZero"/>
        <c:auto val="1"/>
        <c:lblAlgn val="ctr"/>
        <c:lblOffset val="100"/>
        <c:tickLblSkip val="1"/>
        <c:tickMarkSkip val="1"/>
        <c:noMultiLvlLbl val="0"/>
      </c:catAx>
      <c:valAx>
        <c:axId val="57375856"/>
        <c:scaling>
          <c:orientation val="minMax"/>
          <c:max val="100"/>
          <c:min val="0"/>
        </c:scaling>
        <c:delete val="0"/>
        <c:axPos val="l"/>
        <c:numFmt formatCode="#,##0" sourceLinked="0"/>
        <c:majorTickMark val="none"/>
        <c:minorTickMark val="none"/>
        <c:tickLblPos val="nextTo"/>
        <c:txPr>
          <a:bodyPr rot="0" vert="horz"/>
          <a:lstStyle/>
          <a:p>
            <a:pPr>
              <a:defRPr sz="1396">
                <a:solidFill>
                  <a:schemeClr val="tx1">
                    <a:lumMod val="75000"/>
                  </a:schemeClr>
                </a:solidFill>
              </a:defRPr>
            </a:pPr>
            <a:endParaRPr lang="en-US"/>
          </a:p>
        </c:txPr>
        <c:crossAx val="57375296"/>
        <c:crosses val="autoZero"/>
        <c:crossBetween val="between"/>
        <c:majorUnit val="10"/>
      </c:valAx>
      <c:spPr>
        <a:noFill/>
        <a:ln w="25402">
          <a:noFill/>
        </a:ln>
      </c:spPr>
    </c:plotArea>
    <c:plotVisOnly val="1"/>
    <c:dispBlanksAs val="gap"/>
    <c:showDLblsOverMax val="0"/>
  </c:chart>
  <c:txPr>
    <a:bodyPr/>
    <a:lstStyle/>
    <a:p>
      <a:pPr>
        <a:defRPr sz="1795"/>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7944320467645026E-2"/>
          <c:y val="0.10298076601810922"/>
          <c:w val="0.5608990653309146"/>
          <c:h val="0.75229357798165142"/>
        </c:manualLayout>
      </c:layout>
      <c:barChart>
        <c:barDir val="col"/>
        <c:grouping val="clustered"/>
        <c:varyColors val="0"/>
        <c:ser>
          <c:idx val="2"/>
          <c:order val="0"/>
          <c:spPr>
            <a:solidFill>
              <a:schemeClr val="tx1">
                <a:lumMod val="75000"/>
              </a:schemeClr>
            </a:solidFill>
            <a:ln>
              <a:solidFill>
                <a:schemeClr val="tx1"/>
              </a:solidFill>
            </a:ln>
          </c:spPr>
          <c:invertIfNegative val="0"/>
          <c:dLbls>
            <c:spPr>
              <a:noFill/>
              <a:ln>
                <a:noFill/>
              </a:ln>
              <a:effectLst/>
            </c:spPr>
            <c:txPr>
              <a:bodyPr/>
              <a:lstStyle/>
              <a:p>
                <a:pPr>
                  <a:defRPr sz="1600">
                    <a:solidFill>
                      <a:schemeClr val="tx1">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48.66</c:v>
                </c:pt>
                <c:pt idx="1">
                  <c:v>47.97</c:v>
                </c:pt>
                <c:pt idx="2">
                  <c:v>48.97</c:v>
                </c:pt>
              </c:numCache>
            </c:numRef>
          </c:val>
        </c:ser>
        <c:ser>
          <c:idx val="0"/>
          <c:order val="1"/>
          <c:spPr>
            <a:solidFill>
              <a:srgbClr val="A4D76B"/>
            </a:solidFill>
            <a:ln>
              <a:solidFill>
                <a:schemeClr val="tx1"/>
              </a:solidFill>
            </a:ln>
          </c:spPr>
          <c:invertIfNegative val="0"/>
          <c:dLbls>
            <c:spPr>
              <a:noFill/>
              <a:ln>
                <a:noFill/>
              </a:ln>
              <a:effectLst/>
            </c:spPr>
            <c:txPr>
              <a:bodyPr/>
              <a:lstStyle/>
              <a:p>
                <a:pPr>
                  <a:defRPr sz="1600">
                    <a:solidFill>
                      <a:schemeClr val="tx1">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50.36</c:v>
                </c:pt>
                <c:pt idx="1">
                  <c:v>49.19</c:v>
                </c:pt>
                <c:pt idx="2">
                  <c:v>50.99</c:v>
                </c:pt>
              </c:numCache>
            </c:numRef>
          </c:val>
        </c:ser>
        <c:dLbls>
          <c:showLegendKey val="0"/>
          <c:showVal val="1"/>
          <c:showCatName val="0"/>
          <c:showSerName val="0"/>
          <c:showPercent val="0"/>
          <c:showBubbleSize val="0"/>
        </c:dLbls>
        <c:gapWidth val="50"/>
        <c:axId val="57378656"/>
        <c:axId val="57379216"/>
      </c:barChart>
      <c:catAx>
        <c:axId val="57378656"/>
        <c:scaling>
          <c:orientation val="minMax"/>
        </c:scaling>
        <c:delete val="0"/>
        <c:axPos val="b"/>
        <c:numFmt formatCode="General" sourceLinked="1"/>
        <c:majorTickMark val="none"/>
        <c:minorTickMark val="none"/>
        <c:tickLblPos val="nextTo"/>
        <c:txPr>
          <a:bodyPr rot="0" vert="horz"/>
          <a:lstStyle/>
          <a:p>
            <a:pPr>
              <a:defRPr sz="1595">
                <a:solidFill>
                  <a:schemeClr val="tx1">
                    <a:lumMod val="75000"/>
                  </a:schemeClr>
                </a:solidFill>
              </a:defRPr>
            </a:pPr>
            <a:endParaRPr lang="en-US"/>
          </a:p>
        </c:txPr>
        <c:crossAx val="57379216"/>
        <c:crosses val="autoZero"/>
        <c:auto val="1"/>
        <c:lblAlgn val="ctr"/>
        <c:lblOffset val="100"/>
        <c:tickLblSkip val="1"/>
        <c:tickMarkSkip val="1"/>
        <c:noMultiLvlLbl val="0"/>
      </c:catAx>
      <c:valAx>
        <c:axId val="57379216"/>
        <c:scaling>
          <c:orientation val="minMax"/>
          <c:max val="100"/>
          <c:min val="0"/>
        </c:scaling>
        <c:delete val="0"/>
        <c:axPos val="l"/>
        <c:numFmt formatCode="#,##0" sourceLinked="0"/>
        <c:majorTickMark val="none"/>
        <c:minorTickMark val="none"/>
        <c:tickLblPos val="nextTo"/>
        <c:txPr>
          <a:bodyPr rot="0" vert="horz"/>
          <a:lstStyle/>
          <a:p>
            <a:pPr>
              <a:defRPr sz="1396">
                <a:solidFill>
                  <a:schemeClr val="tx1">
                    <a:lumMod val="75000"/>
                  </a:schemeClr>
                </a:solidFill>
              </a:defRPr>
            </a:pPr>
            <a:endParaRPr lang="en-US"/>
          </a:p>
        </c:txPr>
        <c:crossAx val="57378656"/>
        <c:crosses val="autoZero"/>
        <c:crossBetween val="between"/>
        <c:majorUnit val="10"/>
      </c:valAx>
      <c:spPr>
        <a:noFill/>
        <a:ln w="25402">
          <a:noFill/>
        </a:ln>
      </c:spPr>
    </c:plotArea>
    <c:plotVisOnly val="1"/>
    <c:dispBlanksAs val="gap"/>
    <c:showDLblsOverMax val="0"/>
  </c:chart>
  <c:txPr>
    <a:bodyPr/>
    <a:lstStyle/>
    <a:p>
      <a:pPr>
        <a:defRPr sz="1795"/>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7.94663752624441E-2"/>
          <c:y val="0.14258472641414868"/>
          <c:w val="0.57387391035437618"/>
          <c:h val="0.75229357798165142"/>
        </c:manualLayout>
      </c:layout>
      <c:barChart>
        <c:barDir val="col"/>
        <c:grouping val="clustered"/>
        <c:varyColors val="0"/>
        <c:ser>
          <c:idx val="2"/>
          <c:order val="0"/>
          <c:spPr>
            <a:solidFill>
              <a:schemeClr val="tx1">
                <a:lumMod val="75000"/>
              </a:schemeClr>
            </a:solidFill>
            <a:ln>
              <a:solidFill>
                <a:schemeClr val="tx1"/>
              </a:solidFill>
            </a:ln>
          </c:spPr>
          <c:invertIfNegative val="0"/>
          <c:dLbls>
            <c:spPr>
              <a:noFill/>
              <a:ln>
                <a:noFill/>
              </a:ln>
              <a:effectLst/>
            </c:spPr>
            <c:txPr>
              <a:bodyPr/>
              <a:lstStyle/>
              <a:p>
                <a:pPr>
                  <a:defRPr sz="1590">
                    <a:solidFill>
                      <a:schemeClr val="tx1">
                        <a:lumMod val="75000"/>
                      </a:schemeClr>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49.87</c:v>
                </c:pt>
                <c:pt idx="1">
                  <c:v>48.22</c:v>
                </c:pt>
                <c:pt idx="2">
                  <c:v>50.63</c:v>
                </c:pt>
              </c:numCache>
            </c:numRef>
          </c:val>
        </c:ser>
        <c:ser>
          <c:idx val="0"/>
          <c:order val="1"/>
          <c:spPr>
            <a:solidFill>
              <a:srgbClr val="A4D76B"/>
            </a:solidFill>
            <a:ln>
              <a:solidFill>
                <a:schemeClr val="tx1"/>
              </a:solidFill>
            </a:ln>
          </c:spPr>
          <c:invertIfNegative val="0"/>
          <c:dLbls>
            <c:spPr>
              <a:noFill/>
              <a:ln>
                <a:noFill/>
              </a:ln>
              <a:effectLst/>
            </c:spPr>
            <c:txPr>
              <a:bodyPr/>
              <a:lstStyle/>
              <a:p>
                <a:pPr>
                  <a:defRPr sz="1590">
                    <a:solidFill>
                      <a:schemeClr val="tx1">
                        <a:lumMod val="75000"/>
                      </a:schemeClr>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49.99</c:v>
                </c:pt>
                <c:pt idx="1">
                  <c:v>47.89</c:v>
                </c:pt>
                <c:pt idx="2">
                  <c:v>51.13</c:v>
                </c:pt>
              </c:numCache>
            </c:numRef>
          </c:val>
        </c:ser>
        <c:dLbls>
          <c:showLegendKey val="0"/>
          <c:showVal val="1"/>
          <c:showCatName val="0"/>
          <c:showSerName val="0"/>
          <c:showPercent val="0"/>
          <c:showBubbleSize val="0"/>
        </c:dLbls>
        <c:gapWidth val="50"/>
        <c:axId val="57382016"/>
        <c:axId val="57666096"/>
      </c:barChart>
      <c:catAx>
        <c:axId val="57382016"/>
        <c:scaling>
          <c:orientation val="minMax"/>
        </c:scaling>
        <c:delete val="0"/>
        <c:axPos val="b"/>
        <c:numFmt formatCode="General" sourceLinked="1"/>
        <c:majorTickMark val="none"/>
        <c:minorTickMark val="none"/>
        <c:tickLblPos val="nextTo"/>
        <c:txPr>
          <a:bodyPr rot="0" vert="horz"/>
          <a:lstStyle/>
          <a:p>
            <a:pPr>
              <a:defRPr sz="1589">
                <a:solidFill>
                  <a:schemeClr val="tx1">
                    <a:lumMod val="75000"/>
                  </a:schemeClr>
                </a:solidFill>
              </a:defRPr>
            </a:pPr>
            <a:endParaRPr lang="en-US"/>
          </a:p>
        </c:txPr>
        <c:crossAx val="57666096"/>
        <c:crosses val="autoZero"/>
        <c:auto val="1"/>
        <c:lblAlgn val="ctr"/>
        <c:lblOffset val="100"/>
        <c:tickLblSkip val="1"/>
        <c:tickMarkSkip val="1"/>
        <c:noMultiLvlLbl val="0"/>
      </c:catAx>
      <c:valAx>
        <c:axId val="57666096"/>
        <c:scaling>
          <c:orientation val="minMax"/>
          <c:max val="100"/>
          <c:min val="0"/>
        </c:scaling>
        <c:delete val="0"/>
        <c:axPos val="l"/>
        <c:numFmt formatCode="#,##0" sourceLinked="0"/>
        <c:majorTickMark val="none"/>
        <c:minorTickMark val="none"/>
        <c:tickLblPos val="nextTo"/>
        <c:txPr>
          <a:bodyPr rot="0" vert="horz"/>
          <a:lstStyle/>
          <a:p>
            <a:pPr>
              <a:defRPr sz="1390">
                <a:solidFill>
                  <a:schemeClr val="tx1">
                    <a:lumMod val="75000"/>
                  </a:schemeClr>
                </a:solidFill>
              </a:defRPr>
            </a:pPr>
            <a:endParaRPr lang="en-US"/>
          </a:p>
        </c:txPr>
        <c:crossAx val="57382016"/>
        <c:crosses val="autoZero"/>
        <c:crossBetween val="between"/>
        <c:majorUnit val="10"/>
      </c:valAx>
      <c:spPr>
        <a:noFill/>
        <a:ln w="25402">
          <a:noFill/>
        </a:ln>
      </c:spPr>
    </c:plotArea>
    <c:plotVisOnly val="1"/>
    <c:dispBlanksAs val="gap"/>
    <c:showDLblsOverMax val="0"/>
  </c:chart>
  <c:txPr>
    <a:bodyPr/>
    <a:lstStyle/>
    <a:p>
      <a:pPr>
        <a:defRPr sz="1789"/>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7.5239534825670584E-2"/>
          <c:y val="0.14258472641414868"/>
          <c:w val="0.57387391035437618"/>
          <c:h val="0.75229357798165142"/>
        </c:manualLayout>
      </c:layout>
      <c:barChart>
        <c:barDir val="col"/>
        <c:grouping val="clustered"/>
        <c:varyColors val="0"/>
        <c:ser>
          <c:idx val="2"/>
          <c:order val="0"/>
          <c:spPr>
            <a:solidFill>
              <a:schemeClr val="tx1">
                <a:lumMod val="75000"/>
              </a:schemeClr>
            </a:solidFill>
            <a:ln>
              <a:solidFill>
                <a:schemeClr val="tx1"/>
              </a:solidFill>
            </a:ln>
          </c:spPr>
          <c:invertIfNegative val="0"/>
          <c:dLbls>
            <c:spPr>
              <a:noFill/>
              <a:ln>
                <a:noFill/>
              </a:ln>
              <a:effectLst/>
            </c:spPr>
            <c:txPr>
              <a:bodyPr/>
              <a:lstStyle/>
              <a:p>
                <a:pPr>
                  <a:defRPr sz="1589">
                    <a:solidFill>
                      <a:schemeClr val="tx1">
                        <a:lumMod val="75000"/>
                      </a:schemeClr>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48.39</c:v>
                </c:pt>
                <c:pt idx="1">
                  <c:v>48.6</c:v>
                </c:pt>
                <c:pt idx="2">
                  <c:v>48.3</c:v>
                </c:pt>
              </c:numCache>
            </c:numRef>
          </c:val>
        </c:ser>
        <c:ser>
          <c:idx val="0"/>
          <c:order val="1"/>
          <c:spPr>
            <a:solidFill>
              <a:srgbClr val="A4D76B"/>
            </a:solidFill>
            <a:ln>
              <a:solidFill>
                <a:schemeClr val="tx1"/>
              </a:solidFill>
            </a:ln>
          </c:spPr>
          <c:invertIfNegative val="0"/>
          <c:dLbls>
            <c:spPr>
              <a:noFill/>
              <a:ln>
                <a:noFill/>
              </a:ln>
              <a:effectLst/>
            </c:spPr>
            <c:txPr>
              <a:bodyPr/>
              <a:lstStyle/>
              <a:p>
                <a:pPr>
                  <a:defRPr sz="1589">
                    <a:solidFill>
                      <a:schemeClr val="tx1">
                        <a:lumMod val="75000"/>
                      </a:schemeClr>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50.73</c:v>
                </c:pt>
                <c:pt idx="1">
                  <c:v>50.18</c:v>
                </c:pt>
                <c:pt idx="2">
                  <c:v>51.03</c:v>
                </c:pt>
              </c:numCache>
            </c:numRef>
          </c:val>
        </c:ser>
        <c:dLbls>
          <c:showLegendKey val="0"/>
          <c:showVal val="1"/>
          <c:showCatName val="0"/>
          <c:showSerName val="0"/>
          <c:showPercent val="0"/>
          <c:showBubbleSize val="0"/>
        </c:dLbls>
        <c:gapWidth val="50"/>
        <c:axId val="57668896"/>
        <c:axId val="57669456"/>
      </c:barChart>
      <c:catAx>
        <c:axId val="57668896"/>
        <c:scaling>
          <c:orientation val="minMax"/>
        </c:scaling>
        <c:delete val="0"/>
        <c:axPos val="b"/>
        <c:numFmt formatCode="General" sourceLinked="1"/>
        <c:majorTickMark val="none"/>
        <c:minorTickMark val="none"/>
        <c:tickLblPos val="nextTo"/>
        <c:txPr>
          <a:bodyPr rot="0" vert="horz"/>
          <a:lstStyle/>
          <a:p>
            <a:pPr>
              <a:defRPr sz="1588">
                <a:solidFill>
                  <a:schemeClr val="tx1">
                    <a:lumMod val="75000"/>
                  </a:schemeClr>
                </a:solidFill>
              </a:defRPr>
            </a:pPr>
            <a:endParaRPr lang="en-US"/>
          </a:p>
        </c:txPr>
        <c:crossAx val="57669456"/>
        <c:crosses val="autoZero"/>
        <c:auto val="1"/>
        <c:lblAlgn val="ctr"/>
        <c:lblOffset val="100"/>
        <c:tickLblSkip val="1"/>
        <c:tickMarkSkip val="1"/>
        <c:noMultiLvlLbl val="0"/>
      </c:catAx>
      <c:valAx>
        <c:axId val="57669456"/>
        <c:scaling>
          <c:orientation val="minMax"/>
          <c:max val="100"/>
          <c:min val="0"/>
        </c:scaling>
        <c:delete val="0"/>
        <c:axPos val="l"/>
        <c:numFmt formatCode="#,##0" sourceLinked="0"/>
        <c:majorTickMark val="none"/>
        <c:minorTickMark val="none"/>
        <c:tickLblPos val="nextTo"/>
        <c:txPr>
          <a:bodyPr rot="0" vert="horz"/>
          <a:lstStyle/>
          <a:p>
            <a:pPr>
              <a:defRPr sz="1389">
                <a:solidFill>
                  <a:schemeClr val="tx1">
                    <a:lumMod val="75000"/>
                  </a:schemeClr>
                </a:solidFill>
              </a:defRPr>
            </a:pPr>
            <a:endParaRPr lang="en-US"/>
          </a:p>
        </c:txPr>
        <c:crossAx val="57668896"/>
        <c:crosses val="autoZero"/>
        <c:crossBetween val="between"/>
        <c:majorUnit val="10"/>
      </c:valAx>
      <c:spPr>
        <a:noFill/>
        <a:ln w="25386">
          <a:noFill/>
        </a:ln>
      </c:spPr>
    </c:plotArea>
    <c:plotVisOnly val="1"/>
    <c:dispBlanksAs val="gap"/>
    <c:showDLblsOverMax val="0"/>
  </c:chart>
  <c:txPr>
    <a:bodyPr/>
    <a:lstStyle/>
    <a:p>
      <a:pPr>
        <a:defRPr sz="1788"/>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488"/>
        </c:manualLayout>
      </c:layout>
      <c:barChart>
        <c:barDir val="col"/>
        <c:grouping val="stacked"/>
        <c:varyColors val="0"/>
        <c:ser>
          <c:idx val="0"/>
          <c:order val="0"/>
          <c:tx>
            <c:strRef>
              <c:f>Sheet1!$C$1</c:f>
              <c:strCache>
                <c:ptCount val="1"/>
                <c:pt idx="0">
                  <c:v>Occasionally</c:v>
                </c:pt>
              </c:strCache>
            </c:strRef>
          </c:tx>
          <c:invertIfNegative val="0"/>
          <c:dPt>
            <c:idx val="1"/>
            <c:invertIfNegative val="0"/>
            <c:bubble3D val="0"/>
            <c:spPr>
              <a:solidFill>
                <a:srgbClr val="A4D76B"/>
              </a:solidFill>
            </c:spPr>
          </c:dPt>
          <c:dPt>
            <c:idx val="3"/>
            <c:invertIfNegative val="0"/>
            <c:bubble3D val="0"/>
            <c:spPr>
              <a:solidFill>
                <a:srgbClr val="A4D76B"/>
              </a:solidFill>
            </c:spPr>
          </c:dPt>
          <c:dPt>
            <c:idx val="5"/>
            <c:invertIfNegative val="0"/>
            <c:bubble3D val="0"/>
            <c:spPr>
              <a:solidFill>
                <a:srgbClr val="A4D76B"/>
              </a:solidFill>
            </c:spPr>
          </c:dPt>
          <c:dLbls>
            <c:numFmt formatCode="0.0%" sourceLinked="0"/>
            <c:spPr>
              <a:noFill/>
              <a:ln>
                <a:noFill/>
              </a:ln>
              <a:effectLst/>
            </c:spPr>
            <c:txPr>
              <a:bodyPr/>
              <a:lstStyle/>
              <a:p>
                <a:pPr>
                  <a:defRPr sz="1400" b="1">
                    <a:solidFill>
                      <a:schemeClr val="tx1">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Academic Advising</c:v>
                </c:pt>
                <c:pt idx="2">
                  <c:v>Study Skills Advising</c:v>
                </c:pt>
                <c:pt idx="4">
                  <c:v>Writing Center</c:v>
                </c:pt>
              </c:strCache>
            </c:strRef>
          </c:cat>
          <c:val>
            <c:numRef>
              <c:f>Sheet1!$C$2:$C$7</c:f>
              <c:numCache>
                <c:formatCode>0.0%</c:formatCode>
                <c:ptCount val="6"/>
                <c:pt idx="0">
                  <c:v>0.627</c:v>
                </c:pt>
                <c:pt idx="1">
                  <c:v>0.56299999999999994</c:v>
                </c:pt>
                <c:pt idx="2">
                  <c:v>9.4E-2</c:v>
                </c:pt>
                <c:pt idx="3">
                  <c:v>0.14699999999999999</c:v>
                </c:pt>
                <c:pt idx="4">
                  <c:v>0.249</c:v>
                </c:pt>
                <c:pt idx="5">
                  <c:v>0.28100000000000003</c:v>
                </c:pt>
              </c:numCache>
            </c:numRef>
          </c:val>
        </c:ser>
        <c:ser>
          <c:idx val="1"/>
          <c:order val="1"/>
          <c:tx>
            <c:strRef>
              <c:f>Sheet1!$D$1</c:f>
              <c:strCache>
                <c:ptCount val="1"/>
                <c:pt idx="0">
                  <c:v>Frequently</c:v>
                </c:pt>
              </c:strCache>
            </c:strRef>
          </c:tx>
          <c:invertIfNegative val="0"/>
          <c:dPt>
            <c:idx val="1"/>
            <c:invertIfNegative val="0"/>
            <c:bubble3D val="0"/>
            <c:spPr>
              <a:solidFill>
                <a:srgbClr val="D0F1B9"/>
              </a:solidFill>
            </c:spPr>
          </c:dPt>
          <c:dPt>
            <c:idx val="3"/>
            <c:invertIfNegative val="0"/>
            <c:bubble3D val="0"/>
            <c:spPr>
              <a:solidFill>
                <a:srgbClr val="D0F1B9"/>
              </a:solidFill>
            </c:spPr>
          </c:dPt>
          <c:dPt>
            <c:idx val="5"/>
            <c:invertIfNegative val="0"/>
            <c:bubble3D val="0"/>
            <c:spPr>
              <a:solidFill>
                <a:srgbClr val="D0F1B9"/>
              </a:solidFill>
            </c:spPr>
          </c:dPt>
          <c:dLbls>
            <c:numFmt formatCode="0.0%" sourceLinked="0"/>
            <c:spPr>
              <a:noFill/>
              <a:ln>
                <a:noFill/>
              </a:ln>
              <a:effectLst/>
            </c:spPr>
            <c:txPr>
              <a:bodyPr/>
              <a:lstStyle/>
              <a:p>
                <a:pPr>
                  <a:defRPr sz="1400" b="1">
                    <a:solidFill>
                      <a:schemeClr val="tx1">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Academic Advising</c:v>
                </c:pt>
                <c:pt idx="2">
                  <c:v>Study Skills Advising</c:v>
                </c:pt>
                <c:pt idx="4">
                  <c:v>Writing Center</c:v>
                </c:pt>
              </c:strCache>
            </c:strRef>
          </c:cat>
          <c:val>
            <c:numRef>
              <c:f>Sheet1!$D$2:$D$7</c:f>
              <c:numCache>
                <c:formatCode>0.0%</c:formatCode>
                <c:ptCount val="6"/>
                <c:pt idx="0">
                  <c:v>0.29399999999999998</c:v>
                </c:pt>
                <c:pt idx="1">
                  <c:v>0.26600000000000001</c:v>
                </c:pt>
                <c:pt idx="2">
                  <c:v>1.6E-2</c:v>
                </c:pt>
                <c:pt idx="3">
                  <c:v>3.2000000000000001E-2</c:v>
                </c:pt>
                <c:pt idx="4">
                  <c:v>4.9000000000000002E-2</c:v>
                </c:pt>
                <c:pt idx="5">
                  <c:v>3.3000000000000002E-2</c:v>
                </c:pt>
              </c:numCache>
            </c:numRef>
          </c:val>
        </c:ser>
        <c:dLbls>
          <c:showLegendKey val="0"/>
          <c:showVal val="0"/>
          <c:showCatName val="0"/>
          <c:showSerName val="0"/>
          <c:showPercent val="0"/>
          <c:showBubbleSize val="0"/>
        </c:dLbls>
        <c:gapWidth val="90"/>
        <c:overlap val="100"/>
        <c:axId val="57672256"/>
        <c:axId val="57672816"/>
      </c:barChart>
      <c:catAx>
        <c:axId val="57672256"/>
        <c:scaling>
          <c:orientation val="minMax"/>
        </c:scaling>
        <c:delete val="0"/>
        <c:axPos val="b"/>
        <c:majorGridlines/>
        <c:numFmt formatCode="General" sourceLinked="0"/>
        <c:majorTickMark val="none"/>
        <c:minorTickMark val="none"/>
        <c:tickLblPos val="none"/>
        <c:crossAx val="57672816"/>
        <c:crosses val="autoZero"/>
        <c:auto val="1"/>
        <c:lblAlgn val="ctr"/>
        <c:lblOffset val="100"/>
        <c:tickLblSkip val="2"/>
        <c:tickMarkSkip val="2"/>
        <c:noMultiLvlLbl val="0"/>
      </c:catAx>
      <c:valAx>
        <c:axId val="57672816"/>
        <c:scaling>
          <c:orientation val="minMax"/>
          <c:max val="1"/>
          <c:min val="0"/>
        </c:scaling>
        <c:delete val="0"/>
        <c:axPos val="l"/>
        <c:numFmt formatCode="0%" sourceLinked="0"/>
        <c:majorTickMark val="none"/>
        <c:minorTickMark val="none"/>
        <c:tickLblPos val="nextTo"/>
        <c:txPr>
          <a:bodyPr rot="0" vert="horz"/>
          <a:lstStyle/>
          <a:p>
            <a:pPr>
              <a:defRPr sz="1400">
                <a:solidFill>
                  <a:schemeClr val="tx1">
                    <a:lumMod val="75000"/>
                  </a:schemeClr>
                </a:solidFill>
              </a:defRPr>
            </a:pPr>
            <a:endParaRPr lang="en-US"/>
          </a:p>
        </c:txPr>
        <c:crossAx val="5767225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154E-2"/>
          <c:y val="2.8790786948176578E-2"/>
          <c:w val="0.94561598224195342"/>
          <c:h val="0.93282149712092488"/>
        </c:manualLayout>
      </c:layout>
      <c:barChart>
        <c:barDir val="col"/>
        <c:grouping val="stacked"/>
        <c:varyColors val="0"/>
        <c:ser>
          <c:idx val="0"/>
          <c:order val="0"/>
          <c:tx>
            <c:strRef>
              <c:f>Sheet1!$C$1</c:f>
              <c:strCache>
                <c:ptCount val="1"/>
                <c:pt idx="0">
                  <c:v>Occasionally</c:v>
                </c:pt>
              </c:strCache>
            </c:strRef>
          </c:tx>
          <c:invertIfNegative val="0"/>
          <c:dPt>
            <c:idx val="1"/>
            <c:invertIfNegative val="0"/>
            <c:bubble3D val="0"/>
            <c:spPr>
              <a:solidFill>
                <a:srgbClr val="A4D76B"/>
              </a:solidFill>
            </c:spPr>
          </c:dPt>
          <c:dPt>
            <c:idx val="3"/>
            <c:invertIfNegative val="0"/>
            <c:bubble3D val="0"/>
            <c:spPr>
              <a:solidFill>
                <a:srgbClr val="A4D76B"/>
              </a:solidFill>
            </c:spPr>
          </c:dPt>
          <c:dPt>
            <c:idx val="5"/>
            <c:invertIfNegative val="0"/>
            <c:bubble3D val="0"/>
            <c:spPr>
              <a:solidFill>
                <a:srgbClr val="A4D76B"/>
              </a:solidFill>
            </c:spPr>
          </c:dPt>
          <c:dLbls>
            <c:numFmt formatCode="0.0%" sourceLinked="0"/>
            <c:spPr>
              <a:noFill/>
              <a:ln>
                <a:noFill/>
              </a:ln>
              <a:effectLst/>
            </c:spPr>
            <c:txPr>
              <a:bodyPr/>
              <a:lstStyle/>
              <a:p>
                <a:pPr>
                  <a:defRPr sz="1400" b="1">
                    <a:solidFill>
                      <a:schemeClr val="tx1">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Financial Aid Advising</c:v>
                </c:pt>
                <c:pt idx="2">
                  <c:v>Career Counseling</c:v>
                </c:pt>
                <c:pt idx="4">
                  <c:v>Attended professors' office hours</c:v>
                </c:pt>
              </c:strCache>
            </c:strRef>
          </c:cat>
          <c:val>
            <c:numRef>
              <c:f>Sheet1!$C$2:$C$7</c:f>
              <c:numCache>
                <c:formatCode>0.0%</c:formatCode>
                <c:ptCount val="6"/>
                <c:pt idx="0">
                  <c:v>0.434</c:v>
                </c:pt>
                <c:pt idx="1">
                  <c:v>0.29699999999999999</c:v>
                </c:pt>
                <c:pt idx="2">
                  <c:v>0.443</c:v>
                </c:pt>
                <c:pt idx="3">
                  <c:v>0.41299999999999998</c:v>
                </c:pt>
                <c:pt idx="4">
                  <c:v>0.63700000000000001</c:v>
                </c:pt>
                <c:pt idx="5">
                  <c:v>0.64200000000000002</c:v>
                </c:pt>
              </c:numCache>
            </c:numRef>
          </c:val>
        </c:ser>
        <c:ser>
          <c:idx val="1"/>
          <c:order val="1"/>
          <c:tx>
            <c:strRef>
              <c:f>Sheet1!$D$1</c:f>
              <c:strCache>
                <c:ptCount val="1"/>
                <c:pt idx="0">
                  <c:v>Frequently</c:v>
                </c:pt>
              </c:strCache>
            </c:strRef>
          </c:tx>
          <c:invertIfNegative val="0"/>
          <c:dPt>
            <c:idx val="1"/>
            <c:invertIfNegative val="0"/>
            <c:bubble3D val="0"/>
            <c:spPr>
              <a:solidFill>
                <a:srgbClr val="D0F1B9"/>
              </a:solidFill>
            </c:spPr>
          </c:dPt>
          <c:dPt>
            <c:idx val="3"/>
            <c:invertIfNegative val="0"/>
            <c:bubble3D val="0"/>
            <c:spPr>
              <a:solidFill>
                <a:srgbClr val="D0F1B9"/>
              </a:solidFill>
            </c:spPr>
          </c:dPt>
          <c:dPt>
            <c:idx val="5"/>
            <c:invertIfNegative val="0"/>
            <c:bubble3D val="0"/>
            <c:spPr>
              <a:solidFill>
                <a:srgbClr val="D0F1B9"/>
              </a:solidFill>
            </c:spPr>
          </c:dPt>
          <c:dLbls>
            <c:numFmt formatCode="0.0%" sourceLinked="0"/>
            <c:spPr>
              <a:noFill/>
              <a:ln>
                <a:noFill/>
              </a:ln>
              <a:effectLst/>
            </c:spPr>
            <c:txPr>
              <a:bodyPr/>
              <a:lstStyle/>
              <a:p>
                <a:pPr>
                  <a:defRPr sz="1400" b="1">
                    <a:solidFill>
                      <a:schemeClr val="tx1">
                        <a:lumMod val="50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Financial Aid Advising</c:v>
                </c:pt>
                <c:pt idx="2">
                  <c:v>Career Counseling</c:v>
                </c:pt>
                <c:pt idx="4">
                  <c:v>Attended professors' office hours</c:v>
                </c:pt>
              </c:strCache>
            </c:strRef>
          </c:cat>
          <c:val>
            <c:numRef>
              <c:f>Sheet1!$D$2:$D$7</c:f>
              <c:numCache>
                <c:formatCode>0.0%</c:formatCode>
                <c:ptCount val="6"/>
                <c:pt idx="0">
                  <c:v>0.152</c:v>
                </c:pt>
                <c:pt idx="1">
                  <c:v>7.9000000000000001E-2</c:v>
                </c:pt>
                <c:pt idx="2">
                  <c:v>0.14299999999999999</c:v>
                </c:pt>
                <c:pt idx="3">
                  <c:v>9.6000000000000002E-2</c:v>
                </c:pt>
                <c:pt idx="4">
                  <c:v>0.11700000000000001</c:v>
                </c:pt>
                <c:pt idx="5">
                  <c:v>0.19500000000000001</c:v>
                </c:pt>
              </c:numCache>
            </c:numRef>
          </c:val>
        </c:ser>
        <c:dLbls>
          <c:showLegendKey val="0"/>
          <c:showVal val="1"/>
          <c:showCatName val="0"/>
          <c:showSerName val="0"/>
          <c:showPercent val="0"/>
          <c:showBubbleSize val="0"/>
        </c:dLbls>
        <c:gapWidth val="90"/>
        <c:overlap val="100"/>
        <c:axId val="57675616"/>
        <c:axId val="57676176"/>
      </c:barChart>
      <c:catAx>
        <c:axId val="57675616"/>
        <c:scaling>
          <c:orientation val="minMax"/>
        </c:scaling>
        <c:delete val="0"/>
        <c:axPos val="b"/>
        <c:majorGridlines/>
        <c:numFmt formatCode="General" sourceLinked="0"/>
        <c:majorTickMark val="none"/>
        <c:minorTickMark val="none"/>
        <c:tickLblPos val="none"/>
        <c:crossAx val="57676176"/>
        <c:crosses val="autoZero"/>
        <c:auto val="1"/>
        <c:lblAlgn val="ctr"/>
        <c:lblOffset val="100"/>
        <c:tickLblSkip val="2"/>
        <c:tickMarkSkip val="2"/>
        <c:noMultiLvlLbl val="0"/>
      </c:catAx>
      <c:valAx>
        <c:axId val="57676176"/>
        <c:scaling>
          <c:orientation val="minMax"/>
          <c:max val="1"/>
          <c:min val="0"/>
        </c:scaling>
        <c:delete val="0"/>
        <c:axPos val="l"/>
        <c:numFmt formatCode="0%" sourceLinked="0"/>
        <c:majorTickMark val="none"/>
        <c:minorTickMark val="none"/>
        <c:tickLblPos val="nextTo"/>
        <c:txPr>
          <a:bodyPr rot="0" vert="horz"/>
          <a:lstStyle/>
          <a:p>
            <a:pPr>
              <a:defRPr sz="1400">
                <a:solidFill>
                  <a:schemeClr val="tx1">
                    <a:lumMod val="75000"/>
                  </a:schemeClr>
                </a:solidFill>
              </a:defRPr>
            </a:pPr>
            <a:endParaRPr lang="en-US"/>
          </a:p>
        </c:txPr>
        <c:crossAx val="57675616"/>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17946969696969781"/>
          <c:y val="3.1746031746031744E-2"/>
          <c:w val="0.65116161616162038"/>
          <c:h val="0.68216931216931365"/>
        </c:manualLayout>
      </c:layout>
      <c:pieChart>
        <c:varyColors val="1"/>
        <c:ser>
          <c:idx val="0"/>
          <c:order val="0"/>
          <c:tx>
            <c:strRef>
              <c:f>Sheet1!$B$1</c:f>
              <c:strCache>
                <c:ptCount val="1"/>
                <c:pt idx="0">
                  <c:v>Housing</c:v>
                </c:pt>
              </c:strCache>
            </c:strRef>
          </c:tx>
          <c:dPt>
            <c:idx val="0"/>
            <c:bubble3D val="0"/>
            <c:spPr>
              <a:solidFill>
                <a:srgbClr val="99FF99"/>
              </a:solidFill>
            </c:spPr>
          </c:dPt>
          <c:dPt>
            <c:idx val="1"/>
            <c:bubble3D val="0"/>
            <c:spPr>
              <a:solidFill>
                <a:srgbClr val="96DAF2"/>
              </a:solidFill>
            </c:spPr>
          </c:dPt>
          <c:dPt>
            <c:idx val="2"/>
            <c:bubble3D val="0"/>
            <c:spPr>
              <a:solidFill>
                <a:srgbClr val="CC99FF"/>
              </a:solidFill>
            </c:spPr>
          </c:dPt>
          <c:dPt>
            <c:idx val="3"/>
            <c:bubble3D val="0"/>
            <c:spPr>
              <a:solidFill>
                <a:srgbClr val="FFFF66"/>
              </a:solidFill>
            </c:spPr>
          </c:dPt>
          <c:dLbls>
            <c:spPr>
              <a:noFill/>
              <a:ln>
                <a:noFill/>
              </a:ln>
              <a:effectLst/>
            </c:spPr>
            <c:txPr>
              <a:bodyPr/>
              <a:lstStyle/>
              <a:p>
                <a:pPr algn="ctr">
                  <a:defRPr lang="en-US" sz="1793" b="1" i="0" u="none" strike="noStrike" kern="1200" baseline="0">
                    <a:solidFill>
                      <a:srgbClr val="7680AC">
                        <a:lumMod val="50000"/>
                      </a:srgbClr>
                    </a:solidFill>
                    <a:latin typeface="+mn-lt"/>
                    <a:ea typeface="+mn-ea"/>
                    <a:cs typeface="+mn-cs"/>
                  </a:defRPr>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Sheet1!$A$2:$A$6</c:f>
              <c:strCache>
                <c:ptCount val="5"/>
                <c:pt idx="0">
                  <c:v>First Year</c:v>
                </c:pt>
                <c:pt idx="1">
                  <c:v>Sophomore</c:v>
                </c:pt>
                <c:pt idx="2">
                  <c:v>Junior</c:v>
                </c:pt>
                <c:pt idx="3">
                  <c:v>Senior</c:v>
                </c:pt>
                <c:pt idx="4">
                  <c:v>Fifth Year and Beyond</c:v>
                </c:pt>
              </c:strCache>
            </c:strRef>
          </c:cat>
          <c:val>
            <c:numRef>
              <c:f>Sheet1!$B$2:$B$6</c:f>
              <c:numCache>
                <c:formatCode>0.0%</c:formatCode>
                <c:ptCount val="5"/>
                <c:pt idx="0">
                  <c:v>3.3000000000000002E-2</c:v>
                </c:pt>
                <c:pt idx="1">
                  <c:v>0.40100000000000002</c:v>
                </c:pt>
                <c:pt idx="2">
                  <c:v>0.498</c:v>
                </c:pt>
                <c:pt idx="3">
                  <c:v>5.5E-2</c:v>
                </c:pt>
                <c:pt idx="4">
                  <c:v>1.2999999999999999E-2</c:v>
                </c:pt>
              </c:numCache>
            </c:numRef>
          </c:val>
        </c:ser>
        <c:dLbls>
          <c:showLegendKey val="0"/>
          <c:showVal val="1"/>
          <c:showCatName val="0"/>
          <c:showSerName val="0"/>
          <c:showPercent val="0"/>
          <c:showBubbleSize val="0"/>
          <c:showLeaderLines val="1"/>
        </c:dLbls>
        <c:firstSliceAng val="0"/>
      </c:pieChart>
      <c:spPr>
        <a:noFill/>
        <a:ln w="25379">
          <a:noFill/>
        </a:ln>
      </c:spPr>
    </c:plotArea>
    <c:legend>
      <c:legendPos val="b"/>
      <c:layout>
        <c:manualLayout>
          <c:xMode val="edge"/>
          <c:yMode val="edge"/>
          <c:x val="0.26448253583686776"/>
          <c:y val="0.74776198706869113"/>
          <c:w val="0.5634090450232182"/>
          <c:h val="0.23636493609030595"/>
        </c:manualLayout>
      </c:layout>
      <c:overlay val="0"/>
      <c:txPr>
        <a:bodyPr/>
        <a:lstStyle/>
        <a:p>
          <a:pPr>
            <a:defRPr sz="1729" baseline="0">
              <a:solidFill>
                <a:schemeClr val="tx1">
                  <a:lumMod val="50000"/>
                </a:schemeClr>
              </a:solidFill>
            </a:defRPr>
          </a:pPr>
          <a:endParaRPr lang="en-US"/>
        </a:p>
      </c:txPr>
    </c:legend>
    <c:plotVisOnly val="1"/>
    <c:dispBlanksAs val="zero"/>
    <c:showDLblsOverMax val="0"/>
  </c:chart>
  <c:spPr>
    <a:noFill/>
    <a:ln>
      <a:noFill/>
    </a:ln>
  </c:sp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7.052585532071648E-2"/>
          <c:y val="0.12160108699283877"/>
          <c:w val="0.58687121006425924"/>
          <c:h val="0.75229357798165142"/>
        </c:manualLayout>
      </c:layout>
      <c:barChart>
        <c:barDir val="col"/>
        <c:grouping val="clustered"/>
        <c:varyColors val="0"/>
        <c:ser>
          <c:idx val="2"/>
          <c:order val="0"/>
          <c:tx>
            <c:strRef>
              <c:f>Sheet1!$B$1</c:f>
              <c:strCache>
                <c:ptCount val="1"/>
                <c:pt idx="0">
                  <c:v>Institution</c:v>
                </c:pt>
              </c:strCache>
            </c:strRef>
          </c:tx>
          <c:spPr>
            <a:solidFill>
              <a:schemeClr val="tx1">
                <a:lumMod val="75000"/>
              </a:schemeClr>
            </a:solidFill>
            <a:ln>
              <a:solidFill>
                <a:schemeClr val="tx1"/>
              </a:solidFill>
            </a:ln>
          </c:spPr>
          <c:invertIfNegative val="0"/>
          <c:dLbls>
            <c:spPr>
              <a:noFill/>
              <a:ln>
                <a:noFill/>
              </a:ln>
              <a:effectLst/>
            </c:spPr>
            <c:txPr>
              <a:bodyPr/>
              <a:lstStyle/>
              <a:p>
                <a:pPr>
                  <a:defRPr sz="1567">
                    <a:solidFill>
                      <a:schemeClr val="tx2">
                        <a:lumMod val="75000"/>
                      </a:schemeClr>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48.74</c:v>
                </c:pt>
                <c:pt idx="1">
                  <c:v>49.01</c:v>
                </c:pt>
                <c:pt idx="2">
                  <c:v>48.61</c:v>
                </c:pt>
              </c:numCache>
            </c:numRef>
          </c:val>
        </c:ser>
        <c:ser>
          <c:idx val="0"/>
          <c:order val="1"/>
          <c:tx>
            <c:strRef>
              <c:f>Sheet1!$C$1</c:f>
              <c:strCache>
                <c:ptCount val="1"/>
                <c:pt idx="0">
                  <c:v>Comparison</c:v>
                </c:pt>
              </c:strCache>
            </c:strRef>
          </c:tx>
          <c:spPr>
            <a:solidFill>
              <a:srgbClr val="A4D76B"/>
            </a:solidFill>
            <a:ln>
              <a:solidFill>
                <a:schemeClr val="tx1"/>
              </a:solidFill>
            </a:ln>
          </c:spPr>
          <c:invertIfNegative val="0"/>
          <c:dLbls>
            <c:spPr>
              <a:noFill/>
              <a:ln>
                <a:noFill/>
              </a:ln>
              <a:effectLst/>
            </c:spPr>
            <c:txPr>
              <a:bodyPr/>
              <a:lstStyle/>
              <a:p>
                <a:pPr>
                  <a:defRPr sz="1567">
                    <a:solidFill>
                      <a:schemeClr val="tx2">
                        <a:lumMod val="75000"/>
                      </a:schemeClr>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49.7</c:v>
                </c:pt>
                <c:pt idx="1">
                  <c:v>49.53</c:v>
                </c:pt>
                <c:pt idx="2">
                  <c:v>49.8</c:v>
                </c:pt>
              </c:numCache>
            </c:numRef>
          </c:val>
        </c:ser>
        <c:dLbls>
          <c:showLegendKey val="0"/>
          <c:showVal val="1"/>
          <c:showCatName val="0"/>
          <c:showSerName val="0"/>
          <c:showPercent val="0"/>
          <c:showBubbleSize val="0"/>
        </c:dLbls>
        <c:gapWidth val="50"/>
        <c:axId val="57678976"/>
        <c:axId val="57679536"/>
      </c:barChart>
      <c:catAx>
        <c:axId val="57678976"/>
        <c:scaling>
          <c:orientation val="minMax"/>
        </c:scaling>
        <c:delete val="0"/>
        <c:axPos val="b"/>
        <c:numFmt formatCode="General" sourceLinked="1"/>
        <c:majorTickMark val="none"/>
        <c:minorTickMark val="none"/>
        <c:tickLblPos val="nextTo"/>
        <c:txPr>
          <a:bodyPr rot="0" vert="horz"/>
          <a:lstStyle/>
          <a:p>
            <a:pPr>
              <a:defRPr sz="1566">
                <a:solidFill>
                  <a:schemeClr val="tx2">
                    <a:lumMod val="75000"/>
                  </a:schemeClr>
                </a:solidFill>
              </a:defRPr>
            </a:pPr>
            <a:endParaRPr lang="en-US"/>
          </a:p>
        </c:txPr>
        <c:crossAx val="57679536"/>
        <c:crosses val="autoZero"/>
        <c:auto val="1"/>
        <c:lblAlgn val="ctr"/>
        <c:lblOffset val="100"/>
        <c:tickLblSkip val="1"/>
        <c:tickMarkSkip val="1"/>
        <c:noMultiLvlLbl val="0"/>
      </c:catAx>
      <c:valAx>
        <c:axId val="57679536"/>
        <c:scaling>
          <c:orientation val="minMax"/>
          <c:max val="100"/>
          <c:min val="0"/>
        </c:scaling>
        <c:delete val="0"/>
        <c:axPos val="l"/>
        <c:numFmt formatCode="#,##0" sourceLinked="0"/>
        <c:majorTickMark val="none"/>
        <c:minorTickMark val="none"/>
        <c:tickLblPos val="nextTo"/>
        <c:txPr>
          <a:bodyPr rot="0" vert="horz"/>
          <a:lstStyle/>
          <a:p>
            <a:pPr>
              <a:defRPr sz="1371">
                <a:solidFill>
                  <a:schemeClr val="tx2">
                    <a:lumMod val="75000"/>
                  </a:schemeClr>
                </a:solidFill>
              </a:defRPr>
            </a:pPr>
            <a:endParaRPr lang="en-US"/>
          </a:p>
        </c:txPr>
        <c:crossAx val="57678976"/>
        <c:crosses val="autoZero"/>
        <c:crossBetween val="between"/>
        <c:majorUnit val="10"/>
      </c:valAx>
      <c:spPr>
        <a:noFill/>
        <a:ln w="25392">
          <a:noFill/>
        </a:ln>
      </c:spPr>
    </c:plotArea>
    <c:plotVisOnly val="1"/>
    <c:dispBlanksAs val="gap"/>
    <c:showDLblsOverMax val="0"/>
  </c:chart>
  <c:txPr>
    <a:bodyPr/>
    <a:lstStyle/>
    <a:p>
      <a:pPr>
        <a:defRPr sz="1760"/>
      </a:pPr>
      <a:endParaRPr lang="en-US"/>
    </a:p>
  </c:txPr>
  <c:externalData r:id="rId1">
    <c:autoUpdate val="0"/>
  </c:externalData>
  <c:userShapes r:id="rId2"/>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727E-2"/>
          <c:y val="9.1665348762098919E-2"/>
          <c:w val="0.5654202294808256"/>
          <c:h val="0.78623973983450091"/>
        </c:manualLayout>
      </c:layout>
      <c:barChart>
        <c:barDir val="col"/>
        <c:grouping val="clustered"/>
        <c:varyColors val="0"/>
        <c:ser>
          <c:idx val="2"/>
          <c:order val="0"/>
          <c:spPr>
            <a:solidFill>
              <a:schemeClr val="tx1">
                <a:lumMod val="75000"/>
              </a:schemeClr>
            </a:solidFill>
            <a:ln>
              <a:solidFill>
                <a:schemeClr val="tx1"/>
              </a:solidFill>
            </a:ln>
          </c:spPr>
          <c:invertIfNegative val="0"/>
          <c:dLbls>
            <c:spPr>
              <a:noFill/>
              <a:ln>
                <a:noFill/>
              </a:ln>
              <a:effectLst/>
            </c:spPr>
            <c:txPr>
              <a:bodyPr/>
              <a:lstStyle/>
              <a:p>
                <a:pPr>
                  <a:defRPr sz="1616">
                    <a:solidFill>
                      <a:schemeClr val="tx1">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49.38</c:v>
                </c:pt>
                <c:pt idx="1">
                  <c:v>48.3</c:v>
                </c:pt>
                <c:pt idx="2">
                  <c:v>49.87</c:v>
                </c:pt>
              </c:numCache>
            </c:numRef>
          </c:val>
        </c:ser>
        <c:ser>
          <c:idx val="0"/>
          <c:order val="1"/>
          <c:spPr>
            <a:solidFill>
              <a:srgbClr val="A4D76B"/>
            </a:solidFill>
            <a:ln>
              <a:solidFill>
                <a:schemeClr val="tx1"/>
              </a:solidFill>
            </a:ln>
          </c:spPr>
          <c:invertIfNegative val="0"/>
          <c:dLbls>
            <c:spPr>
              <a:noFill/>
              <a:ln>
                <a:noFill/>
              </a:ln>
              <a:effectLst/>
            </c:spPr>
            <c:txPr>
              <a:bodyPr/>
              <a:lstStyle/>
              <a:p>
                <a:pPr>
                  <a:defRPr sz="1616">
                    <a:solidFill>
                      <a:schemeClr val="tx1">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50.08</c:v>
                </c:pt>
                <c:pt idx="1">
                  <c:v>48.65</c:v>
                </c:pt>
                <c:pt idx="2">
                  <c:v>50.86</c:v>
                </c:pt>
              </c:numCache>
            </c:numRef>
          </c:val>
        </c:ser>
        <c:dLbls>
          <c:showLegendKey val="0"/>
          <c:showVal val="1"/>
          <c:showCatName val="0"/>
          <c:showSerName val="0"/>
          <c:showPercent val="0"/>
          <c:showBubbleSize val="0"/>
        </c:dLbls>
        <c:gapWidth val="50"/>
        <c:axId val="59165312"/>
        <c:axId val="59165872"/>
      </c:barChart>
      <c:catAx>
        <c:axId val="59165312"/>
        <c:scaling>
          <c:orientation val="minMax"/>
        </c:scaling>
        <c:delete val="0"/>
        <c:axPos val="b"/>
        <c:numFmt formatCode="General" sourceLinked="1"/>
        <c:majorTickMark val="none"/>
        <c:minorTickMark val="none"/>
        <c:tickLblPos val="nextTo"/>
        <c:txPr>
          <a:bodyPr rot="0" vert="horz"/>
          <a:lstStyle/>
          <a:p>
            <a:pPr>
              <a:defRPr sz="1615">
                <a:solidFill>
                  <a:schemeClr val="tx1">
                    <a:lumMod val="75000"/>
                  </a:schemeClr>
                </a:solidFill>
              </a:defRPr>
            </a:pPr>
            <a:endParaRPr lang="en-US"/>
          </a:p>
        </c:txPr>
        <c:crossAx val="59165872"/>
        <c:crosses val="autoZero"/>
        <c:auto val="1"/>
        <c:lblAlgn val="ctr"/>
        <c:lblOffset val="100"/>
        <c:tickLblSkip val="1"/>
        <c:tickMarkSkip val="1"/>
        <c:noMultiLvlLbl val="0"/>
      </c:catAx>
      <c:valAx>
        <c:axId val="59165872"/>
        <c:scaling>
          <c:orientation val="minMax"/>
          <c:max val="100"/>
          <c:min val="0"/>
        </c:scaling>
        <c:delete val="0"/>
        <c:axPos val="l"/>
        <c:numFmt formatCode="#,##0" sourceLinked="0"/>
        <c:majorTickMark val="none"/>
        <c:minorTickMark val="none"/>
        <c:tickLblPos val="nextTo"/>
        <c:txPr>
          <a:bodyPr rot="0" vert="horz"/>
          <a:lstStyle/>
          <a:p>
            <a:pPr>
              <a:defRPr sz="1413">
                <a:solidFill>
                  <a:schemeClr val="tx1">
                    <a:lumMod val="75000"/>
                  </a:schemeClr>
                </a:solidFill>
              </a:defRPr>
            </a:pPr>
            <a:endParaRPr lang="en-US"/>
          </a:p>
        </c:txPr>
        <c:crossAx val="59165312"/>
        <c:crosses val="autoZero"/>
        <c:crossBetween val="between"/>
        <c:majorUnit val="10"/>
      </c:valAx>
      <c:spPr>
        <a:noFill/>
        <a:ln w="25385">
          <a:noFill/>
        </a:ln>
      </c:spPr>
    </c:plotArea>
    <c:plotVisOnly val="1"/>
    <c:dispBlanksAs val="gap"/>
    <c:showDLblsOverMax val="0"/>
  </c:chart>
  <c:txPr>
    <a:bodyPr/>
    <a:lstStyle/>
    <a:p>
      <a:pPr>
        <a:defRPr sz="1819"/>
      </a:pPr>
      <a:endParaRPr lang="en-US"/>
    </a:p>
  </c:txPr>
  <c:externalData r:id="rId1">
    <c:autoUpdate val="0"/>
  </c:externalData>
  <c:userShapes r:id="rId2"/>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7.052585532071648E-2"/>
          <c:y val="0.12160108699283877"/>
          <c:w val="0.58687121006425924"/>
          <c:h val="0.75229357798165142"/>
        </c:manualLayout>
      </c:layout>
      <c:barChart>
        <c:barDir val="col"/>
        <c:grouping val="clustered"/>
        <c:varyColors val="0"/>
        <c:ser>
          <c:idx val="2"/>
          <c:order val="0"/>
          <c:tx>
            <c:strRef>
              <c:f>Sheet1!$B$1</c:f>
              <c:strCache>
                <c:ptCount val="1"/>
                <c:pt idx="0">
                  <c:v>Institution</c:v>
                </c:pt>
              </c:strCache>
            </c:strRef>
          </c:tx>
          <c:spPr>
            <a:solidFill>
              <a:schemeClr val="tx1">
                <a:lumMod val="75000"/>
              </a:schemeClr>
            </a:solidFill>
            <a:ln>
              <a:solidFill>
                <a:schemeClr val="tx1"/>
              </a:solidFill>
            </a:ln>
          </c:spPr>
          <c:invertIfNegative val="0"/>
          <c:dLbls>
            <c:spPr>
              <a:noFill/>
              <a:ln>
                <a:noFill/>
              </a:ln>
              <a:effectLst/>
            </c:spPr>
            <c:txPr>
              <a:bodyPr/>
              <a:lstStyle/>
              <a:p>
                <a:pPr>
                  <a:defRPr sz="1567">
                    <a:solidFill>
                      <a:schemeClr val="tx2">
                        <a:lumMod val="75000"/>
                      </a:schemeClr>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49.13</c:v>
                </c:pt>
                <c:pt idx="1">
                  <c:v>50.15</c:v>
                </c:pt>
                <c:pt idx="2">
                  <c:v>48.67</c:v>
                </c:pt>
              </c:numCache>
            </c:numRef>
          </c:val>
        </c:ser>
        <c:ser>
          <c:idx val="0"/>
          <c:order val="1"/>
          <c:tx>
            <c:strRef>
              <c:f>Sheet1!$C$1</c:f>
              <c:strCache>
                <c:ptCount val="1"/>
                <c:pt idx="0">
                  <c:v>Comparison</c:v>
                </c:pt>
              </c:strCache>
            </c:strRef>
          </c:tx>
          <c:spPr>
            <a:solidFill>
              <a:srgbClr val="A4D76B"/>
            </a:solidFill>
            <a:ln>
              <a:solidFill>
                <a:schemeClr val="tx1"/>
              </a:solidFill>
            </a:ln>
          </c:spPr>
          <c:invertIfNegative val="0"/>
          <c:dLbls>
            <c:spPr>
              <a:noFill/>
              <a:ln>
                <a:noFill/>
              </a:ln>
              <a:effectLst/>
            </c:spPr>
            <c:txPr>
              <a:bodyPr/>
              <a:lstStyle/>
              <a:p>
                <a:pPr>
                  <a:defRPr sz="1567">
                    <a:solidFill>
                      <a:schemeClr val="tx2">
                        <a:lumMod val="75000"/>
                      </a:schemeClr>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50.38</c:v>
                </c:pt>
                <c:pt idx="1">
                  <c:v>52.27</c:v>
                </c:pt>
                <c:pt idx="2">
                  <c:v>49.35</c:v>
                </c:pt>
              </c:numCache>
            </c:numRef>
          </c:val>
        </c:ser>
        <c:dLbls>
          <c:showLegendKey val="0"/>
          <c:showVal val="1"/>
          <c:showCatName val="0"/>
          <c:showSerName val="0"/>
          <c:showPercent val="0"/>
          <c:showBubbleSize val="0"/>
        </c:dLbls>
        <c:gapWidth val="50"/>
        <c:axId val="59169232"/>
        <c:axId val="59169792"/>
      </c:barChart>
      <c:catAx>
        <c:axId val="59169232"/>
        <c:scaling>
          <c:orientation val="minMax"/>
        </c:scaling>
        <c:delete val="0"/>
        <c:axPos val="b"/>
        <c:numFmt formatCode="General" sourceLinked="1"/>
        <c:majorTickMark val="none"/>
        <c:minorTickMark val="none"/>
        <c:tickLblPos val="nextTo"/>
        <c:txPr>
          <a:bodyPr rot="0" vert="horz"/>
          <a:lstStyle/>
          <a:p>
            <a:pPr>
              <a:defRPr sz="1566">
                <a:solidFill>
                  <a:schemeClr val="tx2">
                    <a:lumMod val="75000"/>
                  </a:schemeClr>
                </a:solidFill>
              </a:defRPr>
            </a:pPr>
            <a:endParaRPr lang="en-US"/>
          </a:p>
        </c:txPr>
        <c:crossAx val="59169792"/>
        <c:crosses val="autoZero"/>
        <c:auto val="1"/>
        <c:lblAlgn val="ctr"/>
        <c:lblOffset val="100"/>
        <c:tickLblSkip val="1"/>
        <c:tickMarkSkip val="1"/>
        <c:noMultiLvlLbl val="0"/>
      </c:catAx>
      <c:valAx>
        <c:axId val="59169792"/>
        <c:scaling>
          <c:orientation val="minMax"/>
          <c:max val="100"/>
          <c:min val="0"/>
        </c:scaling>
        <c:delete val="0"/>
        <c:axPos val="l"/>
        <c:numFmt formatCode="#,##0" sourceLinked="0"/>
        <c:majorTickMark val="none"/>
        <c:minorTickMark val="none"/>
        <c:tickLblPos val="nextTo"/>
        <c:txPr>
          <a:bodyPr rot="0" vert="horz"/>
          <a:lstStyle/>
          <a:p>
            <a:pPr>
              <a:defRPr sz="1371">
                <a:solidFill>
                  <a:schemeClr val="tx2">
                    <a:lumMod val="75000"/>
                  </a:schemeClr>
                </a:solidFill>
              </a:defRPr>
            </a:pPr>
            <a:endParaRPr lang="en-US"/>
          </a:p>
        </c:txPr>
        <c:crossAx val="59169232"/>
        <c:crosses val="autoZero"/>
        <c:crossBetween val="between"/>
        <c:majorUnit val="10"/>
      </c:valAx>
      <c:spPr>
        <a:noFill/>
        <a:ln w="25392">
          <a:noFill/>
        </a:ln>
      </c:spPr>
    </c:plotArea>
    <c:plotVisOnly val="1"/>
    <c:dispBlanksAs val="gap"/>
    <c:showDLblsOverMax val="0"/>
  </c:chart>
  <c:txPr>
    <a:bodyPr/>
    <a:lstStyle/>
    <a:p>
      <a:pPr>
        <a:defRPr sz="1762"/>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4398"/>
          <c:y val="2.0881707968322248E-2"/>
        </c:manualLayout>
      </c:layout>
      <c:overlay val="0"/>
    </c:title>
    <c:autoTitleDeleted val="0"/>
    <c:plotArea>
      <c:layout>
        <c:manualLayout>
          <c:layoutTarget val="inner"/>
          <c:xMode val="edge"/>
          <c:yMode val="edge"/>
          <c:x val="0.11149032992036405"/>
          <c:y val="0.12529002320185612"/>
          <c:w val="0.85324232081911267"/>
          <c:h val="0.75406032482598606"/>
        </c:manualLayout>
      </c:layout>
      <c:barChart>
        <c:barDir val="bar"/>
        <c:grouping val="clustered"/>
        <c:varyColors val="0"/>
        <c:dLbls>
          <c:showLegendKey val="0"/>
          <c:showVal val="0"/>
          <c:showCatName val="0"/>
          <c:showSerName val="0"/>
          <c:showPercent val="0"/>
          <c:showBubbleSize val="0"/>
        </c:dLbls>
        <c:gapWidth val="50"/>
        <c:axId val="59171472"/>
        <c:axId val="59172032"/>
      </c:barChart>
      <c:catAx>
        <c:axId val="59171472"/>
        <c:scaling>
          <c:orientation val="minMax"/>
        </c:scaling>
        <c:delete val="0"/>
        <c:axPos val="l"/>
        <c:majorTickMark val="none"/>
        <c:minorTickMark val="none"/>
        <c:tickLblPos val="nextTo"/>
        <c:txPr>
          <a:bodyPr rot="0" vert="horz"/>
          <a:lstStyle/>
          <a:p>
            <a:pPr>
              <a:defRPr/>
            </a:pPr>
            <a:endParaRPr lang="en-US"/>
          </a:p>
        </c:txPr>
        <c:crossAx val="59172032"/>
        <c:crosses val="autoZero"/>
        <c:auto val="1"/>
        <c:lblAlgn val="ctr"/>
        <c:lblOffset val="100"/>
        <c:tickLblSkip val="1"/>
        <c:tickMarkSkip val="1"/>
        <c:noMultiLvlLbl val="0"/>
      </c:catAx>
      <c:valAx>
        <c:axId val="59172032"/>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59171472"/>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7.052585532071648E-2"/>
          <c:y val="0.12160108699283877"/>
          <c:w val="0.58687121006425924"/>
          <c:h val="0.75229357798165142"/>
        </c:manualLayout>
      </c:layout>
      <c:barChart>
        <c:barDir val="col"/>
        <c:grouping val="clustered"/>
        <c:varyColors val="0"/>
        <c:ser>
          <c:idx val="2"/>
          <c:order val="0"/>
          <c:tx>
            <c:strRef>
              <c:f>Sheet1!$B$1</c:f>
              <c:strCache>
                <c:ptCount val="1"/>
                <c:pt idx="0">
                  <c:v>Institution</c:v>
                </c:pt>
              </c:strCache>
            </c:strRef>
          </c:tx>
          <c:spPr>
            <a:solidFill>
              <a:schemeClr val="tx1">
                <a:lumMod val="75000"/>
              </a:schemeClr>
            </a:solidFill>
            <a:ln>
              <a:solidFill>
                <a:schemeClr val="tx1"/>
              </a:solidFill>
            </a:ln>
          </c:spPr>
          <c:invertIfNegative val="0"/>
          <c:dLbls>
            <c:spPr>
              <a:noFill/>
              <a:ln>
                <a:noFill/>
              </a:ln>
              <a:effectLst/>
            </c:spPr>
            <c:txPr>
              <a:bodyPr/>
              <a:lstStyle/>
              <a:p>
                <a:pPr>
                  <a:defRPr sz="1567">
                    <a:solidFill>
                      <a:schemeClr val="tx2">
                        <a:lumMod val="75000"/>
                      </a:schemeClr>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49.67</c:v>
                </c:pt>
                <c:pt idx="1">
                  <c:v>50.29</c:v>
                </c:pt>
                <c:pt idx="2">
                  <c:v>49.4</c:v>
                </c:pt>
              </c:numCache>
            </c:numRef>
          </c:val>
        </c:ser>
        <c:ser>
          <c:idx val="0"/>
          <c:order val="1"/>
          <c:tx>
            <c:strRef>
              <c:f>Sheet1!$C$1</c:f>
              <c:strCache>
                <c:ptCount val="1"/>
                <c:pt idx="0">
                  <c:v>Comparison</c:v>
                </c:pt>
              </c:strCache>
            </c:strRef>
          </c:tx>
          <c:spPr>
            <a:solidFill>
              <a:srgbClr val="A4D76B"/>
            </a:solidFill>
            <a:ln>
              <a:solidFill>
                <a:schemeClr val="tx1"/>
              </a:solidFill>
            </a:ln>
          </c:spPr>
          <c:invertIfNegative val="0"/>
          <c:dLbls>
            <c:spPr>
              <a:noFill/>
              <a:ln>
                <a:noFill/>
              </a:ln>
              <a:effectLst/>
            </c:spPr>
            <c:txPr>
              <a:bodyPr/>
              <a:lstStyle/>
              <a:p>
                <a:pPr>
                  <a:defRPr sz="1567">
                    <a:solidFill>
                      <a:schemeClr val="tx2">
                        <a:lumMod val="75000"/>
                      </a:schemeClr>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49.89</c:v>
                </c:pt>
                <c:pt idx="1">
                  <c:v>49.87</c:v>
                </c:pt>
                <c:pt idx="2">
                  <c:v>49.9</c:v>
                </c:pt>
              </c:numCache>
            </c:numRef>
          </c:val>
        </c:ser>
        <c:dLbls>
          <c:showLegendKey val="0"/>
          <c:showVal val="1"/>
          <c:showCatName val="0"/>
          <c:showSerName val="0"/>
          <c:showPercent val="0"/>
          <c:showBubbleSize val="0"/>
        </c:dLbls>
        <c:gapWidth val="50"/>
        <c:axId val="59174832"/>
        <c:axId val="59175392"/>
      </c:barChart>
      <c:catAx>
        <c:axId val="59174832"/>
        <c:scaling>
          <c:orientation val="minMax"/>
        </c:scaling>
        <c:delete val="0"/>
        <c:axPos val="b"/>
        <c:numFmt formatCode="General" sourceLinked="1"/>
        <c:majorTickMark val="none"/>
        <c:minorTickMark val="none"/>
        <c:tickLblPos val="nextTo"/>
        <c:txPr>
          <a:bodyPr rot="0" vert="horz"/>
          <a:lstStyle/>
          <a:p>
            <a:pPr>
              <a:defRPr sz="1566">
                <a:solidFill>
                  <a:schemeClr val="tx2">
                    <a:lumMod val="75000"/>
                  </a:schemeClr>
                </a:solidFill>
              </a:defRPr>
            </a:pPr>
            <a:endParaRPr lang="en-US"/>
          </a:p>
        </c:txPr>
        <c:crossAx val="59175392"/>
        <c:crosses val="autoZero"/>
        <c:auto val="1"/>
        <c:lblAlgn val="ctr"/>
        <c:lblOffset val="100"/>
        <c:tickLblSkip val="1"/>
        <c:tickMarkSkip val="1"/>
        <c:noMultiLvlLbl val="0"/>
      </c:catAx>
      <c:valAx>
        <c:axId val="59175392"/>
        <c:scaling>
          <c:orientation val="minMax"/>
          <c:max val="100"/>
          <c:min val="0"/>
        </c:scaling>
        <c:delete val="0"/>
        <c:axPos val="l"/>
        <c:numFmt formatCode="#,##0" sourceLinked="0"/>
        <c:majorTickMark val="none"/>
        <c:minorTickMark val="none"/>
        <c:tickLblPos val="nextTo"/>
        <c:txPr>
          <a:bodyPr rot="0" vert="horz"/>
          <a:lstStyle/>
          <a:p>
            <a:pPr>
              <a:defRPr sz="1371">
                <a:solidFill>
                  <a:schemeClr val="tx2">
                    <a:lumMod val="75000"/>
                  </a:schemeClr>
                </a:solidFill>
              </a:defRPr>
            </a:pPr>
            <a:endParaRPr lang="en-US"/>
          </a:p>
        </c:txPr>
        <c:crossAx val="59174832"/>
        <c:crosses val="autoZero"/>
        <c:crossBetween val="between"/>
        <c:majorUnit val="10"/>
      </c:valAx>
      <c:spPr>
        <a:noFill/>
        <a:ln w="25392">
          <a:noFill/>
        </a:ln>
      </c:spPr>
    </c:plotArea>
    <c:plotVisOnly val="1"/>
    <c:dispBlanksAs val="gap"/>
    <c:showDLblsOverMax val="0"/>
  </c:chart>
  <c:txPr>
    <a:bodyPr/>
    <a:lstStyle/>
    <a:p>
      <a:pPr>
        <a:defRPr sz="1762"/>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High Pluralistic Orientation</a:t>
            </a:r>
          </a:p>
        </c:rich>
      </c:tx>
      <c:layout>
        <c:manualLayout>
          <c:xMode val="edge"/>
          <c:yMode val="edge"/>
          <c:x val="0.38794079007924398"/>
          <c:y val="2.0881707968322248E-2"/>
        </c:manualLayout>
      </c:layout>
      <c:overlay val="0"/>
    </c:title>
    <c:autoTitleDeleted val="0"/>
    <c:plotArea>
      <c:layout>
        <c:manualLayout>
          <c:layoutTarget val="inner"/>
          <c:xMode val="edge"/>
          <c:yMode val="edge"/>
          <c:x val="0.11149032992036405"/>
          <c:y val="0.12529002320185612"/>
          <c:w val="0.85324232081911267"/>
          <c:h val="0.75406032482598606"/>
        </c:manualLayout>
      </c:layout>
      <c:barChart>
        <c:barDir val="bar"/>
        <c:grouping val="clustered"/>
        <c:varyColors val="0"/>
        <c:dLbls>
          <c:showLegendKey val="0"/>
          <c:showVal val="0"/>
          <c:showCatName val="0"/>
          <c:showSerName val="0"/>
          <c:showPercent val="0"/>
          <c:showBubbleSize val="0"/>
        </c:dLbls>
        <c:gapWidth val="50"/>
        <c:axId val="59177072"/>
        <c:axId val="59177632"/>
      </c:barChart>
      <c:catAx>
        <c:axId val="59177072"/>
        <c:scaling>
          <c:orientation val="minMax"/>
        </c:scaling>
        <c:delete val="0"/>
        <c:axPos val="l"/>
        <c:majorTickMark val="none"/>
        <c:minorTickMark val="none"/>
        <c:tickLblPos val="nextTo"/>
        <c:txPr>
          <a:bodyPr rot="0" vert="horz"/>
          <a:lstStyle/>
          <a:p>
            <a:pPr>
              <a:defRPr/>
            </a:pPr>
            <a:endParaRPr lang="en-US"/>
          </a:p>
        </c:txPr>
        <c:crossAx val="59177632"/>
        <c:crosses val="autoZero"/>
        <c:auto val="1"/>
        <c:lblAlgn val="ctr"/>
        <c:lblOffset val="100"/>
        <c:tickLblSkip val="1"/>
        <c:tickMarkSkip val="1"/>
        <c:noMultiLvlLbl val="0"/>
      </c:catAx>
      <c:valAx>
        <c:axId val="59177632"/>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59177072"/>
        <c:crosses val="autoZero"/>
        <c:crossBetween val="between"/>
        <c:majorUnit val="0.2"/>
        <c:minorUnit val="4.0000000000000022E-2"/>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727E-2"/>
          <c:y val="9.1665348762099114E-2"/>
          <c:w val="0.5654202294808256"/>
          <c:h val="0.78623973983450091"/>
        </c:manualLayout>
      </c:layout>
      <c:barChart>
        <c:barDir val="col"/>
        <c:grouping val="clustered"/>
        <c:varyColors val="0"/>
        <c:ser>
          <c:idx val="2"/>
          <c:order val="0"/>
          <c:spPr>
            <a:solidFill>
              <a:schemeClr val="tx1">
                <a:lumMod val="75000"/>
              </a:schemeClr>
            </a:solidFill>
            <a:ln>
              <a:solidFill>
                <a:schemeClr val="tx1"/>
              </a:solidFill>
            </a:ln>
          </c:spPr>
          <c:invertIfNegative val="0"/>
          <c:dLbls>
            <c:spPr>
              <a:noFill/>
              <a:ln>
                <a:noFill/>
              </a:ln>
              <a:effectLst/>
            </c:spPr>
            <c:txPr>
              <a:bodyPr/>
              <a:lstStyle/>
              <a:p>
                <a:pPr>
                  <a:defRPr sz="1592">
                    <a:solidFill>
                      <a:schemeClr val="tx1">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49.83</c:v>
                </c:pt>
                <c:pt idx="1">
                  <c:v>49.64</c:v>
                </c:pt>
                <c:pt idx="2">
                  <c:v>49.91</c:v>
                </c:pt>
              </c:numCache>
            </c:numRef>
          </c:val>
        </c:ser>
        <c:ser>
          <c:idx val="0"/>
          <c:order val="1"/>
          <c:spPr>
            <a:solidFill>
              <a:srgbClr val="A4D76B"/>
            </a:solidFill>
            <a:ln>
              <a:solidFill>
                <a:schemeClr val="tx1"/>
              </a:solidFill>
            </a:ln>
          </c:spPr>
          <c:invertIfNegative val="0"/>
          <c:dLbls>
            <c:spPr>
              <a:noFill/>
              <a:ln>
                <a:noFill/>
              </a:ln>
              <a:effectLst/>
            </c:spPr>
            <c:txPr>
              <a:bodyPr/>
              <a:lstStyle/>
              <a:p>
                <a:pPr>
                  <a:defRPr sz="1592">
                    <a:solidFill>
                      <a:schemeClr val="tx1">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51.32</c:v>
                </c:pt>
                <c:pt idx="1">
                  <c:v>50.39</c:v>
                </c:pt>
                <c:pt idx="2">
                  <c:v>51.83</c:v>
                </c:pt>
              </c:numCache>
            </c:numRef>
          </c:val>
        </c:ser>
        <c:dLbls>
          <c:showLegendKey val="0"/>
          <c:showVal val="1"/>
          <c:showCatName val="0"/>
          <c:showSerName val="0"/>
          <c:showPercent val="0"/>
          <c:showBubbleSize val="0"/>
        </c:dLbls>
        <c:gapWidth val="50"/>
        <c:axId val="59180432"/>
        <c:axId val="59180992"/>
      </c:barChart>
      <c:catAx>
        <c:axId val="59180432"/>
        <c:scaling>
          <c:orientation val="minMax"/>
        </c:scaling>
        <c:delete val="0"/>
        <c:axPos val="b"/>
        <c:numFmt formatCode="General" sourceLinked="1"/>
        <c:majorTickMark val="none"/>
        <c:minorTickMark val="none"/>
        <c:tickLblPos val="nextTo"/>
        <c:txPr>
          <a:bodyPr rot="0" vert="horz"/>
          <a:lstStyle/>
          <a:p>
            <a:pPr>
              <a:defRPr sz="1591">
                <a:solidFill>
                  <a:schemeClr val="tx1">
                    <a:lumMod val="75000"/>
                  </a:schemeClr>
                </a:solidFill>
              </a:defRPr>
            </a:pPr>
            <a:endParaRPr lang="en-US"/>
          </a:p>
        </c:txPr>
        <c:crossAx val="59180992"/>
        <c:crosses val="autoZero"/>
        <c:auto val="1"/>
        <c:lblAlgn val="ctr"/>
        <c:lblOffset val="100"/>
        <c:tickLblSkip val="1"/>
        <c:tickMarkSkip val="1"/>
        <c:noMultiLvlLbl val="0"/>
      </c:catAx>
      <c:valAx>
        <c:axId val="59180992"/>
        <c:scaling>
          <c:orientation val="minMax"/>
          <c:max val="100"/>
          <c:min val="0"/>
        </c:scaling>
        <c:delete val="0"/>
        <c:axPos val="l"/>
        <c:numFmt formatCode="#,##0" sourceLinked="0"/>
        <c:majorTickMark val="none"/>
        <c:minorTickMark val="none"/>
        <c:tickLblPos val="nextTo"/>
        <c:txPr>
          <a:bodyPr rot="0" vert="horz"/>
          <a:lstStyle/>
          <a:p>
            <a:pPr>
              <a:defRPr sz="1392">
                <a:solidFill>
                  <a:schemeClr val="tx1">
                    <a:lumMod val="75000"/>
                  </a:schemeClr>
                </a:solidFill>
              </a:defRPr>
            </a:pPr>
            <a:endParaRPr lang="en-US"/>
          </a:p>
        </c:txPr>
        <c:crossAx val="59180432"/>
        <c:crosses val="autoZero"/>
        <c:crossBetween val="between"/>
        <c:majorUnit val="10"/>
      </c:valAx>
      <c:spPr>
        <a:noFill/>
        <a:ln w="25400">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hart>
    <c:title>
      <c:tx>
        <c:rich>
          <a:bodyPr/>
          <a:lstStyle/>
          <a:p>
            <a:pPr>
              <a:defRPr sz="1800">
                <a:solidFill>
                  <a:schemeClr val="tx2">
                    <a:lumMod val="75000"/>
                  </a:schemeClr>
                </a:solidFill>
              </a:defRPr>
            </a:pPr>
            <a:r>
              <a:rPr lang="en-US" sz="1800" dirty="0" smtClean="0">
                <a:solidFill>
                  <a:schemeClr val="tx2">
                    <a:lumMod val="75000"/>
                  </a:schemeClr>
                </a:solidFill>
              </a:rPr>
              <a:t>What is your race?</a:t>
            </a:r>
            <a:endParaRPr lang="en-US" sz="1800" dirty="0">
              <a:solidFill>
                <a:schemeClr val="tx2">
                  <a:lumMod val="75000"/>
                </a:schemeClr>
              </a:solidFill>
            </a:endParaRPr>
          </a:p>
        </c:rich>
      </c:tx>
      <c:layout>
        <c:manualLayout>
          <c:xMode val="edge"/>
          <c:yMode val="edge"/>
          <c:x val="0.44622228355081101"/>
          <c:y val="2.7272001256253297E-2"/>
        </c:manualLayout>
      </c:layout>
      <c:overlay val="0"/>
    </c:title>
    <c:autoTitleDeleted val="0"/>
    <c:plotArea>
      <c:layout>
        <c:manualLayout>
          <c:layoutTarget val="inner"/>
          <c:xMode val="edge"/>
          <c:yMode val="edge"/>
          <c:x val="0.38553575539899632"/>
          <c:y val="8.7462697299823811E-2"/>
          <c:w val="0.57084001013031493"/>
          <c:h val="0.84237822294272069"/>
        </c:manualLayout>
      </c:layout>
      <c:barChart>
        <c:barDir val="bar"/>
        <c:grouping val="clustered"/>
        <c:varyColors val="0"/>
        <c:ser>
          <c:idx val="0"/>
          <c:order val="0"/>
          <c:spPr>
            <a:solidFill>
              <a:srgbClr val="213246"/>
            </a:solidFill>
          </c:spPr>
          <c:invertIfNegative val="0"/>
          <c:dPt>
            <c:idx val="0"/>
            <c:invertIfNegative val="0"/>
            <c:bubble3D val="0"/>
            <c:spPr>
              <a:solidFill>
                <a:srgbClr val="7030A0"/>
              </a:solidFill>
            </c:spPr>
          </c:dPt>
          <c:dPt>
            <c:idx val="1"/>
            <c:invertIfNegative val="0"/>
            <c:bubble3D val="0"/>
            <c:spPr>
              <a:solidFill>
                <a:srgbClr val="7030A0"/>
              </a:solidFill>
            </c:spPr>
          </c:dPt>
          <c:dPt>
            <c:idx val="2"/>
            <c:invertIfNegative val="0"/>
            <c:bubble3D val="0"/>
            <c:spPr>
              <a:solidFill>
                <a:srgbClr val="7030A0"/>
              </a:solidFill>
            </c:spPr>
          </c:dPt>
          <c:dPt>
            <c:idx val="3"/>
            <c:invertIfNegative val="0"/>
            <c:bubble3D val="0"/>
            <c:spPr>
              <a:solidFill>
                <a:srgbClr val="C63DFD"/>
              </a:solidFill>
            </c:spPr>
          </c:dPt>
          <c:dPt>
            <c:idx val="4"/>
            <c:invertIfNegative val="0"/>
            <c:bubble3D val="0"/>
            <c:spPr>
              <a:solidFill>
                <a:srgbClr val="C63DFD"/>
              </a:solidFill>
            </c:spPr>
          </c:dPt>
          <c:dPt>
            <c:idx val="5"/>
            <c:invertIfNegative val="0"/>
            <c:bubble3D val="0"/>
            <c:spPr>
              <a:solidFill>
                <a:srgbClr val="C63DFD"/>
              </a:solidFill>
            </c:spPr>
          </c:dPt>
          <c:dPt>
            <c:idx val="6"/>
            <c:invertIfNegative val="0"/>
            <c:bubble3D val="0"/>
            <c:spPr>
              <a:solidFill>
                <a:srgbClr val="C63DFD"/>
              </a:solidFill>
            </c:spPr>
          </c:dPt>
          <c:dPt>
            <c:idx val="7"/>
            <c:invertIfNegative val="0"/>
            <c:bubble3D val="0"/>
            <c:spPr>
              <a:solidFill>
                <a:srgbClr val="CC99FF"/>
              </a:solidFill>
            </c:spPr>
          </c:dPt>
          <c:dPt>
            <c:idx val="8"/>
            <c:invertIfNegative val="0"/>
            <c:bubble3D val="0"/>
            <c:spPr>
              <a:solidFill>
                <a:srgbClr val="CC99FF"/>
              </a:solidFill>
            </c:spPr>
          </c:dPt>
          <c:dPt>
            <c:idx val="9"/>
            <c:invertIfNegative val="0"/>
            <c:bubble3D val="0"/>
            <c:spPr>
              <a:solidFill>
                <a:srgbClr val="CC99FF"/>
              </a:solidFill>
            </c:spPr>
          </c:dPt>
          <c:dPt>
            <c:idx val="10"/>
            <c:invertIfNegative val="0"/>
            <c:bubble3D val="0"/>
            <c:spPr>
              <a:solidFill>
                <a:srgbClr val="CC99FF"/>
              </a:solidFill>
            </c:spPr>
          </c:dPt>
          <c:dPt>
            <c:idx val="11"/>
            <c:invertIfNegative val="0"/>
            <c:bubble3D val="0"/>
            <c:spPr>
              <a:solidFill>
                <a:schemeClr val="accent2">
                  <a:lumMod val="90000"/>
                </a:schemeClr>
              </a:solidFill>
            </c:spPr>
          </c:dPt>
          <c:dPt>
            <c:idx val="12"/>
            <c:invertIfNegative val="0"/>
            <c:bubble3D val="0"/>
            <c:spPr>
              <a:solidFill>
                <a:srgbClr val="FFC000"/>
              </a:solidFill>
            </c:spPr>
          </c:dPt>
          <c:dLbls>
            <c:spPr>
              <a:noFill/>
              <a:ln>
                <a:noFill/>
              </a:ln>
              <a:effectLst/>
            </c:spPr>
            <c:txPr>
              <a:bodyPr/>
              <a:lstStyle/>
              <a:p>
                <a:pPr>
                  <a:defRPr sz="1596" b="1">
                    <a:solidFill>
                      <a:schemeClr val="tx2">
                        <a:lumMod val="75000"/>
                      </a:schemeClr>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Sheet1!$A$2:$A$19</c:f>
              <c:strCache>
                <c:ptCount val="18"/>
                <c:pt idx="0">
                  <c:v>Other Hispanic or Latino</c:v>
                </c:pt>
                <c:pt idx="1">
                  <c:v>Central American</c:v>
                </c:pt>
                <c:pt idx="2">
                  <c:v>Puerto Rican</c:v>
                </c:pt>
                <c:pt idx="3">
                  <c:v>Mexican American/Chicano</c:v>
                </c:pt>
                <c:pt idx="4">
                  <c:v>Other White</c:v>
                </c:pt>
                <c:pt idx="5">
                  <c:v>Middle Eastern</c:v>
                </c:pt>
                <c:pt idx="6">
                  <c:v>European</c:v>
                </c:pt>
                <c:pt idx="7">
                  <c:v>Other Black</c:v>
                </c:pt>
                <c:pt idx="8">
                  <c:v>Caribbean</c:v>
                </c:pt>
                <c:pt idx="9">
                  <c:v>African </c:v>
                </c:pt>
                <c:pt idx="10">
                  <c:v>African American/Black</c:v>
                </c:pt>
                <c:pt idx="11">
                  <c:v>Other Asian</c:v>
                </c:pt>
                <c:pt idx="12">
                  <c:v>South Asian</c:v>
                </c:pt>
                <c:pt idx="13">
                  <c:v>Southeast Asian</c:v>
                </c:pt>
                <c:pt idx="14">
                  <c:v>Filipino</c:v>
                </c:pt>
                <c:pt idx="15">
                  <c:v>East Asian</c:v>
                </c:pt>
                <c:pt idx="16">
                  <c:v>Native Hawaiian or Other Pacific Islander</c:v>
                </c:pt>
                <c:pt idx="17">
                  <c:v>American Indian or Alaska Native</c:v>
                </c:pt>
              </c:strCache>
            </c:strRef>
          </c:cat>
          <c:val>
            <c:numRef>
              <c:f>Sheet1!$B$2:$B$19</c:f>
              <c:numCache>
                <c:formatCode>0.0%</c:formatCode>
                <c:ptCount val="18"/>
                <c:pt idx="0">
                  <c:v>1.0999999999999999E-2</c:v>
                </c:pt>
                <c:pt idx="1">
                  <c:v>4.0000000000000001E-3</c:v>
                </c:pt>
                <c:pt idx="2">
                  <c:v>4.0000000000000001E-3</c:v>
                </c:pt>
                <c:pt idx="3">
                  <c:v>2.4E-2</c:v>
                </c:pt>
                <c:pt idx="4">
                  <c:v>0.317</c:v>
                </c:pt>
                <c:pt idx="5">
                  <c:v>0.112</c:v>
                </c:pt>
                <c:pt idx="6">
                  <c:v>0.498</c:v>
                </c:pt>
                <c:pt idx="7">
                  <c:v>7.0000000000000001E-3</c:v>
                </c:pt>
                <c:pt idx="8">
                  <c:v>4.0000000000000001E-3</c:v>
                </c:pt>
                <c:pt idx="9">
                  <c:v>4.0000000000000001E-3</c:v>
                </c:pt>
                <c:pt idx="10">
                  <c:v>7.2999999999999995E-2</c:v>
                </c:pt>
                <c:pt idx="11">
                  <c:v>8.9999999999999993E-3</c:v>
                </c:pt>
                <c:pt idx="12">
                  <c:v>1.4999999999999999E-2</c:v>
                </c:pt>
                <c:pt idx="13">
                  <c:v>4.0000000000000001E-3</c:v>
                </c:pt>
                <c:pt idx="14">
                  <c:v>1.0999999999999999E-2</c:v>
                </c:pt>
                <c:pt idx="15">
                  <c:v>2.4E-2</c:v>
                </c:pt>
                <c:pt idx="16">
                  <c:v>2E-3</c:v>
                </c:pt>
                <c:pt idx="17">
                  <c:v>2.4E-2</c:v>
                </c:pt>
              </c:numCache>
            </c:numRef>
          </c:val>
        </c:ser>
        <c:dLbls>
          <c:showLegendKey val="0"/>
          <c:showVal val="1"/>
          <c:showCatName val="0"/>
          <c:showSerName val="0"/>
          <c:showPercent val="0"/>
          <c:showBubbleSize val="0"/>
        </c:dLbls>
        <c:gapWidth val="50"/>
        <c:axId val="53784496"/>
        <c:axId val="53785056"/>
      </c:barChart>
      <c:catAx>
        <c:axId val="53784496"/>
        <c:scaling>
          <c:orientation val="minMax"/>
        </c:scaling>
        <c:delete val="0"/>
        <c:axPos val="l"/>
        <c:numFmt formatCode="General" sourceLinked="1"/>
        <c:majorTickMark val="none"/>
        <c:minorTickMark val="none"/>
        <c:tickLblPos val="nextTo"/>
        <c:txPr>
          <a:bodyPr rot="0"/>
          <a:lstStyle/>
          <a:p>
            <a:pPr>
              <a:defRPr sz="1500">
                <a:solidFill>
                  <a:schemeClr val="tx1">
                    <a:lumMod val="75000"/>
                  </a:schemeClr>
                </a:solidFill>
              </a:defRPr>
            </a:pPr>
            <a:endParaRPr lang="en-US"/>
          </a:p>
        </c:txPr>
        <c:crossAx val="53785056"/>
        <c:crosses val="autoZero"/>
        <c:auto val="1"/>
        <c:lblAlgn val="ctr"/>
        <c:lblOffset val="100"/>
        <c:tickLblSkip val="1"/>
        <c:tickMarkSkip val="1"/>
        <c:noMultiLvlLbl val="0"/>
      </c:catAx>
      <c:valAx>
        <c:axId val="53785056"/>
        <c:scaling>
          <c:orientation val="minMax"/>
          <c:max val="1"/>
          <c:min val="0"/>
        </c:scaling>
        <c:delete val="0"/>
        <c:axPos val="b"/>
        <c:numFmt formatCode="0%" sourceLinked="0"/>
        <c:majorTickMark val="none"/>
        <c:minorTickMark val="none"/>
        <c:tickLblPos val="nextTo"/>
        <c:txPr>
          <a:bodyPr rot="0" vert="horz"/>
          <a:lstStyle/>
          <a:p>
            <a:pPr>
              <a:defRPr sz="1400">
                <a:solidFill>
                  <a:schemeClr val="tx1">
                    <a:lumMod val="75000"/>
                  </a:schemeClr>
                </a:solidFill>
              </a:defRPr>
            </a:pPr>
            <a:endParaRPr lang="en-US"/>
          </a:p>
        </c:txPr>
        <c:crossAx val="53784496"/>
        <c:crosses val="autoZero"/>
        <c:crossBetween val="between"/>
        <c:majorUnit val="0.1"/>
        <c:minorUnit val="4.0000000000000084E-2"/>
      </c:valAx>
      <c:spPr>
        <a:noFill/>
        <a:ln w="25402">
          <a:noFill/>
        </a:ln>
      </c:spPr>
    </c:plotArea>
    <c:plotVisOnly val="1"/>
    <c:dispBlanksAs val="gap"/>
    <c:showDLblsOverMax val="0"/>
  </c:chart>
  <c:txPr>
    <a:bodyPr/>
    <a:lstStyle/>
    <a:p>
      <a:pPr>
        <a:defRPr sz="1796"/>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hart>
    <c:autoTitleDeleted val="0"/>
    <c:plotArea>
      <c:layout>
        <c:manualLayout>
          <c:layoutTarget val="inner"/>
          <c:xMode val="edge"/>
          <c:yMode val="edge"/>
          <c:x val="0.24519376254438791"/>
          <c:y val="3.105229154048051E-2"/>
          <c:w val="0.72314780505378262"/>
          <c:h val="0.80856175586747259"/>
        </c:manualLayout>
      </c:layout>
      <c:barChart>
        <c:barDir val="bar"/>
        <c:grouping val="clustered"/>
        <c:varyColors val="0"/>
        <c:ser>
          <c:idx val="0"/>
          <c:order val="0"/>
          <c:tx>
            <c:strRef>
              <c:f>Sheet1!$B$1</c:f>
              <c:strCache>
                <c:ptCount val="1"/>
                <c:pt idx="0">
                  <c:v>Comparison Group</c:v>
                </c:pt>
              </c:strCache>
            </c:strRef>
          </c:tx>
          <c:spPr>
            <a:solidFill>
              <a:srgbClr val="92D050"/>
            </a:solidFill>
          </c:spPr>
          <c:invertIfNegative val="0"/>
          <c:dLbls>
            <c:spPr>
              <a:noFill/>
              <a:ln>
                <a:noFill/>
              </a:ln>
              <a:effectLst/>
            </c:spPr>
            <c:txPr>
              <a:bodyPr/>
              <a:lstStyle/>
              <a:p>
                <a:pPr>
                  <a:defRPr sz="1599" b="1">
                    <a:solidFill>
                      <a:schemeClr val="tx2">
                        <a:lumMod val="75000"/>
                      </a:schemeClr>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Unknown</c:v>
                </c:pt>
                <c:pt idx="1">
                  <c:v>Two or more</c:v>
                </c:pt>
                <c:pt idx="2">
                  <c:v>White</c:v>
                </c:pt>
                <c:pt idx="3">
                  <c:v>Hispanic (any race)</c:v>
                </c:pt>
                <c:pt idx="4">
                  <c:v>Hawaiian</c:v>
                </c:pt>
                <c:pt idx="5">
                  <c:v>Black</c:v>
                </c:pt>
                <c:pt idx="6">
                  <c:v>Asian</c:v>
                </c:pt>
                <c:pt idx="7">
                  <c:v>American Indian</c:v>
                </c:pt>
              </c:strCache>
            </c:strRef>
          </c:cat>
          <c:val>
            <c:numRef>
              <c:f>Sheet1!$B$2:$B$9</c:f>
              <c:numCache>
                <c:formatCode>0.0%</c:formatCode>
                <c:ptCount val="8"/>
                <c:pt idx="0">
                  <c:v>8.0000000000000002E-3</c:v>
                </c:pt>
                <c:pt idx="1">
                  <c:v>9.1999999999999998E-2</c:v>
                </c:pt>
                <c:pt idx="2">
                  <c:v>0.55600000000000005</c:v>
                </c:pt>
                <c:pt idx="3">
                  <c:v>4.1000000000000002E-2</c:v>
                </c:pt>
                <c:pt idx="4">
                  <c:v>0</c:v>
                </c:pt>
                <c:pt idx="5">
                  <c:v>0.108</c:v>
                </c:pt>
                <c:pt idx="6">
                  <c:v>0.193</c:v>
                </c:pt>
                <c:pt idx="7">
                  <c:v>2E-3</c:v>
                </c:pt>
              </c:numCache>
            </c:numRef>
          </c:val>
        </c:ser>
        <c:ser>
          <c:idx val="1"/>
          <c:order val="1"/>
          <c:tx>
            <c:strRef>
              <c:f>Sheet1!$C$1</c:f>
              <c:strCache>
                <c:ptCount val="1"/>
                <c:pt idx="0">
                  <c:v>Your Institution</c:v>
                </c:pt>
              </c:strCache>
            </c:strRef>
          </c:tx>
          <c:spPr>
            <a:solidFill>
              <a:schemeClr val="tx2">
                <a:lumMod val="75000"/>
              </a:schemeClr>
            </a:solidFill>
          </c:spPr>
          <c:invertIfNegative val="0"/>
          <c:dLbls>
            <c:spPr>
              <a:noFill/>
              <a:ln>
                <a:noFill/>
              </a:ln>
              <a:effectLst/>
            </c:spPr>
            <c:txPr>
              <a:bodyPr/>
              <a:lstStyle/>
              <a:p>
                <a:pPr>
                  <a:defRPr sz="1599" b="1">
                    <a:solidFill>
                      <a:schemeClr val="tx2">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Unknown</c:v>
                </c:pt>
                <c:pt idx="1">
                  <c:v>Two or more</c:v>
                </c:pt>
                <c:pt idx="2">
                  <c:v>White</c:v>
                </c:pt>
                <c:pt idx="3">
                  <c:v>Hispanic (any race)</c:v>
                </c:pt>
                <c:pt idx="4">
                  <c:v>Hawaiian</c:v>
                </c:pt>
                <c:pt idx="5">
                  <c:v>Black</c:v>
                </c:pt>
                <c:pt idx="6">
                  <c:v>Asian</c:v>
                </c:pt>
                <c:pt idx="7">
                  <c:v>American Indian</c:v>
                </c:pt>
              </c:strCache>
            </c:strRef>
          </c:cat>
          <c:val>
            <c:numRef>
              <c:f>Sheet1!$C$2:$C$9</c:f>
              <c:numCache>
                <c:formatCode>0.0%</c:formatCode>
                <c:ptCount val="8"/>
                <c:pt idx="0">
                  <c:v>1.4999999999999999E-2</c:v>
                </c:pt>
                <c:pt idx="1">
                  <c:v>6.8000000000000005E-2</c:v>
                </c:pt>
                <c:pt idx="2">
                  <c:v>0.79500000000000004</c:v>
                </c:pt>
                <c:pt idx="3">
                  <c:v>1.4999999999999999E-2</c:v>
                </c:pt>
                <c:pt idx="4">
                  <c:v>0</c:v>
                </c:pt>
                <c:pt idx="5">
                  <c:v>5.7000000000000002E-2</c:v>
                </c:pt>
                <c:pt idx="6">
                  <c:v>4.8000000000000001E-2</c:v>
                </c:pt>
                <c:pt idx="7">
                  <c:v>0</c:v>
                </c:pt>
              </c:numCache>
            </c:numRef>
          </c:val>
        </c:ser>
        <c:dLbls>
          <c:showLegendKey val="0"/>
          <c:showVal val="1"/>
          <c:showCatName val="0"/>
          <c:showSerName val="0"/>
          <c:showPercent val="0"/>
          <c:showBubbleSize val="0"/>
        </c:dLbls>
        <c:gapWidth val="50"/>
        <c:axId val="53787856"/>
        <c:axId val="53788416"/>
      </c:barChart>
      <c:catAx>
        <c:axId val="53787856"/>
        <c:scaling>
          <c:orientation val="minMax"/>
        </c:scaling>
        <c:delete val="0"/>
        <c:axPos val="l"/>
        <c:numFmt formatCode="General" sourceLinked="1"/>
        <c:majorTickMark val="none"/>
        <c:minorTickMark val="none"/>
        <c:tickLblPos val="nextTo"/>
        <c:txPr>
          <a:bodyPr rot="0"/>
          <a:lstStyle/>
          <a:p>
            <a:pPr>
              <a:defRPr sz="1599">
                <a:solidFill>
                  <a:schemeClr val="tx2">
                    <a:lumMod val="75000"/>
                  </a:schemeClr>
                </a:solidFill>
              </a:defRPr>
            </a:pPr>
            <a:endParaRPr lang="en-US"/>
          </a:p>
        </c:txPr>
        <c:crossAx val="53788416"/>
        <c:crosses val="autoZero"/>
        <c:auto val="1"/>
        <c:lblAlgn val="ctr"/>
        <c:lblOffset val="100"/>
        <c:tickLblSkip val="1"/>
        <c:tickMarkSkip val="1"/>
        <c:noMultiLvlLbl val="0"/>
      </c:catAx>
      <c:valAx>
        <c:axId val="53788416"/>
        <c:scaling>
          <c:orientation val="minMax"/>
          <c:max val="1"/>
          <c:min val="0"/>
        </c:scaling>
        <c:delete val="0"/>
        <c:axPos val="b"/>
        <c:numFmt formatCode="0%" sourceLinked="0"/>
        <c:majorTickMark val="none"/>
        <c:minorTickMark val="none"/>
        <c:tickLblPos val="nextTo"/>
        <c:txPr>
          <a:bodyPr rot="0" vert="horz"/>
          <a:lstStyle/>
          <a:p>
            <a:pPr>
              <a:defRPr sz="1400">
                <a:solidFill>
                  <a:schemeClr val="tx2">
                    <a:lumMod val="75000"/>
                  </a:schemeClr>
                </a:solidFill>
              </a:defRPr>
            </a:pPr>
            <a:endParaRPr lang="en-US"/>
          </a:p>
        </c:txPr>
        <c:crossAx val="53787856"/>
        <c:crosses val="autoZero"/>
        <c:crossBetween val="between"/>
        <c:majorUnit val="0.1"/>
        <c:minorUnit val="4.0000000000000084E-2"/>
      </c:valAx>
      <c:spPr>
        <a:noFill/>
        <a:ln w="25391">
          <a:noFill/>
        </a:ln>
      </c:spPr>
    </c:plotArea>
    <c:legend>
      <c:legendPos val="b"/>
      <c:layout>
        <c:manualLayout>
          <c:xMode val="edge"/>
          <c:yMode val="edge"/>
          <c:x val="0.28320743260825565"/>
          <c:y val="0.94059774173797706"/>
          <c:w val="0.43685309226187674"/>
          <c:h val="5.2155885577594256E-2"/>
        </c:manualLayout>
      </c:layout>
      <c:overlay val="0"/>
      <c:txPr>
        <a:bodyPr/>
        <a:lstStyle/>
        <a:p>
          <a:pPr>
            <a:defRPr sz="1400">
              <a:solidFill>
                <a:schemeClr val="tx2">
                  <a:lumMod val="50000"/>
                </a:schemeClr>
              </a:solidFill>
            </a:defRPr>
          </a:pPr>
          <a:endParaRPr lang="en-US"/>
        </a:p>
      </c:txPr>
    </c:legend>
    <c:plotVisOnly val="1"/>
    <c:dispBlanksAs val="gap"/>
    <c:showDLblsOverMax val="0"/>
  </c:chart>
  <c:txPr>
    <a:bodyPr/>
    <a:lstStyle/>
    <a:p>
      <a:pPr>
        <a:defRPr sz="1799"/>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layout>
        <c:manualLayout>
          <c:xMode val="edge"/>
          <c:yMode val="edge"/>
          <c:x val="0.20685307802433786"/>
          <c:y val="0.82600388691871562"/>
        </c:manualLayout>
      </c:layout>
      <c:overlay val="0"/>
      <c:txPr>
        <a:bodyPr/>
        <a:lstStyle/>
        <a:p>
          <a:pPr>
            <a:defRPr sz="1800">
              <a:solidFill>
                <a:schemeClr val="tx1">
                  <a:lumMod val="50000"/>
                </a:schemeClr>
              </a:solidFill>
            </a:defRPr>
          </a:pPr>
          <a:endParaRPr lang="en-US"/>
        </a:p>
      </c:txPr>
    </c:title>
    <c:autoTitleDeleted val="0"/>
    <c:plotArea>
      <c:layout>
        <c:manualLayout>
          <c:layoutTarget val="inner"/>
          <c:xMode val="edge"/>
          <c:yMode val="edge"/>
          <c:x val="4.4238384893831743E-2"/>
          <c:y val="0.10167576878977112"/>
          <c:w val="0.93080110819481165"/>
          <c:h val="0.74796517622797165"/>
        </c:manualLayout>
      </c:layout>
      <c:pieChart>
        <c:varyColors val="1"/>
        <c:ser>
          <c:idx val="0"/>
          <c:order val="0"/>
          <c:tx>
            <c:strRef>
              <c:f>Sheet1!$B$1</c:f>
              <c:strCache>
                <c:ptCount val="1"/>
                <c:pt idx="0">
                  <c:v>Comparison Group</c:v>
                </c:pt>
              </c:strCache>
            </c:strRef>
          </c:tx>
          <c:dPt>
            <c:idx val="0"/>
            <c:bubble3D val="0"/>
            <c:spPr>
              <a:solidFill>
                <a:srgbClr val="99FF99"/>
              </a:solidFill>
            </c:spPr>
          </c:dPt>
          <c:dPt>
            <c:idx val="1"/>
            <c:bubble3D val="0"/>
            <c:spPr>
              <a:solidFill>
                <a:srgbClr val="339966"/>
              </a:solidFill>
            </c:spPr>
          </c:dPt>
          <c:dLbls>
            <c:spPr>
              <a:noFill/>
              <a:ln>
                <a:noFill/>
              </a:ln>
              <a:effectLst/>
            </c:spPr>
            <c:txPr>
              <a:bodyPr/>
              <a:lstStyle/>
              <a:p>
                <a:pPr>
                  <a:defRPr sz="1400" b="1">
                    <a:solidFill>
                      <a:schemeClr val="accent4">
                        <a:lumMod val="50000"/>
                      </a:schemeClr>
                    </a:solidFill>
                  </a:defRPr>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0.0%</c:formatCode>
                <c:ptCount val="2"/>
                <c:pt idx="0">
                  <c:v>0.11700000000000001</c:v>
                </c:pt>
                <c:pt idx="1">
                  <c:v>0.88300000000000001</c:v>
                </c:pt>
              </c:numCache>
            </c:numRef>
          </c:val>
        </c:ser>
        <c:dLbls>
          <c:showLegendKey val="0"/>
          <c:showVal val="1"/>
          <c:showCatName val="0"/>
          <c:showSerName val="0"/>
          <c:showPercent val="0"/>
          <c:showBubbleSize val="0"/>
          <c:showLeaderLines val="1"/>
        </c:dLbls>
        <c:firstSliceAng val="0"/>
      </c:pieChart>
      <c:spPr>
        <a:noFill/>
        <a:ln w="25393">
          <a:noFill/>
        </a:ln>
      </c:spPr>
    </c:plotArea>
    <c:legend>
      <c:legendPos val="b"/>
      <c:layout>
        <c:manualLayout>
          <c:xMode val="edge"/>
          <c:yMode val="edge"/>
          <c:x val="4.5630219518014797E-2"/>
          <c:y val="0.86261064695157619"/>
          <c:w val="0.86481597470770688"/>
          <c:h val="0.12938911262046421"/>
        </c:manualLayout>
      </c:layout>
      <c:overlay val="0"/>
      <c:txPr>
        <a:bodyPr/>
        <a:lstStyle/>
        <a:p>
          <a:pPr>
            <a:defRPr>
              <a:solidFill>
                <a:schemeClr val="accent4">
                  <a:lumMod val="50000"/>
                </a:schemeClr>
              </a:solidFill>
            </a:defRPr>
          </a:pPr>
          <a:endParaRPr lang="en-US"/>
        </a:p>
      </c:txPr>
    </c:legend>
    <c:plotVisOnly val="1"/>
    <c:dispBlanksAs val="zero"/>
    <c:showDLblsOverMax val="0"/>
  </c:chart>
  <c:txPr>
    <a:bodyPr/>
    <a:lstStyle/>
    <a:p>
      <a:pPr>
        <a:defRPr sz="1798"/>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layout>
        <c:manualLayout>
          <c:xMode val="edge"/>
          <c:yMode val="edge"/>
          <c:x val="0.26634559876691311"/>
          <c:y val="0.82862530341602214"/>
        </c:manualLayout>
      </c:layout>
      <c:overlay val="0"/>
      <c:txPr>
        <a:bodyPr/>
        <a:lstStyle/>
        <a:p>
          <a:pPr>
            <a:defRPr sz="1800">
              <a:solidFill>
                <a:schemeClr val="tx1">
                  <a:lumMod val="50000"/>
                </a:schemeClr>
              </a:solidFill>
            </a:defRPr>
          </a:pPr>
          <a:endParaRPr lang="en-US"/>
        </a:p>
      </c:txPr>
    </c:title>
    <c:autoTitleDeleted val="0"/>
    <c:plotArea>
      <c:layout>
        <c:manualLayout>
          <c:layoutTarget val="inner"/>
          <c:xMode val="edge"/>
          <c:yMode val="edge"/>
          <c:x val="4.4238261883931422E-2"/>
          <c:y val="0.17951628927740057"/>
          <c:w val="0.9011714785651822"/>
          <c:h val="0.61096371428147911"/>
        </c:manualLayout>
      </c:layout>
      <c:pieChart>
        <c:varyColors val="1"/>
        <c:ser>
          <c:idx val="0"/>
          <c:order val="0"/>
          <c:tx>
            <c:strRef>
              <c:f>Sheet1!$B$1</c:f>
              <c:strCache>
                <c:ptCount val="1"/>
                <c:pt idx="0">
                  <c:v>Your Institution</c:v>
                </c:pt>
              </c:strCache>
            </c:strRef>
          </c:tx>
          <c:dPt>
            <c:idx val="0"/>
            <c:bubble3D val="0"/>
            <c:spPr>
              <a:solidFill>
                <a:srgbClr val="ADDEE5"/>
              </a:solidFill>
            </c:spPr>
          </c:dPt>
          <c:dPt>
            <c:idx val="1"/>
            <c:bubble3D val="0"/>
            <c:spPr>
              <a:solidFill>
                <a:srgbClr val="8798E1"/>
              </a:solidFill>
            </c:spPr>
          </c:dPt>
          <c:dLbls>
            <c:spPr>
              <a:noFill/>
              <a:ln>
                <a:noFill/>
              </a:ln>
              <a:effectLst/>
            </c:spPr>
            <c:txPr>
              <a:bodyPr/>
              <a:lstStyle/>
              <a:p>
                <a:pPr>
                  <a:defRPr sz="1400" b="1">
                    <a:solidFill>
                      <a:schemeClr val="accent4">
                        <a:lumMod val="50000"/>
                      </a:schemeClr>
                    </a:solidFill>
                  </a:defRPr>
                </a:pPr>
                <a:endParaRPr lang="en-US"/>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0.0%</c:formatCode>
                <c:ptCount val="2"/>
                <c:pt idx="0">
                  <c:v>0.10100000000000001</c:v>
                </c:pt>
                <c:pt idx="1">
                  <c:v>0.89900000000000002</c:v>
                </c:pt>
              </c:numCache>
            </c:numRef>
          </c:val>
        </c:ser>
        <c:dLbls>
          <c:showLegendKey val="0"/>
          <c:showVal val="1"/>
          <c:showCatName val="0"/>
          <c:showSerName val="0"/>
          <c:showPercent val="0"/>
          <c:showBubbleSize val="0"/>
          <c:showLeaderLines val="1"/>
        </c:dLbls>
        <c:firstSliceAng val="0"/>
      </c:pieChart>
      <c:spPr>
        <a:noFill/>
        <a:ln w="25405">
          <a:noFill/>
        </a:ln>
      </c:spPr>
    </c:plotArea>
    <c:legend>
      <c:legendPos val="b"/>
      <c:layout>
        <c:manualLayout>
          <c:xMode val="edge"/>
          <c:yMode val="edge"/>
          <c:x val="4.5630321140605432E-2"/>
          <c:y val="0.86261066050954316"/>
          <c:w val="0.86481587308511865"/>
          <c:h val="0.12938902374045347"/>
        </c:manualLayout>
      </c:layout>
      <c:overlay val="0"/>
      <c:txPr>
        <a:bodyPr/>
        <a:lstStyle/>
        <a:p>
          <a:pPr>
            <a:defRPr>
              <a:solidFill>
                <a:schemeClr val="accent4">
                  <a:lumMod val="50000"/>
                </a:schemeClr>
              </a:solidFill>
            </a:defRPr>
          </a:pPr>
          <a:endParaRPr lang="en-US"/>
        </a:p>
      </c:txPr>
    </c:legend>
    <c:plotVisOnly val="1"/>
    <c:dispBlanksAs val="zero"/>
    <c:showDLblsOverMax val="0"/>
  </c:chart>
  <c:txPr>
    <a:bodyPr/>
    <a:lstStyle/>
    <a:p>
      <a:pPr>
        <a:defRPr sz="1798"/>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6.9492374875554513E-2"/>
          <c:y val="0.13857421287685573"/>
          <c:w val="0.61129649742058434"/>
          <c:h val="0.75229357798165142"/>
        </c:manualLayout>
      </c:layout>
      <c:barChart>
        <c:barDir val="col"/>
        <c:grouping val="clustered"/>
        <c:varyColors val="0"/>
        <c:ser>
          <c:idx val="2"/>
          <c:order val="0"/>
          <c:tx>
            <c:strRef>
              <c:f>Sheet1!$B$1</c:f>
              <c:strCache>
                <c:ptCount val="1"/>
                <c:pt idx="0">
                  <c:v>Institution</c:v>
                </c:pt>
              </c:strCache>
            </c:strRef>
          </c:tx>
          <c:spPr>
            <a:solidFill>
              <a:schemeClr val="tx1">
                <a:lumMod val="75000"/>
              </a:schemeClr>
            </a:solidFill>
            <a:ln>
              <a:solidFill>
                <a:schemeClr val="tx1"/>
              </a:solidFill>
            </a:ln>
          </c:spPr>
          <c:invertIfNegative val="0"/>
          <c:dLbls>
            <c:spPr>
              <a:noFill/>
              <a:ln>
                <a:noFill/>
              </a:ln>
              <a:effectLst/>
            </c:spPr>
            <c:txPr>
              <a:bodyPr/>
              <a:lstStyle/>
              <a:p>
                <a:pPr>
                  <a:defRPr sz="1594">
                    <a:solidFill>
                      <a:schemeClr val="tx2">
                        <a:lumMod val="75000"/>
                      </a:schemeClr>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48</c:v>
                </c:pt>
                <c:pt idx="1">
                  <c:v>46.96</c:v>
                </c:pt>
                <c:pt idx="2">
                  <c:v>48.46</c:v>
                </c:pt>
              </c:numCache>
            </c:numRef>
          </c:val>
        </c:ser>
        <c:ser>
          <c:idx val="0"/>
          <c:order val="1"/>
          <c:tx>
            <c:strRef>
              <c:f>Sheet1!$C$1</c:f>
              <c:strCache>
                <c:ptCount val="1"/>
                <c:pt idx="0">
                  <c:v>Comparison</c:v>
                </c:pt>
              </c:strCache>
            </c:strRef>
          </c:tx>
          <c:spPr>
            <a:solidFill>
              <a:srgbClr val="A4D76B"/>
            </a:solidFill>
            <a:ln>
              <a:solidFill>
                <a:schemeClr val="tx1"/>
              </a:solidFill>
            </a:ln>
          </c:spPr>
          <c:invertIfNegative val="0"/>
          <c:dLbls>
            <c:spPr>
              <a:noFill/>
              <a:ln>
                <a:noFill/>
              </a:ln>
              <a:effectLst/>
            </c:spPr>
            <c:txPr>
              <a:bodyPr/>
              <a:lstStyle/>
              <a:p>
                <a:pPr>
                  <a:defRPr sz="1594">
                    <a:solidFill>
                      <a:schemeClr val="tx2">
                        <a:lumMod val="75000"/>
                      </a:schemeClr>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50.71</c:v>
                </c:pt>
                <c:pt idx="1">
                  <c:v>50.34</c:v>
                </c:pt>
                <c:pt idx="2">
                  <c:v>50.91</c:v>
                </c:pt>
              </c:numCache>
            </c:numRef>
          </c:val>
        </c:ser>
        <c:dLbls>
          <c:showLegendKey val="0"/>
          <c:showVal val="1"/>
          <c:showCatName val="0"/>
          <c:showSerName val="0"/>
          <c:showPercent val="0"/>
          <c:showBubbleSize val="0"/>
        </c:dLbls>
        <c:gapWidth val="50"/>
        <c:axId val="55431696"/>
        <c:axId val="55432256"/>
      </c:barChart>
      <c:catAx>
        <c:axId val="55431696"/>
        <c:scaling>
          <c:orientation val="minMax"/>
        </c:scaling>
        <c:delete val="0"/>
        <c:axPos val="b"/>
        <c:numFmt formatCode="General" sourceLinked="1"/>
        <c:majorTickMark val="none"/>
        <c:minorTickMark val="none"/>
        <c:tickLblPos val="nextTo"/>
        <c:txPr>
          <a:bodyPr rot="0" vert="horz"/>
          <a:lstStyle/>
          <a:p>
            <a:pPr>
              <a:defRPr sz="1593">
                <a:solidFill>
                  <a:schemeClr val="tx2">
                    <a:lumMod val="75000"/>
                  </a:schemeClr>
                </a:solidFill>
              </a:defRPr>
            </a:pPr>
            <a:endParaRPr lang="en-US"/>
          </a:p>
        </c:txPr>
        <c:crossAx val="55432256"/>
        <c:crosses val="autoZero"/>
        <c:auto val="1"/>
        <c:lblAlgn val="ctr"/>
        <c:lblOffset val="100"/>
        <c:tickLblSkip val="1"/>
        <c:tickMarkSkip val="1"/>
        <c:noMultiLvlLbl val="0"/>
      </c:catAx>
      <c:valAx>
        <c:axId val="55432256"/>
        <c:scaling>
          <c:orientation val="minMax"/>
          <c:max val="100"/>
          <c:min val="0"/>
        </c:scaling>
        <c:delete val="0"/>
        <c:axPos val="l"/>
        <c:numFmt formatCode="#,##0" sourceLinked="0"/>
        <c:majorTickMark val="none"/>
        <c:minorTickMark val="none"/>
        <c:tickLblPos val="nextTo"/>
        <c:txPr>
          <a:bodyPr rot="0" vert="horz"/>
          <a:lstStyle/>
          <a:p>
            <a:pPr>
              <a:defRPr sz="1394">
                <a:solidFill>
                  <a:schemeClr val="tx2">
                    <a:lumMod val="75000"/>
                  </a:schemeClr>
                </a:solidFill>
              </a:defRPr>
            </a:pPr>
            <a:endParaRPr lang="en-US"/>
          </a:p>
        </c:txPr>
        <c:crossAx val="55431696"/>
        <c:crosses val="autoZero"/>
        <c:crossBetween val="between"/>
        <c:majorUnit val="10"/>
      </c:valAx>
      <c:spPr>
        <a:noFill/>
        <a:ln w="25400">
          <a:noFill/>
        </a:ln>
      </c:spPr>
    </c:plotArea>
    <c:plotVisOnly val="1"/>
    <c:dispBlanksAs val="gap"/>
    <c:showDLblsOverMax val="0"/>
  </c:chart>
  <c:txPr>
    <a:bodyPr/>
    <a:lstStyle/>
    <a:p>
      <a:pPr>
        <a:defRPr sz="1793"/>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6.9521694255753955E-2"/>
          <c:y val="0.16677766764302968"/>
          <c:w val="0.61751242880172563"/>
          <c:h val="0.75229357798165142"/>
        </c:manualLayout>
      </c:layout>
      <c:barChart>
        <c:barDir val="col"/>
        <c:grouping val="clustered"/>
        <c:varyColors val="0"/>
        <c:ser>
          <c:idx val="2"/>
          <c:order val="0"/>
          <c:tx>
            <c:strRef>
              <c:f>Sheet1!$B$1</c:f>
              <c:strCache>
                <c:ptCount val="1"/>
                <c:pt idx="0">
                  <c:v>Institution</c:v>
                </c:pt>
              </c:strCache>
            </c:strRef>
          </c:tx>
          <c:spPr>
            <a:solidFill>
              <a:schemeClr val="tx1">
                <a:lumMod val="75000"/>
              </a:schemeClr>
            </a:solidFill>
            <a:ln>
              <a:solidFill>
                <a:schemeClr val="tx1"/>
              </a:solidFill>
            </a:ln>
          </c:spPr>
          <c:invertIfNegative val="0"/>
          <c:dLbls>
            <c:numFmt formatCode="#,##0.0" sourceLinked="0"/>
            <c:spPr>
              <a:noFill/>
              <a:ln>
                <a:noFill/>
              </a:ln>
              <a:effectLst/>
            </c:spPr>
            <c:txPr>
              <a:bodyPr/>
              <a:lstStyle/>
              <a:p>
                <a:pPr>
                  <a:defRPr sz="1622">
                    <a:solidFill>
                      <a:schemeClr val="tx2">
                        <a:lumMod val="75000"/>
                      </a:schemeClr>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50.13</c:v>
                </c:pt>
                <c:pt idx="1">
                  <c:v>49.59</c:v>
                </c:pt>
                <c:pt idx="2">
                  <c:v>50.37</c:v>
                </c:pt>
              </c:numCache>
            </c:numRef>
          </c:val>
        </c:ser>
        <c:ser>
          <c:idx val="0"/>
          <c:order val="1"/>
          <c:tx>
            <c:strRef>
              <c:f>Sheet1!$C$1</c:f>
              <c:strCache>
                <c:ptCount val="1"/>
                <c:pt idx="0">
                  <c:v>Comp</c:v>
                </c:pt>
              </c:strCache>
            </c:strRef>
          </c:tx>
          <c:spPr>
            <a:solidFill>
              <a:srgbClr val="A4D76B"/>
            </a:solidFill>
            <a:ln>
              <a:solidFill>
                <a:schemeClr val="tx1"/>
              </a:solidFill>
            </a:ln>
          </c:spPr>
          <c:invertIfNegative val="0"/>
          <c:dLbls>
            <c:spPr>
              <a:noFill/>
              <a:ln>
                <a:noFill/>
              </a:ln>
              <a:effectLst/>
            </c:spPr>
            <c:txPr>
              <a:bodyPr/>
              <a:lstStyle/>
              <a:p>
                <a:pPr>
                  <a:defRPr sz="1622">
                    <a:solidFill>
                      <a:schemeClr val="tx2">
                        <a:lumMod val="75000"/>
                      </a:schemeClr>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48.69</c:v>
                </c:pt>
                <c:pt idx="1">
                  <c:v>48.36</c:v>
                </c:pt>
                <c:pt idx="2">
                  <c:v>48.87</c:v>
                </c:pt>
              </c:numCache>
            </c:numRef>
          </c:val>
        </c:ser>
        <c:dLbls>
          <c:showLegendKey val="0"/>
          <c:showVal val="1"/>
          <c:showCatName val="0"/>
          <c:showSerName val="0"/>
          <c:showPercent val="0"/>
          <c:showBubbleSize val="0"/>
        </c:dLbls>
        <c:gapWidth val="50"/>
        <c:axId val="55435056"/>
        <c:axId val="55435616"/>
      </c:barChart>
      <c:catAx>
        <c:axId val="55435056"/>
        <c:scaling>
          <c:orientation val="minMax"/>
        </c:scaling>
        <c:delete val="0"/>
        <c:axPos val="b"/>
        <c:numFmt formatCode="General" sourceLinked="1"/>
        <c:majorTickMark val="none"/>
        <c:minorTickMark val="none"/>
        <c:tickLblPos val="nextTo"/>
        <c:txPr>
          <a:bodyPr rot="0" vert="horz"/>
          <a:lstStyle/>
          <a:p>
            <a:pPr>
              <a:defRPr sz="1621">
                <a:solidFill>
                  <a:schemeClr val="tx1">
                    <a:lumMod val="75000"/>
                  </a:schemeClr>
                </a:solidFill>
              </a:defRPr>
            </a:pPr>
            <a:endParaRPr lang="en-US"/>
          </a:p>
        </c:txPr>
        <c:crossAx val="55435616"/>
        <c:crosses val="autoZero"/>
        <c:auto val="1"/>
        <c:lblAlgn val="ctr"/>
        <c:lblOffset val="100"/>
        <c:tickLblSkip val="1"/>
        <c:tickMarkSkip val="1"/>
        <c:noMultiLvlLbl val="0"/>
      </c:catAx>
      <c:valAx>
        <c:axId val="55435616"/>
        <c:scaling>
          <c:orientation val="minMax"/>
          <c:max val="100"/>
          <c:min val="0"/>
        </c:scaling>
        <c:delete val="0"/>
        <c:axPos val="l"/>
        <c:numFmt formatCode="#,##0" sourceLinked="0"/>
        <c:majorTickMark val="none"/>
        <c:minorTickMark val="none"/>
        <c:tickLblPos val="nextTo"/>
        <c:txPr>
          <a:bodyPr rot="0" vert="horz"/>
          <a:lstStyle/>
          <a:p>
            <a:pPr>
              <a:defRPr sz="1419">
                <a:solidFill>
                  <a:schemeClr val="tx2">
                    <a:lumMod val="75000"/>
                  </a:schemeClr>
                </a:solidFill>
              </a:defRPr>
            </a:pPr>
            <a:endParaRPr lang="en-US"/>
          </a:p>
        </c:txPr>
        <c:crossAx val="55435056"/>
        <c:crosses val="autoZero"/>
        <c:crossBetween val="between"/>
        <c:majorUnit val="10"/>
      </c:valAx>
      <c:spPr>
        <a:noFill/>
        <a:ln w="25400">
          <a:noFill/>
        </a:ln>
      </c:spPr>
    </c:plotArea>
    <c:plotVisOnly val="1"/>
    <c:dispBlanksAs val="gap"/>
    <c:showDLblsOverMax val="0"/>
  </c:chart>
  <c:txPr>
    <a:bodyPr/>
    <a:lstStyle/>
    <a:p>
      <a:pPr>
        <a:defRPr sz="1825"/>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574E-2"/>
          <c:y val="0.10863847464611522"/>
          <c:w val="0.5799845918540758"/>
          <c:h val="0.78341088552049809"/>
        </c:manualLayout>
      </c:layout>
      <c:barChart>
        <c:barDir val="col"/>
        <c:grouping val="clustered"/>
        <c:varyColors val="0"/>
        <c:ser>
          <c:idx val="2"/>
          <c:order val="0"/>
          <c:spPr>
            <a:solidFill>
              <a:schemeClr val="tx1">
                <a:lumMod val="75000"/>
              </a:schemeClr>
            </a:solidFill>
            <a:ln>
              <a:solidFill>
                <a:schemeClr val="tx1"/>
              </a:solidFill>
            </a:ln>
          </c:spPr>
          <c:invertIfNegative val="0"/>
          <c:dLbls>
            <c:spPr>
              <a:noFill/>
              <a:ln>
                <a:noFill/>
              </a:ln>
              <a:effectLst/>
            </c:spPr>
            <c:txPr>
              <a:bodyPr/>
              <a:lstStyle/>
              <a:p>
                <a:pPr>
                  <a:defRPr sz="1591">
                    <a:solidFill>
                      <a:schemeClr val="tx1">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Sheet1!$B$2:$B$4</c:f>
              <c:numCache>
                <c:formatCode>0.0</c:formatCode>
                <c:ptCount val="3"/>
                <c:pt idx="0">
                  <c:v>48.38</c:v>
                </c:pt>
                <c:pt idx="1">
                  <c:v>47.18</c:v>
                </c:pt>
                <c:pt idx="2">
                  <c:v>48.88</c:v>
                </c:pt>
              </c:numCache>
            </c:numRef>
          </c:val>
        </c:ser>
        <c:ser>
          <c:idx val="0"/>
          <c:order val="1"/>
          <c:spPr>
            <a:solidFill>
              <a:srgbClr val="A4D76B"/>
            </a:solidFill>
            <a:ln>
              <a:solidFill>
                <a:schemeClr val="tx1"/>
              </a:solidFill>
            </a:ln>
          </c:spPr>
          <c:invertIfNegative val="0"/>
          <c:dLbls>
            <c:spPr>
              <a:noFill/>
              <a:ln>
                <a:noFill/>
              </a:ln>
              <a:effectLst/>
            </c:spPr>
            <c:txPr>
              <a:bodyPr/>
              <a:lstStyle/>
              <a:p>
                <a:pPr>
                  <a:defRPr sz="1591">
                    <a:solidFill>
                      <a:schemeClr val="tx1">
                        <a:lumMod val="75000"/>
                      </a:schemeClr>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c:v>
                </c:pt>
                <c:pt idx="1">
                  <c:v>Men</c:v>
                </c:pt>
                <c:pt idx="2">
                  <c:v>Women</c:v>
                </c:pt>
              </c:strCache>
            </c:strRef>
          </c:cat>
          <c:val>
            <c:numRef>
              <c:f>Sheet1!$C$2:$C$4</c:f>
              <c:numCache>
                <c:formatCode>0.0</c:formatCode>
                <c:ptCount val="3"/>
                <c:pt idx="0">
                  <c:v>49.51</c:v>
                </c:pt>
                <c:pt idx="1">
                  <c:v>49.35</c:v>
                </c:pt>
                <c:pt idx="2">
                  <c:v>49.59</c:v>
                </c:pt>
              </c:numCache>
            </c:numRef>
          </c:val>
        </c:ser>
        <c:dLbls>
          <c:showLegendKey val="0"/>
          <c:showVal val="1"/>
          <c:showCatName val="0"/>
          <c:showSerName val="0"/>
          <c:showPercent val="0"/>
          <c:showBubbleSize val="0"/>
        </c:dLbls>
        <c:gapWidth val="50"/>
        <c:axId val="55438416"/>
        <c:axId val="55438976"/>
      </c:barChart>
      <c:catAx>
        <c:axId val="55438416"/>
        <c:scaling>
          <c:orientation val="minMax"/>
        </c:scaling>
        <c:delete val="0"/>
        <c:axPos val="b"/>
        <c:numFmt formatCode="General" sourceLinked="1"/>
        <c:majorTickMark val="none"/>
        <c:minorTickMark val="none"/>
        <c:tickLblPos val="nextTo"/>
        <c:txPr>
          <a:bodyPr rot="0" vert="horz"/>
          <a:lstStyle/>
          <a:p>
            <a:pPr>
              <a:defRPr sz="1590">
                <a:solidFill>
                  <a:schemeClr val="tx1">
                    <a:lumMod val="75000"/>
                  </a:schemeClr>
                </a:solidFill>
              </a:defRPr>
            </a:pPr>
            <a:endParaRPr lang="en-US"/>
          </a:p>
        </c:txPr>
        <c:crossAx val="55438976"/>
        <c:crosses val="autoZero"/>
        <c:auto val="1"/>
        <c:lblAlgn val="ctr"/>
        <c:lblOffset val="100"/>
        <c:tickLblSkip val="1"/>
        <c:tickMarkSkip val="1"/>
        <c:noMultiLvlLbl val="0"/>
      </c:catAx>
      <c:valAx>
        <c:axId val="55438976"/>
        <c:scaling>
          <c:orientation val="minMax"/>
          <c:max val="100"/>
          <c:min val="0"/>
        </c:scaling>
        <c:delete val="0"/>
        <c:axPos val="l"/>
        <c:numFmt formatCode="#,##0" sourceLinked="0"/>
        <c:majorTickMark val="none"/>
        <c:minorTickMark val="none"/>
        <c:tickLblPos val="nextTo"/>
        <c:txPr>
          <a:bodyPr rot="0" vert="horz"/>
          <a:lstStyle/>
          <a:p>
            <a:pPr>
              <a:defRPr sz="1391">
                <a:solidFill>
                  <a:schemeClr val="tx1">
                    <a:lumMod val="75000"/>
                  </a:schemeClr>
                </a:solidFill>
              </a:defRPr>
            </a:pPr>
            <a:endParaRPr lang="en-US"/>
          </a:p>
        </c:txPr>
        <c:crossAx val="55438416"/>
        <c:crosses val="autoZero"/>
        <c:crossBetween val="between"/>
        <c:majorUnit val="10"/>
      </c:valAx>
      <c:spPr>
        <a:noFill/>
        <a:ln w="25417">
          <a:noFill/>
        </a:ln>
      </c:spPr>
    </c:plotArea>
    <c:plotVisOnly val="1"/>
    <c:dispBlanksAs val="gap"/>
    <c:showDLblsOverMax val="0"/>
  </c:chart>
  <c:txPr>
    <a:bodyPr/>
    <a:lstStyle/>
    <a:p>
      <a:pPr>
        <a:defRPr sz="179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0.71602</cdr:x>
      <cdr:y>0.28454</cdr:y>
    </cdr:from>
    <cdr:to>
      <cdr:x>0.99138</cdr:x>
      <cdr:y>0.8248</cdr:y>
    </cdr:to>
    <cdr:sp macro="" textlink="">
      <cdr:nvSpPr>
        <cdr:cNvPr id="2" name="TextBox 1"/>
        <cdr:cNvSpPr txBox="1"/>
      </cdr:nvSpPr>
      <cdr:spPr>
        <a:xfrm xmlns:a="http://schemas.openxmlformats.org/drawingml/2006/main">
          <a:off x="6324600" y="1295386"/>
          <a:ext cx="2438400" cy="233680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i="0" u="sng" dirty="0" smtClean="0">
              <a:solidFill>
                <a:schemeClr val="tx1">
                  <a:lumMod val="75000"/>
                </a:schemeClr>
              </a:solidFill>
            </a:rPr>
            <a:t>Items</a:t>
          </a:r>
        </a:p>
        <a:p xmlns:a="http://schemas.openxmlformats.org/drawingml/2006/main">
          <a:pPr algn="ctr"/>
          <a:endParaRPr lang="en-US" sz="1200" i="0" u="sng" dirty="0" smtClean="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I feel a sense of belonging to this</a:t>
          </a:r>
        </a:p>
        <a:p xmlns:a="http://schemas.openxmlformats.org/drawingml/2006/main">
          <a:pPr algn="l"/>
          <a:r>
            <a:rPr lang="en-US" sz="1200" dirty="0" smtClean="0">
              <a:solidFill>
                <a:schemeClr val="tx1">
                  <a:lumMod val="75000"/>
                </a:schemeClr>
              </a:solidFill>
            </a:rPr>
            <a:t>  campus</a:t>
          </a:r>
        </a:p>
        <a:p xmlns:a="http://schemas.openxmlformats.org/drawingml/2006/main">
          <a:pPr algn="l">
            <a:buFont typeface="Arial" pitchFamily="34" charset="0"/>
            <a:buChar char="•"/>
          </a:pPr>
          <a:r>
            <a:rPr lang="en-US" sz="1200" dirty="0" smtClean="0">
              <a:solidFill>
                <a:schemeClr val="tx1">
                  <a:lumMod val="75000"/>
                </a:schemeClr>
              </a:solidFill>
            </a:rPr>
            <a:t> I feel I am a member of this</a:t>
          </a:r>
          <a:r>
            <a:rPr lang="en-US" sz="1200" dirty="0">
              <a:solidFill>
                <a:schemeClr val="tx1">
                  <a:lumMod val="75000"/>
                </a:schemeClr>
              </a:solidFill>
            </a:rPr>
            <a:t> </a:t>
          </a:r>
          <a:r>
            <a:rPr lang="en-US" sz="1200" dirty="0" smtClean="0">
              <a:solidFill>
                <a:schemeClr val="tx1">
                  <a:lumMod val="75000"/>
                </a:schemeClr>
              </a:solidFill>
            </a:rPr>
            <a:t>college</a:t>
          </a:r>
        </a:p>
        <a:p xmlns:a="http://schemas.openxmlformats.org/drawingml/2006/main">
          <a:pPr algn="l">
            <a:buFont typeface="Arial" pitchFamily="34" charset="0"/>
            <a:buChar char="•"/>
          </a:pPr>
          <a:r>
            <a:rPr lang="en-US" sz="1200" dirty="0" smtClean="0">
              <a:solidFill>
                <a:schemeClr val="tx1">
                  <a:lumMod val="75000"/>
                </a:schemeClr>
              </a:solidFill>
            </a:rPr>
            <a:t> I see myself as part of the campus</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community</a:t>
          </a:r>
        </a:p>
        <a:p xmlns:a="http://schemas.openxmlformats.org/drawingml/2006/main">
          <a:pPr algn="l">
            <a:buFont typeface="Arial" pitchFamily="34" charset="0"/>
            <a:buChar char="•"/>
          </a:pPr>
          <a:r>
            <a:rPr lang="en-US" sz="1200" dirty="0" smtClean="0">
              <a:solidFill>
                <a:schemeClr val="tx1">
                  <a:lumMod val="75000"/>
                </a:schemeClr>
              </a:solidFill>
            </a:rPr>
            <a:t> If asked, I would recommend this</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college to others</a:t>
          </a:r>
          <a:endParaRPr lang="en-US" sz="1200" i="0" dirty="0">
            <a:solidFill>
              <a:schemeClr val="tx1">
                <a:lumMod val="75000"/>
              </a:schemeClr>
            </a:solidFill>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0.68421</cdr:x>
      <cdr:y>0.08487</cdr:y>
    </cdr:from>
    <cdr:to>
      <cdr:x>0.99123</cdr:x>
      <cdr:y>0.98444</cdr:y>
    </cdr:to>
    <cdr:sp macro="" textlink="">
      <cdr:nvSpPr>
        <cdr:cNvPr id="2" name="TextBox 1"/>
        <cdr:cNvSpPr txBox="1"/>
      </cdr:nvSpPr>
      <cdr:spPr>
        <a:xfrm xmlns:a="http://schemas.openxmlformats.org/drawingml/2006/main">
          <a:off x="5943595" y="381000"/>
          <a:ext cx="2667022" cy="403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i="0" u="sng" dirty="0" smtClean="0">
              <a:solidFill>
                <a:schemeClr val="tx1">
                  <a:lumMod val="75000"/>
                </a:schemeClr>
              </a:solidFill>
            </a:rPr>
            <a:t>Items</a:t>
          </a:r>
        </a:p>
        <a:p xmlns:a="http://schemas.openxmlformats.org/drawingml/2006/main">
          <a:pPr algn="ctr"/>
          <a:endParaRPr lang="en-US" sz="1200" i="0" u="sng" dirty="0" smtClean="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Seek solutions to problems and</a:t>
          </a:r>
        </a:p>
        <a:p xmlns:a="http://schemas.openxmlformats.org/drawingml/2006/main">
          <a:pPr algn="l"/>
          <a:r>
            <a:rPr lang="en-US" sz="1200" dirty="0" smtClean="0">
              <a:solidFill>
                <a:schemeClr val="tx1">
                  <a:lumMod val="75000"/>
                </a:schemeClr>
              </a:solidFill>
            </a:rPr>
            <a:t>  explain them to others</a:t>
          </a:r>
        </a:p>
        <a:p xmlns:a="http://schemas.openxmlformats.org/drawingml/2006/main">
          <a:pPr algn="l">
            <a:buFont typeface="Arial" pitchFamily="34" charset="0"/>
            <a:buChar char="•"/>
          </a:pPr>
          <a:r>
            <a:rPr lang="en-US" sz="1200" dirty="0" smtClean="0">
              <a:solidFill>
                <a:schemeClr val="tx1">
                  <a:lumMod val="75000"/>
                </a:schemeClr>
              </a:solidFill>
            </a:rPr>
            <a:t> Evaluate the quality or reliability of</a:t>
          </a:r>
        </a:p>
        <a:p xmlns:a="http://schemas.openxmlformats.org/drawingml/2006/main">
          <a:pPr algn="l"/>
          <a:r>
            <a:rPr lang="en-US" sz="1200" dirty="0" smtClean="0">
              <a:solidFill>
                <a:schemeClr val="tx1">
                  <a:lumMod val="75000"/>
                </a:schemeClr>
              </a:solidFill>
            </a:rPr>
            <a:t>  information you received</a:t>
          </a:r>
        </a:p>
        <a:p xmlns:a="http://schemas.openxmlformats.org/drawingml/2006/main">
          <a:pPr algn="l">
            <a:buFont typeface="Arial" pitchFamily="34" charset="0"/>
            <a:buChar char="•"/>
          </a:pPr>
          <a:r>
            <a:rPr lang="en-US" sz="1200" dirty="0" smtClean="0">
              <a:solidFill>
                <a:schemeClr val="tx1">
                  <a:lumMod val="75000"/>
                </a:schemeClr>
              </a:solidFill>
            </a:rPr>
            <a:t> Support your opinion with a logical</a:t>
          </a:r>
        </a:p>
        <a:p xmlns:a="http://schemas.openxmlformats.org/drawingml/2006/main">
          <a:pPr algn="l"/>
          <a:r>
            <a:rPr lang="en-US" sz="1200" dirty="0" smtClean="0">
              <a:solidFill>
                <a:schemeClr val="tx1">
                  <a:lumMod val="75000"/>
                </a:schemeClr>
              </a:solidFill>
            </a:rPr>
            <a:t>  argument</a:t>
          </a:r>
        </a:p>
        <a:p xmlns:a="http://schemas.openxmlformats.org/drawingml/2006/main">
          <a:pPr algn="l">
            <a:buFont typeface="Arial" pitchFamily="34" charset="0"/>
            <a:buChar char="•"/>
          </a:pPr>
          <a:r>
            <a:rPr lang="en-US" sz="1200" dirty="0" smtClean="0">
              <a:solidFill>
                <a:schemeClr val="tx1">
                  <a:lumMod val="75000"/>
                </a:schemeClr>
              </a:solidFill>
            </a:rPr>
            <a:t> Seek alternative solutions to problems </a:t>
          </a:r>
        </a:p>
        <a:p xmlns:a="http://schemas.openxmlformats.org/drawingml/2006/main">
          <a:pPr algn="l">
            <a:buFont typeface="Arial" pitchFamily="34" charset="0"/>
            <a:buChar char="•"/>
          </a:pPr>
          <a:r>
            <a:rPr lang="en-US" sz="1200" dirty="0" smtClean="0">
              <a:solidFill>
                <a:schemeClr val="tx1">
                  <a:lumMod val="75000"/>
                </a:schemeClr>
              </a:solidFill>
            </a:rPr>
            <a:t> Seek feedback on academic work</a:t>
          </a:r>
        </a:p>
        <a:p xmlns:a="http://schemas.openxmlformats.org/drawingml/2006/main">
          <a:pPr algn="l">
            <a:buFont typeface="Arial" pitchFamily="34" charset="0"/>
            <a:buChar char="•"/>
          </a:pPr>
          <a:r>
            <a:rPr lang="en-US" sz="1200" dirty="0" smtClean="0">
              <a:solidFill>
                <a:schemeClr val="tx1">
                  <a:lumMod val="75000"/>
                </a:schemeClr>
              </a:solidFill>
            </a:rPr>
            <a:t> Take a risk because you feel you have</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more to gain</a:t>
          </a:r>
        </a:p>
        <a:p xmlns:a="http://schemas.openxmlformats.org/drawingml/2006/main">
          <a:pPr algn="l">
            <a:buFont typeface="Arial" pitchFamily="34" charset="0"/>
            <a:buChar char="•"/>
          </a:pPr>
          <a:r>
            <a:rPr lang="en-US" sz="1200" dirty="0" smtClean="0">
              <a:solidFill>
                <a:schemeClr val="tx1">
                  <a:lumMod val="75000"/>
                </a:schemeClr>
              </a:solidFill>
            </a:rPr>
            <a:t> Ask questions in class </a:t>
          </a:r>
        </a:p>
        <a:p xmlns:a="http://schemas.openxmlformats.org/drawingml/2006/main">
          <a:pPr algn="l">
            <a:buFont typeface="Arial" pitchFamily="34" charset="0"/>
            <a:buChar char="•"/>
          </a:pPr>
          <a:r>
            <a:rPr lang="en-US" sz="1200" dirty="0" smtClean="0">
              <a:solidFill>
                <a:schemeClr val="tx1">
                  <a:lumMod val="75000"/>
                </a:schemeClr>
              </a:solidFill>
            </a:rPr>
            <a:t> Explore topics on your own, even</a:t>
          </a:r>
        </a:p>
        <a:p xmlns:a="http://schemas.openxmlformats.org/drawingml/2006/main">
          <a:pPr algn="l"/>
          <a:r>
            <a:rPr lang="en-US" sz="1200" dirty="0" smtClean="0">
              <a:solidFill>
                <a:schemeClr val="tx1">
                  <a:lumMod val="75000"/>
                </a:schemeClr>
              </a:solidFill>
            </a:rPr>
            <a:t>  though it was not required for a class</a:t>
          </a:r>
        </a:p>
        <a:p xmlns:a="http://schemas.openxmlformats.org/drawingml/2006/main">
          <a:pPr algn="l">
            <a:buFont typeface="Arial" pitchFamily="34" charset="0"/>
            <a:buChar char="•"/>
          </a:pPr>
          <a:r>
            <a:rPr lang="en-US" sz="1200" dirty="0" smtClean="0">
              <a:solidFill>
                <a:schemeClr val="tx1">
                  <a:lumMod val="75000"/>
                </a:schemeClr>
              </a:solidFill>
            </a:rPr>
            <a:t> Revise your papers to improve your</a:t>
          </a:r>
        </a:p>
        <a:p xmlns:a="http://schemas.openxmlformats.org/drawingml/2006/main">
          <a:pPr algn="l"/>
          <a:r>
            <a:rPr lang="en-US" sz="1200" dirty="0" smtClean="0">
              <a:solidFill>
                <a:schemeClr val="tx1">
                  <a:lumMod val="75000"/>
                </a:schemeClr>
              </a:solidFill>
            </a:rPr>
            <a:t>  writing</a:t>
          </a:r>
        </a:p>
        <a:p xmlns:a="http://schemas.openxmlformats.org/drawingml/2006/main">
          <a:pPr algn="l">
            <a:buFont typeface="Arial" pitchFamily="34" charset="0"/>
            <a:buChar char="•"/>
          </a:pPr>
          <a:r>
            <a:rPr lang="en-US" sz="1200" dirty="0" smtClean="0">
              <a:solidFill>
                <a:schemeClr val="tx1">
                  <a:lumMod val="75000"/>
                </a:schemeClr>
              </a:solidFill>
            </a:rPr>
            <a:t> Accept mistakes as part of the learning</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process</a:t>
          </a:r>
        </a:p>
        <a:p xmlns:a="http://schemas.openxmlformats.org/drawingml/2006/main">
          <a:pPr algn="l">
            <a:buFont typeface="Arial" pitchFamily="34" charset="0"/>
            <a:buChar char="•"/>
          </a:pPr>
          <a:r>
            <a:rPr lang="en-US" sz="1200" dirty="0" smtClean="0">
              <a:solidFill>
                <a:schemeClr val="tx1">
                  <a:lumMod val="75000"/>
                </a:schemeClr>
              </a:solidFill>
            </a:rPr>
            <a:t> Look up scientific research articles</a:t>
          </a:r>
        </a:p>
        <a:p xmlns:a="http://schemas.openxmlformats.org/drawingml/2006/main">
          <a:pPr algn="l"/>
          <a:r>
            <a:rPr lang="en-US" sz="1200" dirty="0" smtClean="0">
              <a:solidFill>
                <a:schemeClr val="tx1">
                  <a:lumMod val="75000"/>
                </a:schemeClr>
              </a:solidFill>
            </a:rPr>
            <a:t>  and resources</a:t>
          </a:r>
        </a:p>
        <a:p xmlns:a="http://schemas.openxmlformats.org/drawingml/2006/main">
          <a:pPr algn="l"/>
          <a:endParaRPr lang="en-US" sz="1200" dirty="0" smtClean="0">
            <a:solidFill>
              <a:schemeClr val="tx1">
                <a:lumMod val="75000"/>
              </a:schemeClr>
            </a:solidFill>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0.69261</cdr:x>
      <cdr:y>0.32302</cdr:y>
    </cdr:from>
    <cdr:to>
      <cdr:x>0.97534</cdr:x>
      <cdr:y>0.75695</cdr:y>
    </cdr:to>
    <cdr:sp macro="" textlink="">
      <cdr:nvSpPr>
        <cdr:cNvPr id="2" name="TextBox 1"/>
        <cdr:cNvSpPr txBox="1"/>
      </cdr:nvSpPr>
      <cdr:spPr>
        <a:xfrm xmlns:a="http://schemas.openxmlformats.org/drawingml/2006/main">
          <a:off x="6102327" y="1474796"/>
          <a:ext cx="2491028" cy="198119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i="0" u="sng" dirty="0" smtClean="0">
              <a:solidFill>
                <a:schemeClr val="tx1">
                  <a:lumMod val="75000"/>
                </a:schemeClr>
              </a:solidFill>
            </a:rPr>
            <a:t>Items</a:t>
          </a:r>
        </a:p>
        <a:p xmlns:a="http://schemas.openxmlformats.org/drawingml/2006/main">
          <a:pPr algn="ctr"/>
          <a:endParaRPr lang="en-US" sz="1200" i="0" u="sng" dirty="0" smtClean="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Made connections between ideas I</a:t>
          </a:r>
          <a:br>
            <a:rPr lang="en-US" sz="1200" dirty="0" smtClean="0">
              <a:solidFill>
                <a:schemeClr val="tx1">
                  <a:lumMod val="75000"/>
                </a:schemeClr>
              </a:solidFill>
            </a:rPr>
          </a:br>
          <a:r>
            <a:rPr lang="en-US" sz="1200" dirty="0" smtClean="0">
              <a:solidFill>
                <a:schemeClr val="tx1">
                  <a:lumMod val="75000"/>
                </a:schemeClr>
              </a:solidFill>
            </a:rPr>
            <a:t>  learned in different courses</a:t>
          </a:r>
        </a:p>
        <a:p xmlns:a="http://schemas.openxmlformats.org/drawingml/2006/main">
          <a:pPr algn="l">
            <a:buFont typeface="Arial" pitchFamily="34" charset="0"/>
            <a:buChar char="•"/>
          </a:pPr>
          <a:r>
            <a:rPr lang="en-US" sz="1200" dirty="0" smtClean="0">
              <a:solidFill>
                <a:schemeClr val="tx1">
                  <a:lumMod val="75000"/>
                </a:schemeClr>
              </a:solidFill>
            </a:rPr>
            <a:t> Apply concepts from courses to real</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life situations</a:t>
          </a:r>
        </a:p>
        <a:p xmlns:a="http://schemas.openxmlformats.org/drawingml/2006/main">
          <a:pPr algn="l">
            <a:buFont typeface="Arial" pitchFamily="34" charset="0"/>
            <a:buChar char="•"/>
          </a:pPr>
          <a:r>
            <a:rPr lang="en-US" sz="1200" i="0" dirty="0">
              <a:solidFill>
                <a:schemeClr val="tx1">
                  <a:lumMod val="75000"/>
                </a:schemeClr>
              </a:solidFill>
            </a:rPr>
            <a:t> </a:t>
          </a:r>
          <a:r>
            <a:rPr lang="en-US" sz="1200" i="0" dirty="0" smtClean="0">
              <a:solidFill>
                <a:schemeClr val="tx1">
                  <a:lumMod val="75000"/>
                </a:schemeClr>
              </a:solidFill>
            </a:rPr>
            <a:t>Integrate</a:t>
          </a:r>
          <a:r>
            <a:rPr lang="en-US" sz="1200" i="0" baseline="0" dirty="0" smtClean="0">
              <a:solidFill>
                <a:schemeClr val="tx1">
                  <a:lumMod val="75000"/>
                </a:schemeClr>
              </a:solidFill>
            </a:rPr>
            <a:t> skills and knowledge from</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baseline="0" dirty="0" smtClean="0">
              <a:solidFill>
                <a:schemeClr val="tx1">
                  <a:lumMod val="75000"/>
                </a:schemeClr>
              </a:solidFill>
            </a:rPr>
            <a:t>different sources and experiences</a:t>
          </a:r>
          <a:endParaRPr lang="en-US" sz="1200" i="0" dirty="0" smtClean="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Use</a:t>
          </a:r>
          <a:r>
            <a:rPr lang="en-US" sz="1200" baseline="0" dirty="0" smtClean="0">
              <a:solidFill>
                <a:schemeClr val="tx1">
                  <a:lumMod val="75000"/>
                </a:schemeClr>
              </a:solidFill>
            </a:rPr>
            <a:t> different points of view to make</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baseline="0" dirty="0" smtClean="0">
              <a:solidFill>
                <a:schemeClr val="tx1">
                  <a:lumMod val="75000"/>
                </a:schemeClr>
              </a:solidFill>
            </a:rPr>
            <a:t>an argument</a:t>
          </a:r>
          <a:endParaRPr lang="en-US" sz="1200" dirty="0" smtClean="0">
            <a:solidFill>
              <a:schemeClr val="tx1">
                <a:lumMod val="75000"/>
              </a:schemeClr>
            </a:solidFill>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0.68991</cdr:x>
      <cdr:y>0.18761</cdr:y>
    </cdr:from>
    <cdr:to>
      <cdr:x>0.98961</cdr:x>
      <cdr:y>0.88153</cdr:y>
    </cdr:to>
    <cdr:sp macro="" textlink="">
      <cdr:nvSpPr>
        <cdr:cNvPr id="2" name="TextBox 1"/>
        <cdr:cNvSpPr txBox="1"/>
      </cdr:nvSpPr>
      <cdr:spPr>
        <a:xfrm xmlns:a="http://schemas.openxmlformats.org/drawingml/2006/main">
          <a:off x="6096000" y="863600"/>
          <a:ext cx="2651318" cy="30479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i="0" u="sng" dirty="0" smtClean="0">
              <a:solidFill>
                <a:schemeClr val="tx1">
                  <a:lumMod val="75000"/>
                </a:schemeClr>
              </a:solidFill>
            </a:rPr>
            <a:t>Items</a:t>
          </a:r>
        </a:p>
        <a:p xmlns:a="http://schemas.openxmlformats.org/drawingml/2006/main">
          <a:pPr algn="ctr"/>
          <a:endParaRPr lang="en-US" sz="1200" i="0" u="sng" dirty="0" smtClean="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Demonstrated for a cause</a:t>
          </a:r>
        </a:p>
        <a:p xmlns:a="http://schemas.openxmlformats.org/drawingml/2006/main">
          <a:pPr algn="l">
            <a:buFont typeface="Arial" pitchFamily="34" charset="0"/>
            <a:buChar char="•"/>
          </a:pPr>
          <a:r>
            <a:rPr lang="en-US" sz="1200" dirty="0" smtClean="0">
              <a:solidFill>
                <a:schemeClr val="tx1">
                  <a:lumMod val="75000"/>
                </a:schemeClr>
              </a:solidFill>
            </a:rPr>
            <a:t> Publicly communicated your opinion</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about a cause</a:t>
          </a:r>
        </a:p>
        <a:p xmlns:a="http://schemas.openxmlformats.org/drawingml/2006/main">
          <a:pPr algn="l">
            <a:buFont typeface="Arial" pitchFamily="34" charset="0"/>
            <a:buChar char="•"/>
          </a:pPr>
          <a:r>
            <a:rPr lang="en-US" sz="1200" i="0" dirty="0">
              <a:solidFill>
                <a:schemeClr val="tx1">
                  <a:lumMod val="75000"/>
                </a:schemeClr>
              </a:solidFill>
            </a:rPr>
            <a:t> </a:t>
          </a:r>
          <a:r>
            <a:rPr lang="en-US" sz="1200" i="0" dirty="0" smtClean="0">
              <a:solidFill>
                <a:schemeClr val="tx1">
                  <a:lumMod val="75000"/>
                </a:schemeClr>
              </a:solidFill>
            </a:rPr>
            <a:t>Helped raise money for a cause or</a:t>
          </a:r>
        </a:p>
        <a:p xmlns:a="http://schemas.openxmlformats.org/drawingml/2006/main">
          <a:pPr algn="l"/>
          <a:r>
            <a:rPr lang="en-US" sz="1200" dirty="0" smtClean="0">
              <a:solidFill>
                <a:schemeClr val="tx1">
                  <a:lumMod val="75000"/>
                </a:schemeClr>
              </a:solidFill>
            </a:rPr>
            <a:t>   </a:t>
          </a:r>
          <a:r>
            <a:rPr lang="en-US" sz="1200" i="0" dirty="0" smtClean="0">
              <a:solidFill>
                <a:schemeClr val="tx1">
                  <a:lumMod val="75000"/>
                </a:schemeClr>
              </a:solidFill>
            </a:rPr>
            <a:t>campaign</a:t>
          </a:r>
        </a:p>
        <a:p xmlns:a="http://schemas.openxmlformats.org/drawingml/2006/main">
          <a:pPr algn="l">
            <a:buFont typeface="Arial" pitchFamily="34" charset="0"/>
            <a:buChar char="•"/>
          </a:pPr>
          <a:r>
            <a:rPr lang="en-US" sz="1200" dirty="0" smtClean="0">
              <a:solidFill>
                <a:schemeClr val="tx1">
                  <a:lumMod val="75000"/>
                </a:schemeClr>
              </a:solidFill>
            </a:rPr>
            <a:t> Worked on a local, state, or national</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political campaign</a:t>
          </a:r>
        </a:p>
        <a:p xmlns:a="http://schemas.openxmlformats.org/drawingml/2006/main">
          <a:pPr algn="l">
            <a:buFont typeface="Arial" pitchFamily="34" charset="0"/>
            <a:buChar char="•"/>
          </a:pPr>
          <a:r>
            <a:rPr lang="en-US" sz="1200" i="0" dirty="0" smtClean="0">
              <a:solidFill>
                <a:schemeClr val="tx1">
                  <a:lumMod val="75000"/>
                </a:schemeClr>
              </a:solidFill>
            </a:rPr>
            <a:t> Discussed politics</a:t>
          </a:r>
          <a:endParaRPr lang="en-US" sz="1200" dirty="0">
            <a:solidFill>
              <a:schemeClr val="tx1">
                <a:lumMod val="75000"/>
              </a:schemeClr>
            </a:solidFill>
          </a:endParaRPr>
        </a:p>
        <a:p xmlns:a="http://schemas.openxmlformats.org/drawingml/2006/main">
          <a:pPr algn="l">
            <a:buFont typeface="Arial" pitchFamily="34" charset="0"/>
            <a:buChar char="•"/>
          </a:pPr>
          <a:r>
            <a:rPr lang="en-US" sz="1200" i="0" dirty="0" smtClean="0">
              <a:solidFill>
                <a:schemeClr val="tx1">
                  <a:lumMod val="75000"/>
                </a:schemeClr>
              </a:solidFill>
            </a:rPr>
            <a:t> Performed community service</a:t>
          </a:r>
        </a:p>
        <a:p xmlns:a="http://schemas.openxmlformats.org/drawingml/2006/main">
          <a:pPr algn="l">
            <a:buFont typeface="Arial" pitchFamily="34" charset="0"/>
            <a:buChar char="•"/>
          </a:pPr>
          <a:endParaRPr lang="en-US" sz="1200" i="0" dirty="0" smtClean="0">
            <a:solidFill>
              <a:schemeClr val="tx1">
                <a:lumMod val="75000"/>
              </a:schemeClr>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0.52075</cdr:x>
      <cdr:y>0.19775</cdr:y>
    </cdr:from>
    <cdr:to>
      <cdr:x>0.52125</cdr:x>
      <cdr:y>0.21625</cdr:y>
    </cdr:to>
    <cdr:sp macro="" textlink="">
      <cdr:nvSpPr>
        <cdr:cNvPr id="2" name="TextBox 1"/>
        <cdr:cNvSpPr txBox="1"/>
      </cdr:nvSpPr>
      <cdr:spPr>
        <a:xfrm xmlns:a="http://schemas.openxmlformats.org/drawingml/2006/main">
          <a:off x="6415156" y="1368966"/>
          <a:ext cx="2088659" cy="296423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i="0" u="sng" dirty="0" smtClean="0">
              <a:solidFill>
                <a:schemeClr val="tx2">
                  <a:lumMod val="75000"/>
                </a:schemeClr>
              </a:solidFill>
            </a:rPr>
            <a:t>Construct Items</a:t>
          </a:r>
        </a:p>
        <a:p xmlns:a="http://schemas.openxmlformats.org/drawingml/2006/main">
          <a:pPr algn="ctr"/>
          <a:endParaRPr lang="en-US" sz="1200" i="0" u="sng" dirty="0" smtClean="0">
            <a:solidFill>
              <a:schemeClr val="tx2">
                <a:lumMod val="75000"/>
              </a:schemeClr>
            </a:solidFill>
          </a:endParaRPr>
        </a:p>
        <a:p xmlns:a="http://schemas.openxmlformats.org/drawingml/2006/main">
          <a:pPr algn="l">
            <a:buFont typeface="Arial" pitchFamily="34" charset="0"/>
            <a:buChar char="•"/>
          </a:pPr>
          <a:r>
            <a:rPr lang="en-US" sz="1200" dirty="0" smtClean="0">
              <a:solidFill>
                <a:schemeClr val="tx2">
                  <a:lumMod val="75000"/>
                </a:schemeClr>
              </a:solidFill>
            </a:rPr>
            <a:t> Felt</a:t>
          </a:r>
          <a:r>
            <a:rPr lang="en-US" sz="1200" baseline="0" dirty="0" smtClean="0">
              <a:solidFill>
                <a:schemeClr val="tx2">
                  <a:lumMod val="75000"/>
                </a:schemeClr>
              </a:solidFill>
            </a:rPr>
            <a:t> that my contributions were valued in clsss</a:t>
          </a:r>
          <a:endParaRPr lang="en-US" sz="1200" i="0" dirty="0" smtClean="0">
            <a:solidFill>
              <a:schemeClr val="tx2">
                <a:lumMod val="75000"/>
              </a:schemeClr>
            </a:solidFill>
          </a:endParaRPr>
        </a:p>
        <a:p xmlns:a="http://schemas.openxmlformats.org/drawingml/2006/main">
          <a:pPr algn="l">
            <a:buFont typeface="Arial" pitchFamily="34" charset="0"/>
            <a:buChar char="•"/>
          </a:pPr>
          <a:r>
            <a:rPr lang="en-US" sz="1200" i="0" dirty="0" smtClean="0">
              <a:solidFill>
                <a:schemeClr val="tx2">
                  <a:lumMod val="75000"/>
                </a:schemeClr>
              </a:solidFill>
            </a:rPr>
            <a:t> Felt</a:t>
          </a:r>
          <a:r>
            <a:rPr lang="en-US" sz="1200" i="0" baseline="0" dirty="0" smtClean="0">
              <a:solidFill>
                <a:schemeClr val="tx2">
                  <a:lumMod val="75000"/>
                </a:schemeClr>
              </a:solidFill>
            </a:rPr>
            <a:t> that faculty provided me with feedback that helped me asses my progress in class</a:t>
          </a:r>
          <a:endParaRPr lang="en-US" sz="1200" i="0" dirty="0" smtClean="0">
            <a:solidFill>
              <a:schemeClr val="tx2">
                <a:lumMod val="75000"/>
              </a:schemeClr>
            </a:solidFill>
          </a:endParaRPr>
        </a:p>
        <a:p xmlns:a="http://schemas.openxmlformats.org/drawingml/2006/main">
          <a:pPr algn="l">
            <a:buFont typeface="Arial" pitchFamily="34" charset="0"/>
            <a:buChar char="•"/>
          </a:pPr>
          <a:r>
            <a:rPr lang="en-US" sz="1200" i="0" dirty="0" smtClean="0">
              <a:solidFill>
                <a:schemeClr val="tx2">
                  <a:lumMod val="75000"/>
                </a:schemeClr>
              </a:solidFill>
            </a:rPr>
            <a:t> Felt</a:t>
          </a:r>
          <a:r>
            <a:rPr lang="en-US" sz="1200" i="0" baseline="0" dirty="0" smtClean="0">
              <a:solidFill>
                <a:schemeClr val="tx2">
                  <a:lumMod val="75000"/>
                </a:schemeClr>
              </a:solidFill>
            </a:rPr>
            <a:t> that faculty encouraged me to ask questions and participate in class discussions</a:t>
          </a:r>
          <a:endParaRPr lang="en-US" sz="1200" i="0" dirty="0" smtClean="0">
            <a:solidFill>
              <a:schemeClr val="tx2">
                <a:lumMod val="75000"/>
              </a:schemeClr>
            </a:solidFill>
          </a:endParaRPr>
        </a:p>
        <a:p xmlns:a="http://schemas.openxmlformats.org/drawingml/2006/main">
          <a:pPr algn="l">
            <a:buFont typeface="Arial" pitchFamily="34" charset="0"/>
            <a:buChar char="•"/>
          </a:pPr>
          <a:r>
            <a:rPr lang="en-US" sz="1200" dirty="0" smtClean="0">
              <a:solidFill>
                <a:schemeClr val="tx2">
                  <a:lumMod val="75000"/>
                </a:schemeClr>
              </a:solidFill>
            </a:rPr>
            <a:t> Faculty</a:t>
          </a:r>
          <a:r>
            <a:rPr lang="en-US" sz="1200" baseline="0" dirty="0" smtClean="0">
              <a:solidFill>
                <a:schemeClr val="tx2">
                  <a:lumMod val="75000"/>
                </a:schemeClr>
              </a:solidFill>
            </a:rPr>
            <a:t> were able to determine my level of understanding of course material</a:t>
          </a:r>
          <a:endParaRPr lang="en-US" sz="1200" dirty="0" smtClean="0">
            <a:solidFill>
              <a:schemeClr val="tx2">
                <a:lumMod val="75000"/>
              </a:schemeClr>
            </a:solidFill>
          </a:endParaRPr>
        </a:p>
        <a:p xmlns:a="http://schemas.openxmlformats.org/drawingml/2006/main">
          <a:pPr algn="l"/>
          <a:endParaRPr lang="en-US" sz="1200" dirty="0" smtClean="0">
            <a:solidFill>
              <a:schemeClr val="tx2">
                <a:lumMod val="75000"/>
              </a:schemeClr>
            </a:solidFill>
          </a:endParaRPr>
        </a:p>
      </cdr:txBody>
    </cdr:sp>
  </cdr:relSizeAnchor>
  <cdr:relSizeAnchor xmlns:cdr="http://schemas.openxmlformats.org/drawingml/2006/chartDrawing">
    <cdr:from>
      <cdr:x>0.72144</cdr:x>
      <cdr:y>0.28127</cdr:y>
    </cdr:from>
    <cdr:to>
      <cdr:x>0.98576</cdr:x>
      <cdr:y>0.85773</cdr:y>
    </cdr:to>
    <cdr:sp macro="" textlink="">
      <cdr:nvSpPr>
        <cdr:cNvPr id="3" name="TextBox 1"/>
        <cdr:cNvSpPr txBox="1"/>
      </cdr:nvSpPr>
      <cdr:spPr>
        <a:xfrm xmlns:a="http://schemas.openxmlformats.org/drawingml/2006/main">
          <a:off x="6330950" y="1300162"/>
          <a:ext cx="2313508" cy="25908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i="0" u="sng" dirty="0" smtClean="0">
              <a:solidFill>
                <a:srgbClr val="7680AC">
                  <a:lumMod val="75000"/>
                </a:srgbClr>
              </a:solidFill>
            </a:rPr>
            <a:t>Items</a:t>
          </a:r>
        </a:p>
        <a:p xmlns:a="http://schemas.openxmlformats.org/drawingml/2006/main">
          <a:pPr algn="ctr"/>
          <a:endParaRPr lang="en-US" sz="1200" i="0" u="sng" dirty="0" smtClean="0">
            <a:solidFill>
              <a:srgbClr val="7680AC">
                <a:lumMod val="75000"/>
              </a:srgbClr>
            </a:solidFill>
          </a:endParaRPr>
        </a:p>
        <a:p xmlns:a="http://schemas.openxmlformats.org/drawingml/2006/main">
          <a:pPr algn="l">
            <a:buFont typeface="Arial" pitchFamily="34" charset="0"/>
            <a:buChar char="•"/>
          </a:pPr>
          <a:r>
            <a:rPr lang="en-US" sz="1200" dirty="0" smtClean="0">
              <a:solidFill>
                <a:srgbClr val="7680AC">
                  <a:lumMod val="75000"/>
                </a:srgbClr>
              </a:solidFill>
            </a:rPr>
            <a:t> Felt that my contributions were</a:t>
          </a:r>
        </a:p>
        <a:p xmlns:a="http://schemas.openxmlformats.org/drawingml/2006/main">
          <a:pPr algn="l"/>
          <a:r>
            <a:rPr lang="en-US" sz="1200" dirty="0" smtClean="0">
              <a:solidFill>
                <a:srgbClr val="7680AC">
                  <a:lumMod val="75000"/>
                </a:srgbClr>
              </a:solidFill>
            </a:rPr>
            <a:t>   valued in class</a:t>
          </a:r>
        </a:p>
        <a:p xmlns:a="http://schemas.openxmlformats.org/drawingml/2006/main">
          <a:pPr algn="l">
            <a:buFont typeface="Arial" pitchFamily="34" charset="0"/>
            <a:buChar char="•"/>
          </a:pPr>
          <a:r>
            <a:rPr lang="en-US" sz="1200" dirty="0" smtClean="0">
              <a:solidFill>
                <a:srgbClr val="7680AC">
                  <a:lumMod val="75000"/>
                </a:srgbClr>
              </a:solidFill>
            </a:rPr>
            <a:t> Felt that faculty provided me with</a:t>
          </a:r>
        </a:p>
        <a:p xmlns:a="http://schemas.openxmlformats.org/drawingml/2006/main">
          <a:pPr algn="l"/>
          <a:r>
            <a:rPr lang="en-US" sz="1200" dirty="0" smtClean="0">
              <a:solidFill>
                <a:srgbClr val="7680AC">
                  <a:lumMod val="75000"/>
                </a:srgbClr>
              </a:solidFill>
            </a:rPr>
            <a:t>  feedback that helped me assess       </a:t>
          </a:r>
        </a:p>
        <a:p xmlns:a="http://schemas.openxmlformats.org/drawingml/2006/main">
          <a:pPr algn="l"/>
          <a:r>
            <a:rPr lang="en-US" sz="1200" dirty="0" smtClean="0">
              <a:solidFill>
                <a:srgbClr val="7680AC">
                  <a:lumMod val="75000"/>
                </a:srgbClr>
              </a:solidFill>
            </a:rPr>
            <a:t>  my progress in class</a:t>
          </a:r>
        </a:p>
        <a:p xmlns:a="http://schemas.openxmlformats.org/drawingml/2006/main">
          <a:pPr algn="l">
            <a:buFont typeface="Arial" pitchFamily="34" charset="0"/>
            <a:buChar char="•"/>
          </a:pPr>
          <a:r>
            <a:rPr lang="en-US" sz="1200" dirty="0" smtClean="0">
              <a:solidFill>
                <a:srgbClr val="7680AC">
                  <a:lumMod val="75000"/>
                </a:srgbClr>
              </a:solidFill>
            </a:rPr>
            <a:t> Felt that faculty encouraged me to</a:t>
          </a:r>
        </a:p>
        <a:p xmlns:a="http://schemas.openxmlformats.org/drawingml/2006/main">
          <a:pPr algn="l"/>
          <a:r>
            <a:rPr lang="en-US" sz="1200" dirty="0" smtClean="0">
              <a:solidFill>
                <a:srgbClr val="7680AC">
                  <a:lumMod val="75000"/>
                </a:srgbClr>
              </a:solidFill>
            </a:rPr>
            <a:t>  ask questions and participate in</a:t>
          </a:r>
        </a:p>
        <a:p xmlns:a="http://schemas.openxmlformats.org/drawingml/2006/main">
          <a:pPr algn="l"/>
          <a:r>
            <a:rPr lang="en-US" sz="1200" dirty="0" smtClean="0">
              <a:solidFill>
                <a:srgbClr val="7680AC">
                  <a:lumMod val="75000"/>
                </a:srgbClr>
              </a:solidFill>
            </a:rPr>
            <a:t>  class discussions</a:t>
          </a:r>
        </a:p>
        <a:p xmlns:a="http://schemas.openxmlformats.org/drawingml/2006/main">
          <a:pPr algn="l">
            <a:buFont typeface="Arial" pitchFamily="34" charset="0"/>
            <a:buChar char="•"/>
          </a:pPr>
          <a:r>
            <a:rPr lang="en-US" sz="1200" dirty="0" smtClean="0">
              <a:solidFill>
                <a:srgbClr val="7680AC">
                  <a:lumMod val="75000"/>
                </a:srgbClr>
              </a:solidFill>
            </a:rPr>
            <a:t> Faculty were able to determine my</a:t>
          </a:r>
        </a:p>
        <a:p xmlns:a="http://schemas.openxmlformats.org/drawingml/2006/main">
          <a:pPr algn="l"/>
          <a:r>
            <a:rPr lang="en-US" sz="1200" dirty="0" smtClean="0">
              <a:solidFill>
                <a:srgbClr val="7680AC">
                  <a:lumMod val="75000"/>
                </a:srgbClr>
              </a:solidFill>
            </a:rPr>
            <a:t>  level of understanding of course       </a:t>
          </a:r>
        </a:p>
        <a:p xmlns:a="http://schemas.openxmlformats.org/drawingml/2006/main">
          <a:pPr algn="l"/>
          <a:r>
            <a:rPr lang="en-US" sz="1200" dirty="0" smtClean="0">
              <a:solidFill>
                <a:srgbClr val="7680AC">
                  <a:lumMod val="75000"/>
                </a:srgbClr>
              </a:solidFill>
            </a:rPr>
            <a:t>  material</a:t>
          </a:r>
          <a:endParaRPr lang="en-US" sz="1200" i="0" dirty="0">
            <a:solidFill>
              <a:srgbClr val="7680AC">
                <a:lumMod val="75000"/>
              </a:srgbClr>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0.70316</cdr:x>
      <cdr:y>0.25675</cdr:y>
    </cdr:from>
    <cdr:to>
      <cdr:x>0.99568</cdr:x>
      <cdr:y>0.95127</cdr:y>
    </cdr:to>
    <cdr:sp macro="" textlink="">
      <cdr:nvSpPr>
        <cdr:cNvPr id="2" name="TextBox 1"/>
        <cdr:cNvSpPr txBox="1"/>
      </cdr:nvSpPr>
      <cdr:spPr>
        <a:xfrm xmlns:a="http://schemas.openxmlformats.org/drawingml/2006/main">
          <a:off x="6078063" y="1195856"/>
          <a:ext cx="2540778" cy="31270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i="0" u="sng" dirty="0" smtClean="0">
              <a:solidFill>
                <a:schemeClr val="tx1">
                  <a:lumMod val="75000"/>
                </a:schemeClr>
              </a:solidFill>
            </a:rPr>
            <a:t>Items</a:t>
          </a:r>
        </a:p>
        <a:p xmlns:a="http://schemas.openxmlformats.org/drawingml/2006/main">
          <a:pPr algn="ctr"/>
          <a:endParaRPr lang="en-US" sz="1200" i="0" u="sng" dirty="0" smtClean="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a:t>
          </a:r>
          <a:r>
            <a:rPr lang="en-US" sz="1200" i="0" dirty="0" smtClean="0">
              <a:solidFill>
                <a:schemeClr val="tx1">
                  <a:lumMod val="75000"/>
                </a:schemeClr>
              </a:solidFill>
            </a:rPr>
            <a:t>At</a:t>
          </a:r>
          <a:r>
            <a:rPr lang="en-US" sz="1200" i="0" baseline="0" dirty="0" smtClean="0">
              <a:solidFill>
                <a:schemeClr val="tx1">
                  <a:lumMod val="75000"/>
                </a:schemeClr>
              </a:solidFill>
            </a:rPr>
            <a:t> least one faculty member has taken</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baseline="0" dirty="0" smtClean="0">
              <a:solidFill>
                <a:schemeClr val="tx1">
                  <a:lumMod val="75000"/>
                </a:schemeClr>
              </a:solidFill>
            </a:rPr>
            <a:t>an interest in my development</a:t>
          </a:r>
        </a:p>
        <a:p xmlns:a="http://schemas.openxmlformats.org/drawingml/2006/main">
          <a:pPr algn="l">
            <a:buFont typeface="Arial" pitchFamily="34" charset="0"/>
            <a:buChar char="•"/>
          </a:pPr>
          <a:r>
            <a:rPr lang="en-US" sz="1200" i="0" dirty="0" smtClean="0">
              <a:solidFill>
                <a:schemeClr val="tx1">
                  <a:lumMod val="75000"/>
                </a:schemeClr>
              </a:solidFill>
            </a:rPr>
            <a:t> Faculty</a:t>
          </a:r>
          <a:r>
            <a:rPr lang="en-US" sz="1200" i="0" baseline="0" dirty="0" smtClean="0">
              <a:solidFill>
                <a:schemeClr val="tx1">
                  <a:lumMod val="75000"/>
                </a:schemeClr>
              </a:solidFill>
            </a:rPr>
            <a:t> believe in my potential to</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baseline="0" dirty="0" smtClean="0">
              <a:solidFill>
                <a:schemeClr val="tx1">
                  <a:lumMod val="75000"/>
                </a:schemeClr>
              </a:solidFill>
            </a:rPr>
            <a:t>succeed academically</a:t>
          </a:r>
        </a:p>
        <a:p xmlns:a="http://schemas.openxmlformats.org/drawingml/2006/main">
          <a:pPr algn="l">
            <a:buFont typeface="Arial" pitchFamily="34" charset="0"/>
            <a:buChar char="•"/>
          </a:pPr>
          <a:r>
            <a:rPr lang="en-US" sz="1200" i="0" baseline="0" dirty="0" smtClean="0">
              <a:solidFill>
                <a:schemeClr val="tx1">
                  <a:lumMod val="75000"/>
                </a:schemeClr>
              </a:solidFill>
            </a:rPr>
            <a:t> At least one staff member has taken an</a:t>
          </a:r>
        </a:p>
        <a:p xmlns:a="http://schemas.openxmlformats.org/drawingml/2006/main">
          <a:pPr algn="l"/>
          <a:r>
            <a:rPr lang="en-US" sz="1200" dirty="0" smtClean="0">
              <a:solidFill>
                <a:schemeClr val="tx1">
                  <a:lumMod val="75000"/>
                </a:schemeClr>
              </a:solidFill>
            </a:rPr>
            <a:t>  </a:t>
          </a:r>
          <a:r>
            <a:rPr lang="en-US" sz="1200" i="0" baseline="0" dirty="0" smtClean="0">
              <a:solidFill>
                <a:schemeClr val="tx1">
                  <a:lumMod val="75000"/>
                </a:schemeClr>
              </a:solidFill>
            </a:rPr>
            <a:t>interest in my development</a:t>
          </a:r>
          <a:endParaRPr lang="en-US" sz="1200" i="0" dirty="0" smtClean="0">
            <a:solidFill>
              <a:schemeClr val="tx1">
                <a:lumMod val="75000"/>
              </a:schemeClr>
            </a:solidFill>
          </a:endParaRPr>
        </a:p>
        <a:p xmlns:a="http://schemas.openxmlformats.org/drawingml/2006/main">
          <a:pPr algn="l">
            <a:buFont typeface="Arial" pitchFamily="34" charset="0"/>
            <a:buChar char="•"/>
          </a:pPr>
          <a:r>
            <a:rPr lang="en-US" sz="1200" i="0" dirty="0" smtClean="0">
              <a:solidFill>
                <a:schemeClr val="tx1">
                  <a:lumMod val="75000"/>
                </a:schemeClr>
              </a:solidFill>
            </a:rPr>
            <a:t> Staff</a:t>
          </a:r>
          <a:r>
            <a:rPr lang="en-US" sz="1200" i="0" baseline="0" dirty="0" smtClean="0">
              <a:solidFill>
                <a:schemeClr val="tx1">
                  <a:lumMod val="75000"/>
                </a:schemeClr>
              </a:solidFill>
            </a:rPr>
            <a:t> recognize my achievements</a:t>
          </a:r>
        </a:p>
        <a:p xmlns:a="http://schemas.openxmlformats.org/drawingml/2006/main">
          <a:pPr algn="l">
            <a:buFont typeface="Arial" pitchFamily="34" charset="0"/>
            <a:buChar char="•"/>
          </a:pPr>
          <a:r>
            <a:rPr lang="en-US" sz="1200" i="0" baseline="0" dirty="0" smtClean="0">
              <a:solidFill>
                <a:schemeClr val="tx1">
                  <a:lumMod val="75000"/>
                </a:schemeClr>
              </a:solidFill>
            </a:rPr>
            <a:t> Faculty empower me to learn here</a:t>
          </a:r>
          <a:endParaRPr lang="en-US" sz="1200" dirty="0" smtClean="0">
            <a:solidFill>
              <a:schemeClr val="tx1">
                <a:lumMod val="75000"/>
              </a:schemeClr>
            </a:solidFill>
          </a:endParaRPr>
        </a:p>
        <a:p xmlns:a="http://schemas.openxmlformats.org/drawingml/2006/main">
          <a:pPr algn="l">
            <a:buFont typeface="Arial" pitchFamily="34" charset="0"/>
            <a:buChar char="•"/>
          </a:pPr>
          <a:r>
            <a:rPr lang="en-US" sz="1200" i="0" dirty="0">
              <a:solidFill>
                <a:schemeClr val="tx1">
                  <a:lumMod val="75000"/>
                </a:schemeClr>
              </a:solidFill>
            </a:rPr>
            <a:t> </a:t>
          </a:r>
          <a:r>
            <a:rPr lang="en-US" sz="1200" i="0" dirty="0" smtClean="0">
              <a:solidFill>
                <a:schemeClr val="tx1">
                  <a:lumMod val="75000"/>
                </a:schemeClr>
              </a:solidFill>
            </a:rPr>
            <a:t>Staff</a:t>
          </a:r>
          <a:r>
            <a:rPr lang="en-US" sz="1200" i="0" baseline="0" dirty="0" smtClean="0">
              <a:solidFill>
                <a:schemeClr val="tx1">
                  <a:lumMod val="75000"/>
                </a:schemeClr>
              </a:solidFill>
            </a:rPr>
            <a:t> encourage me to get involved in</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baseline="0" dirty="0" smtClean="0">
              <a:solidFill>
                <a:schemeClr val="tx1">
                  <a:lumMod val="75000"/>
                </a:schemeClr>
              </a:solidFill>
            </a:rPr>
            <a:t>campus activities</a:t>
          </a:r>
          <a:endParaRPr lang="en-US" sz="1200" i="0" dirty="0" smtClean="0">
            <a:solidFill>
              <a:schemeClr val="tx1">
                <a:lumMod val="75000"/>
              </a:schemeClr>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0.69496</cdr:x>
      <cdr:y>0.2425</cdr:y>
    </cdr:from>
    <cdr:to>
      <cdr:x>0.99162</cdr:x>
      <cdr:y>0.91821</cdr:y>
    </cdr:to>
    <cdr:sp macro="" textlink="">
      <cdr:nvSpPr>
        <cdr:cNvPr id="2" name="TextBox 1"/>
        <cdr:cNvSpPr txBox="1"/>
      </cdr:nvSpPr>
      <cdr:spPr>
        <a:xfrm xmlns:a="http://schemas.openxmlformats.org/drawingml/2006/main">
          <a:off x="6134100" y="1088692"/>
          <a:ext cx="2618434" cy="303356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i="0" u="sng" dirty="0" smtClean="0">
              <a:solidFill>
                <a:schemeClr val="tx1">
                  <a:lumMod val="75000"/>
                </a:schemeClr>
              </a:solidFill>
            </a:rPr>
            <a:t>Items</a:t>
          </a:r>
        </a:p>
        <a:p xmlns:a="http://schemas.openxmlformats.org/drawingml/2006/main">
          <a:pPr algn="ctr"/>
          <a:endParaRPr lang="en-US" sz="1200" i="0" u="sng" dirty="0" smtClean="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Promotes appreciation of cultural</a:t>
          </a:r>
        </a:p>
        <a:p xmlns:a="http://schemas.openxmlformats.org/drawingml/2006/main">
          <a:pPr algn="l"/>
          <a:r>
            <a:rPr lang="en-US" sz="1200" dirty="0" smtClean="0">
              <a:solidFill>
                <a:schemeClr val="tx1">
                  <a:lumMod val="75000"/>
                </a:schemeClr>
              </a:solidFill>
            </a:rPr>
            <a:t>  differences </a:t>
          </a:r>
        </a:p>
        <a:p xmlns:a="http://schemas.openxmlformats.org/drawingml/2006/main">
          <a:pPr algn="l">
            <a:buFont typeface="Arial" pitchFamily="34" charset="0"/>
            <a:buChar char="•"/>
          </a:pPr>
          <a:r>
            <a:rPr lang="en-US" sz="1200" i="0" dirty="0" smtClean="0">
              <a:solidFill>
                <a:schemeClr val="tx1">
                  <a:lumMod val="75000"/>
                </a:schemeClr>
              </a:solidFill>
            </a:rPr>
            <a:t> Has a long standing commitment to</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dirty="0" smtClean="0">
              <a:solidFill>
                <a:schemeClr val="tx1">
                  <a:lumMod val="75000"/>
                </a:schemeClr>
              </a:solidFill>
            </a:rPr>
            <a:t>diversity</a:t>
          </a:r>
        </a:p>
        <a:p xmlns:a="http://schemas.openxmlformats.org/drawingml/2006/main">
          <a:pPr algn="l">
            <a:buFont typeface="Arial" pitchFamily="34" charset="0"/>
            <a:buChar char="•"/>
          </a:pPr>
          <a:r>
            <a:rPr lang="en-US" sz="1200" i="0" dirty="0" smtClean="0">
              <a:solidFill>
                <a:schemeClr val="tx1">
                  <a:lumMod val="75000"/>
                </a:schemeClr>
              </a:solidFill>
            </a:rPr>
            <a:t>Accurately reflects the diversity</a:t>
          </a:r>
          <a:r>
            <a:rPr lang="en-US" sz="1200" i="0" baseline="0" dirty="0" smtClean="0">
              <a:solidFill>
                <a:schemeClr val="tx1">
                  <a:lumMod val="75000"/>
                </a:schemeClr>
              </a:solidFill>
            </a:rPr>
            <a:t> of the</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baseline="0" dirty="0" smtClean="0">
              <a:solidFill>
                <a:schemeClr val="tx1">
                  <a:lumMod val="75000"/>
                </a:schemeClr>
              </a:solidFill>
            </a:rPr>
            <a:t>student body in publications (e.g.,  </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baseline="0" dirty="0" smtClean="0">
              <a:solidFill>
                <a:schemeClr val="tx1">
                  <a:lumMod val="75000"/>
                </a:schemeClr>
              </a:solidFill>
            </a:rPr>
            <a:t>brochures, website, etc.)</a:t>
          </a:r>
          <a:endParaRPr lang="en-US" sz="1200" dirty="0" smtClean="0">
            <a:solidFill>
              <a:schemeClr val="tx1">
                <a:lumMod val="75000"/>
              </a:schemeClr>
            </a:solidFill>
          </a:endParaRPr>
        </a:p>
        <a:p xmlns:a="http://schemas.openxmlformats.org/drawingml/2006/main">
          <a:pPr algn="l">
            <a:buFont typeface="Arial" pitchFamily="34" charset="0"/>
            <a:buChar char="•"/>
          </a:pPr>
          <a:r>
            <a:rPr lang="en-US" sz="1200" i="0" dirty="0" smtClean="0">
              <a:solidFill>
                <a:schemeClr val="tx1">
                  <a:lumMod val="75000"/>
                </a:schemeClr>
              </a:solidFill>
            </a:rPr>
            <a:t> Appreciates</a:t>
          </a:r>
          <a:r>
            <a:rPr lang="en-US" sz="1200" i="0" baseline="0" dirty="0" smtClean="0">
              <a:solidFill>
                <a:schemeClr val="tx1">
                  <a:lumMod val="75000"/>
                </a:schemeClr>
              </a:solidFill>
            </a:rPr>
            <a:t> differences in sexual</a:t>
          </a:r>
        </a:p>
        <a:p xmlns:a="http://schemas.openxmlformats.org/drawingml/2006/main">
          <a:pPr algn="l"/>
          <a:r>
            <a:rPr lang="en-US" sz="1200" dirty="0" smtClean="0">
              <a:solidFill>
                <a:schemeClr val="tx1">
                  <a:lumMod val="75000"/>
                </a:schemeClr>
              </a:solidFill>
            </a:rPr>
            <a:t>  </a:t>
          </a:r>
          <a:r>
            <a:rPr lang="en-US" sz="1200" i="0" baseline="0" dirty="0" smtClean="0">
              <a:solidFill>
                <a:schemeClr val="tx1">
                  <a:lumMod val="75000"/>
                </a:schemeClr>
              </a:solidFill>
            </a:rPr>
            <a:t>orientation</a:t>
          </a:r>
          <a:endParaRPr lang="en-US" sz="1200" i="0" dirty="0" smtClean="0">
            <a:solidFill>
              <a:schemeClr val="tx1">
                <a:lumMod val="75000"/>
              </a:schemeClr>
            </a:solidFill>
          </a:endParaRPr>
        </a:p>
        <a:p xmlns:a="http://schemas.openxmlformats.org/drawingml/2006/main">
          <a:pPr algn="l">
            <a:buFont typeface="Arial" pitchFamily="34" charset="0"/>
            <a:buChar char="•"/>
          </a:pPr>
          <a:r>
            <a:rPr lang="en-US" sz="1200" i="0" dirty="0" smtClean="0">
              <a:solidFill>
                <a:schemeClr val="tx1">
                  <a:lumMod val="75000"/>
                </a:schemeClr>
              </a:solidFill>
            </a:rPr>
            <a:t> Has</a:t>
          </a:r>
          <a:r>
            <a:rPr lang="en-US" sz="1200" i="0" baseline="0" dirty="0" smtClean="0">
              <a:solidFill>
                <a:schemeClr val="tx1">
                  <a:lumMod val="75000"/>
                </a:schemeClr>
              </a:solidFill>
            </a:rPr>
            <a:t> campus administrators who</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baseline="0" dirty="0" smtClean="0">
              <a:solidFill>
                <a:schemeClr val="tx1">
                  <a:lumMod val="75000"/>
                </a:schemeClr>
              </a:solidFill>
            </a:rPr>
            <a:t>regularly speak about the value of</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baseline="0" dirty="0" smtClean="0">
              <a:solidFill>
                <a:schemeClr val="tx1">
                  <a:lumMod val="75000"/>
                </a:schemeClr>
              </a:solidFill>
            </a:rPr>
            <a:t>diversity</a:t>
          </a:r>
          <a:endParaRPr lang="en-US" sz="1200" dirty="0" smtClean="0">
            <a:solidFill>
              <a:schemeClr val="tx1">
                <a:lumMod val="75000"/>
              </a:schemeClr>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0.70647</cdr:x>
      <cdr:y>0.26025</cdr:y>
    </cdr:from>
    <cdr:to>
      <cdr:x>0.98273</cdr:x>
      <cdr:y>0.82037</cdr:y>
    </cdr:to>
    <cdr:sp macro="" textlink="">
      <cdr:nvSpPr>
        <cdr:cNvPr id="2" name="TextBox 1"/>
        <cdr:cNvSpPr txBox="1"/>
      </cdr:nvSpPr>
      <cdr:spPr>
        <a:xfrm xmlns:a="http://schemas.openxmlformats.org/drawingml/2006/main">
          <a:off x="6235701" y="1168379"/>
          <a:ext cx="2438400" cy="25146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i="0" u="sng" dirty="0" smtClean="0">
              <a:solidFill>
                <a:schemeClr val="tx1">
                  <a:lumMod val="75000"/>
                </a:schemeClr>
              </a:solidFill>
            </a:rPr>
            <a:t>Items</a:t>
          </a:r>
        </a:p>
        <a:p xmlns:a="http://schemas.openxmlformats.org/drawingml/2006/main">
          <a:pPr algn="ctr"/>
          <a:endParaRPr lang="en-US" sz="1200" i="0" u="sng" dirty="0" smtClean="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a:t>
          </a:r>
          <a:r>
            <a:rPr lang="en-US" sz="1200" i="0" dirty="0" smtClean="0">
              <a:solidFill>
                <a:schemeClr val="tx1">
                  <a:lumMod val="75000"/>
                </a:schemeClr>
              </a:solidFill>
            </a:rPr>
            <a:t>Had intellectual discussions outside</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dirty="0" smtClean="0">
              <a:solidFill>
                <a:schemeClr val="tx1">
                  <a:lumMod val="75000"/>
                </a:schemeClr>
              </a:solidFill>
            </a:rPr>
            <a:t>of class</a:t>
          </a:r>
        </a:p>
        <a:p xmlns:a="http://schemas.openxmlformats.org/drawingml/2006/main">
          <a:pPr algn="l">
            <a:buFont typeface="Arial" pitchFamily="34" charset="0"/>
            <a:buChar char="•"/>
          </a:pPr>
          <a:r>
            <a:rPr lang="en-US" sz="1200" dirty="0">
              <a:solidFill>
                <a:schemeClr val="tx1">
                  <a:lumMod val="75000"/>
                </a:schemeClr>
              </a:solidFill>
            </a:rPr>
            <a:t> </a:t>
          </a:r>
          <a:r>
            <a:rPr lang="en-US" sz="1200" dirty="0" smtClean="0">
              <a:solidFill>
                <a:schemeClr val="tx1">
                  <a:lumMod val="75000"/>
                </a:schemeClr>
              </a:solidFill>
            </a:rPr>
            <a:t>Shared personal feelings and</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problems</a:t>
          </a:r>
        </a:p>
        <a:p xmlns:a="http://schemas.openxmlformats.org/drawingml/2006/main">
          <a:pPr algn="l">
            <a:buFont typeface="Arial" pitchFamily="34" charset="0"/>
            <a:buChar char="•"/>
          </a:pPr>
          <a:r>
            <a:rPr lang="en-US" sz="1200" i="0" dirty="0" smtClean="0">
              <a:solidFill>
                <a:schemeClr val="tx1">
                  <a:lumMod val="75000"/>
                </a:schemeClr>
              </a:solidFill>
            </a:rPr>
            <a:t> Dined or shared a meal</a:t>
          </a:r>
          <a:endParaRPr lang="en-US" sz="1200" dirty="0" smtClean="0">
            <a:solidFill>
              <a:schemeClr val="tx1">
                <a:lumMod val="75000"/>
              </a:schemeClr>
            </a:solidFill>
          </a:endParaRPr>
        </a:p>
        <a:p xmlns:a="http://schemas.openxmlformats.org/drawingml/2006/main">
          <a:pPr algn="l">
            <a:buFont typeface="Arial" pitchFamily="34" charset="0"/>
            <a:buChar char="•"/>
          </a:pPr>
          <a:r>
            <a:rPr lang="en-US" sz="1200" i="0" dirty="0" smtClean="0">
              <a:solidFill>
                <a:schemeClr val="tx1">
                  <a:lumMod val="75000"/>
                </a:schemeClr>
              </a:solidFill>
            </a:rPr>
            <a:t> Had meaningful and honest</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dirty="0" smtClean="0">
              <a:solidFill>
                <a:schemeClr val="tx1">
                  <a:lumMod val="75000"/>
                </a:schemeClr>
              </a:solidFill>
            </a:rPr>
            <a:t>discussions</a:t>
          </a:r>
          <a:r>
            <a:rPr lang="en-US" sz="1200" dirty="0">
              <a:solidFill>
                <a:schemeClr val="tx1">
                  <a:lumMod val="75000"/>
                </a:schemeClr>
              </a:solidFill>
            </a:rPr>
            <a:t> </a:t>
          </a:r>
          <a:r>
            <a:rPr lang="en-US" sz="1200" i="0" dirty="0" smtClean="0">
              <a:solidFill>
                <a:schemeClr val="tx1">
                  <a:lumMod val="75000"/>
                </a:schemeClr>
              </a:solidFill>
            </a:rPr>
            <a:t>about</a:t>
          </a:r>
          <a:r>
            <a:rPr lang="en-US" sz="1200" dirty="0" smtClean="0">
              <a:solidFill>
                <a:schemeClr val="tx1">
                  <a:lumMod val="75000"/>
                </a:schemeClr>
              </a:solidFill>
            </a:rPr>
            <a:t> </a:t>
          </a:r>
          <a:r>
            <a:rPr lang="en-US" sz="1200" i="0" dirty="0" smtClean="0">
              <a:solidFill>
                <a:schemeClr val="tx1">
                  <a:lumMod val="75000"/>
                </a:schemeClr>
              </a:solidFill>
            </a:rPr>
            <a:t>race/ethnic</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dirty="0" smtClean="0">
              <a:solidFill>
                <a:schemeClr val="tx1">
                  <a:lumMod val="75000"/>
                </a:schemeClr>
              </a:solidFill>
            </a:rPr>
            <a:t>relations outside of class</a:t>
          </a:r>
          <a:endParaRPr lang="en-US" sz="1200" dirty="0" smtClean="0">
            <a:solidFill>
              <a:schemeClr val="tx1">
                <a:lumMod val="75000"/>
              </a:schemeClr>
            </a:solidFill>
          </a:endParaRPr>
        </a:p>
        <a:p xmlns:a="http://schemas.openxmlformats.org/drawingml/2006/main">
          <a:pPr algn="l">
            <a:buFont typeface="Arial" pitchFamily="34" charset="0"/>
            <a:buChar char="•"/>
          </a:pPr>
          <a:r>
            <a:rPr lang="en-US" sz="1200" dirty="0" smtClean="0">
              <a:solidFill>
                <a:schemeClr val="tx1">
                  <a:lumMod val="75000"/>
                </a:schemeClr>
              </a:solidFill>
            </a:rPr>
            <a:t> </a:t>
          </a:r>
          <a:r>
            <a:rPr lang="en-US" sz="1200" i="0" dirty="0" smtClean="0">
              <a:solidFill>
                <a:schemeClr val="tx1">
                  <a:lumMod val="75000"/>
                </a:schemeClr>
              </a:solidFill>
            </a:rPr>
            <a:t>Socialized or partied</a:t>
          </a:r>
          <a:r>
            <a:rPr lang="en-US" sz="1200" dirty="0" smtClean="0">
              <a:solidFill>
                <a:schemeClr val="tx1">
                  <a:lumMod val="75000"/>
                </a:schemeClr>
              </a:solidFill>
            </a:rPr>
            <a:t> </a:t>
          </a:r>
        </a:p>
        <a:p xmlns:a="http://schemas.openxmlformats.org/drawingml/2006/main">
          <a:pPr algn="l">
            <a:buFont typeface="Arial" pitchFamily="34" charset="0"/>
            <a:buChar char="•"/>
          </a:pPr>
          <a:r>
            <a:rPr lang="en-US" sz="1200" dirty="0" smtClean="0">
              <a:solidFill>
                <a:schemeClr val="tx1">
                  <a:lumMod val="75000"/>
                </a:schemeClr>
              </a:solidFill>
            </a:rPr>
            <a:t> Studied or prepared for class</a:t>
          </a:r>
        </a:p>
      </cdr:txBody>
    </cdr:sp>
  </cdr:relSizeAnchor>
</c:userShapes>
</file>

<file path=ppt/drawings/drawing6.xml><?xml version="1.0" encoding="utf-8"?>
<c:userShapes xmlns:c="http://schemas.openxmlformats.org/drawingml/2006/chart">
  <cdr:relSizeAnchor xmlns:cdr="http://schemas.openxmlformats.org/drawingml/2006/chartDrawing">
    <cdr:from>
      <cdr:x>0.74015</cdr:x>
      <cdr:y>0.30552</cdr:y>
    </cdr:from>
    <cdr:to>
      <cdr:x>0.97434</cdr:x>
      <cdr:y>0.71853</cdr:y>
    </cdr:to>
    <cdr:sp macro="" textlink="">
      <cdr:nvSpPr>
        <cdr:cNvPr id="2" name="TextBox 1"/>
        <cdr:cNvSpPr txBox="1"/>
      </cdr:nvSpPr>
      <cdr:spPr>
        <a:xfrm xmlns:a="http://schemas.openxmlformats.org/drawingml/2006/main">
          <a:off x="6502400" y="1371617"/>
          <a:ext cx="2057400" cy="185418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i="0" u="sng" dirty="0" smtClean="0">
              <a:solidFill>
                <a:schemeClr val="tx1">
                  <a:lumMod val="75000"/>
                </a:schemeClr>
              </a:solidFill>
            </a:rPr>
            <a:t>Items</a:t>
          </a:r>
        </a:p>
        <a:p xmlns:a="http://schemas.openxmlformats.org/drawingml/2006/main">
          <a:pPr algn="ctr"/>
          <a:endParaRPr lang="en-US" sz="1200" i="0" u="sng" dirty="0" smtClean="0">
            <a:solidFill>
              <a:schemeClr val="tx1">
                <a:lumMod val="75000"/>
              </a:schemeClr>
            </a:solidFill>
          </a:endParaRPr>
        </a:p>
        <a:p xmlns:a="http://schemas.openxmlformats.org/drawingml/2006/main">
          <a:pPr algn="l">
            <a:buFont typeface="Arial" pitchFamily="34" charset="0"/>
            <a:buChar char="•"/>
          </a:pPr>
          <a:r>
            <a:rPr lang="en-US" sz="1200" i="0" dirty="0" smtClean="0">
              <a:solidFill>
                <a:schemeClr val="tx1">
                  <a:lumMod val="75000"/>
                </a:schemeClr>
              </a:solidFill>
            </a:rPr>
            <a:t> Had tense, somewhat hostile</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a:t>
          </a:r>
          <a:r>
            <a:rPr lang="en-US" sz="1200" i="0" dirty="0" smtClean="0">
              <a:solidFill>
                <a:schemeClr val="tx1">
                  <a:lumMod val="75000"/>
                </a:schemeClr>
              </a:solidFill>
            </a:rPr>
            <a:t>interactions</a:t>
          </a:r>
        </a:p>
        <a:p xmlns:a="http://schemas.openxmlformats.org/drawingml/2006/main">
          <a:pPr algn="l">
            <a:buFont typeface="Arial" pitchFamily="34" charset="0"/>
            <a:buChar char="•"/>
          </a:pPr>
          <a:r>
            <a:rPr lang="en-US" sz="1200" dirty="0">
              <a:solidFill>
                <a:schemeClr val="tx1">
                  <a:lumMod val="75000"/>
                </a:schemeClr>
              </a:solidFill>
            </a:rPr>
            <a:t> </a:t>
          </a:r>
          <a:r>
            <a:rPr lang="en-US" sz="1200" dirty="0" smtClean="0">
              <a:solidFill>
                <a:schemeClr val="tx1">
                  <a:lumMod val="75000"/>
                </a:schemeClr>
              </a:solidFill>
            </a:rPr>
            <a:t>Felt insulted or threatened</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because of my race/ethnicity</a:t>
          </a:r>
        </a:p>
        <a:p xmlns:a="http://schemas.openxmlformats.org/drawingml/2006/main">
          <a:pPr algn="l">
            <a:buFont typeface="Arial" pitchFamily="34" charset="0"/>
            <a:buChar char="•"/>
          </a:pPr>
          <a:r>
            <a:rPr lang="en-US" sz="1200" dirty="0">
              <a:solidFill>
                <a:schemeClr val="tx1">
                  <a:lumMod val="75000"/>
                </a:schemeClr>
              </a:solidFill>
            </a:rPr>
            <a:t> </a:t>
          </a:r>
          <a:r>
            <a:rPr lang="en-US" sz="1200" dirty="0" smtClean="0">
              <a:solidFill>
                <a:schemeClr val="tx1">
                  <a:lumMod val="75000"/>
                </a:schemeClr>
              </a:solidFill>
            </a:rPr>
            <a:t>Had guarded, cautious</a:t>
          </a:r>
        </a:p>
        <a:p xmlns:a="http://schemas.openxmlformats.org/drawingml/2006/main">
          <a:pPr algn="l"/>
          <a:r>
            <a:rPr lang="en-US" sz="1200" dirty="0">
              <a:solidFill>
                <a:schemeClr val="tx1">
                  <a:lumMod val="75000"/>
                </a:schemeClr>
              </a:solidFill>
            </a:rPr>
            <a:t> </a:t>
          </a:r>
          <a:r>
            <a:rPr lang="en-US" sz="1200" dirty="0" smtClean="0">
              <a:solidFill>
                <a:schemeClr val="tx1">
                  <a:lumMod val="75000"/>
                </a:schemeClr>
              </a:solidFill>
            </a:rPr>
            <a:t> interactions</a:t>
          </a:r>
          <a:endParaRPr lang="en-US" sz="1200" i="0" dirty="0" smtClean="0">
            <a:solidFill>
              <a:schemeClr val="tx1">
                <a:lumMod val="75000"/>
              </a:schemeClr>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0.67933</cdr:x>
      <cdr:y>0.1867</cdr:y>
    </cdr:from>
    <cdr:to>
      <cdr:x>0.97799</cdr:x>
      <cdr:y>0.86563</cdr:y>
    </cdr:to>
    <cdr:sp macro="" textlink="">
      <cdr:nvSpPr>
        <cdr:cNvPr id="4" name="TextBox 1"/>
        <cdr:cNvSpPr txBox="1"/>
      </cdr:nvSpPr>
      <cdr:spPr>
        <a:xfrm xmlns:a="http://schemas.openxmlformats.org/drawingml/2006/main">
          <a:off x="6019800" y="838200"/>
          <a:ext cx="2646577" cy="3048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i="0" u="sng" dirty="0" smtClean="0">
              <a:solidFill>
                <a:srgbClr val="7680AC">
                  <a:lumMod val="75000"/>
                </a:srgbClr>
              </a:solidFill>
            </a:rPr>
            <a:t>Items</a:t>
          </a:r>
        </a:p>
        <a:p xmlns:a="http://schemas.openxmlformats.org/drawingml/2006/main">
          <a:pPr algn="ctr"/>
          <a:endParaRPr lang="en-US" sz="1200" i="0" u="sng" dirty="0" smtClean="0">
            <a:solidFill>
              <a:srgbClr val="7680AC">
                <a:lumMod val="75000"/>
              </a:srgbClr>
            </a:solidFill>
          </a:endParaRPr>
        </a:p>
        <a:p xmlns:a="http://schemas.openxmlformats.org/drawingml/2006/main">
          <a:pPr algn="l">
            <a:buFont typeface="Arial" pitchFamily="34" charset="0"/>
            <a:buChar char="•"/>
          </a:pPr>
          <a:r>
            <a:rPr lang="en-US" sz="1200" dirty="0" smtClean="0">
              <a:solidFill>
                <a:srgbClr val="7680AC">
                  <a:lumMod val="75000"/>
                </a:srgbClr>
              </a:solidFill>
            </a:rPr>
            <a:t> Verbal</a:t>
          </a:r>
          <a:r>
            <a:rPr lang="en-US" sz="1200" baseline="0" dirty="0" smtClean="0">
              <a:solidFill>
                <a:srgbClr val="7680AC">
                  <a:lumMod val="75000"/>
                </a:srgbClr>
              </a:solidFill>
            </a:rPr>
            <a:t> comments</a:t>
          </a:r>
          <a:endParaRPr lang="en-US" sz="1200" dirty="0" smtClean="0">
            <a:solidFill>
              <a:srgbClr val="7680AC">
                <a:lumMod val="75000"/>
              </a:srgbClr>
            </a:solidFill>
          </a:endParaRPr>
        </a:p>
        <a:p xmlns:a="http://schemas.openxmlformats.org/drawingml/2006/main">
          <a:pPr algn="l">
            <a:buFont typeface="Arial" pitchFamily="34" charset="0"/>
            <a:buChar char="•"/>
          </a:pPr>
          <a:r>
            <a:rPr lang="en-US" sz="1200" i="0" dirty="0" smtClean="0">
              <a:solidFill>
                <a:srgbClr val="7680AC">
                  <a:lumMod val="75000"/>
                </a:srgbClr>
              </a:solidFill>
            </a:rPr>
            <a:t> Witnessed</a:t>
          </a:r>
          <a:r>
            <a:rPr lang="en-US" sz="1200" i="0" baseline="0" dirty="0" smtClean="0">
              <a:solidFill>
                <a:srgbClr val="7680AC">
                  <a:lumMod val="75000"/>
                </a:srgbClr>
              </a:solidFill>
            </a:rPr>
            <a:t> discrimination</a:t>
          </a:r>
          <a:endParaRPr lang="en-US" sz="1200" i="0" dirty="0" smtClean="0">
            <a:solidFill>
              <a:srgbClr val="7680AC">
                <a:lumMod val="75000"/>
              </a:srgbClr>
            </a:solidFill>
          </a:endParaRPr>
        </a:p>
        <a:p xmlns:a="http://schemas.openxmlformats.org/drawingml/2006/main">
          <a:pPr algn="l">
            <a:buFont typeface="Arial" pitchFamily="34" charset="0"/>
            <a:buChar char="•"/>
          </a:pPr>
          <a:r>
            <a:rPr lang="en-US" sz="1200" dirty="0" smtClean="0">
              <a:solidFill>
                <a:srgbClr val="7680AC">
                  <a:lumMod val="75000"/>
                </a:srgbClr>
              </a:solidFill>
            </a:rPr>
            <a:t> Written</a:t>
          </a:r>
          <a:r>
            <a:rPr lang="en-US" sz="1200" baseline="0" dirty="0" smtClean="0">
              <a:solidFill>
                <a:srgbClr val="7680AC">
                  <a:lumMod val="75000"/>
                </a:srgbClr>
              </a:solidFill>
            </a:rPr>
            <a:t> comments (e.g., emails, texts,</a:t>
          </a:r>
        </a:p>
        <a:p xmlns:a="http://schemas.openxmlformats.org/drawingml/2006/main">
          <a:pPr algn="l"/>
          <a:r>
            <a:rPr lang="en-US" sz="1200" dirty="0" smtClean="0">
              <a:solidFill>
                <a:srgbClr val="7680AC">
                  <a:lumMod val="75000"/>
                </a:srgbClr>
              </a:solidFill>
            </a:rPr>
            <a:t>  </a:t>
          </a:r>
          <a:r>
            <a:rPr lang="en-US" sz="1200" baseline="0" dirty="0" smtClean="0">
              <a:solidFill>
                <a:srgbClr val="7680AC">
                  <a:lumMod val="75000"/>
                </a:srgbClr>
              </a:solidFill>
            </a:rPr>
            <a:t>writing on walls)</a:t>
          </a:r>
          <a:endParaRPr lang="en-US" sz="1200" dirty="0" smtClean="0">
            <a:solidFill>
              <a:srgbClr val="7680AC">
                <a:lumMod val="75000"/>
              </a:srgbClr>
            </a:solidFill>
          </a:endParaRPr>
        </a:p>
        <a:p xmlns:a="http://schemas.openxmlformats.org/drawingml/2006/main">
          <a:pPr algn="l">
            <a:buFont typeface="Arial" pitchFamily="34" charset="0"/>
            <a:buChar char="•"/>
          </a:pPr>
          <a:r>
            <a:rPr lang="en-US" sz="1200" i="0" dirty="0" smtClean="0">
              <a:solidFill>
                <a:srgbClr val="7680AC">
                  <a:lumMod val="75000"/>
                </a:srgbClr>
              </a:solidFill>
            </a:rPr>
            <a:t> Heard</a:t>
          </a:r>
          <a:r>
            <a:rPr lang="en-US" sz="1200" i="0" baseline="0" dirty="0" smtClean="0">
              <a:solidFill>
                <a:srgbClr val="7680AC">
                  <a:lumMod val="75000"/>
                </a:srgbClr>
              </a:solidFill>
            </a:rPr>
            <a:t> insensitive or disparaging</a:t>
          </a:r>
        </a:p>
        <a:p xmlns:a="http://schemas.openxmlformats.org/drawingml/2006/main">
          <a:pPr algn="l"/>
          <a:r>
            <a:rPr lang="en-US" sz="1200" dirty="0" smtClean="0">
              <a:solidFill>
                <a:srgbClr val="7680AC">
                  <a:lumMod val="75000"/>
                </a:srgbClr>
              </a:solidFill>
            </a:rPr>
            <a:t>  </a:t>
          </a:r>
          <a:r>
            <a:rPr lang="en-US" sz="1200" i="0" baseline="0" dirty="0" smtClean="0">
              <a:solidFill>
                <a:srgbClr val="7680AC">
                  <a:lumMod val="75000"/>
                </a:srgbClr>
              </a:solidFill>
            </a:rPr>
            <a:t>remarks from faculty</a:t>
          </a:r>
          <a:endParaRPr lang="en-US" sz="1200" i="0" dirty="0" smtClean="0">
            <a:solidFill>
              <a:srgbClr val="7680AC">
                <a:lumMod val="75000"/>
              </a:srgbClr>
            </a:solidFill>
          </a:endParaRPr>
        </a:p>
        <a:p xmlns:a="http://schemas.openxmlformats.org/drawingml/2006/main">
          <a:pPr algn="l">
            <a:buFont typeface="Arial" pitchFamily="34" charset="0"/>
            <a:buChar char="•"/>
          </a:pPr>
          <a:r>
            <a:rPr lang="en-US" sz="1200" dirty="0" smtClean="0">
              <a:solidFill>
                <a:srgbClr val="7680AC">
                  <a:lumMod val="75000"/>
                </a:srgbClr>
              </a:solidFill>
            </a:rPr>
            <a:t> Heard</a:t>
          </a:r>
          <a:r>
            <a:rPr lang="en-US" sz="1200" baseline="0" dirty="0" smtClean="0">
              <a:solidFill>
                <a:srgbClr val="7680AC">
                  <a:lumMod val="75000"/>
                </a:srgbClr>
              </a:solidFill>
            </a:rPr>
            <a:t> insensitive or disparaging</a:t>
          </a:r>
        </a:p>
        <a:p xmlns:a="http://schemas.openxmlformats.org/drawingml/2006/main">
          <a:pPr algn="l"/>
          <a:r>
            <a:rPr lang="en-US" sz="1200" dirty="0" smtClean="0">
              <a:solidFill>
                <a:srgbClr val="7680AC">
                  <a:lumMod val="75000"/>
                </a:srgbClr>
              </a:solidFill>
            </a:rPr>
            <a:t>  </a:t>
          </a:r>
          <a:r>
            <a:rPr lang="en-US" sz="1200" baseline="0" dirty="0" smtClean="0">
              <a:solidFill>
                <a:srgbClr val="7680AC">
                  <a:lumMod val="75000"/>
                </a:srgbClr>
              </a:solidFill>
            </a:rPr>
            <a:t>remarks from students</a:t>
          </a:r>
        </a:p>
        <a:p xmlns:a="http://schemas.openxmlformats.org/drawingml/2006/main">
          <a:pPr algn="l">
            <a:buFont typeface="Arial" pitchFamily="34" charset="0"/>
            <a:buChar char="•"/>
          </a:pPr>
          <a:r>
            <a:rPr lang="en-US" sz="1200" baseline="0" dirty="0" smtClean="0">
              <a:solidFill>
                <a:srgbClr val="7680AC">
                  <a:lumMod val="75000"/>
                </a:srgbClr>
              </a:solidFill>
            </a:rPr>
            <a:t> Exclusion (e.g., from gatherings, events)</a:t>
          </a:r>
        </a:p>
        <a:p xmlns:a="http://schemas.openxmlformats.org/drawingml/2006/main">
          <a:pPr algn="l">
            <a:buFont typeface="Arial" pitchFamily="34" charset="0"/>
            <a:buChar char="•"/>
          </a:pPr>
          <a:r>
            <a:rPr lang="en-US" sz="1200" baseline="0" dirty="0" smtClean="0">
              <a:solidFill>
                <a:srgbClr val="7680AC">
                  <a:lumMod val="75000"/>
                </a:srgbClr>
              </a:solidFill>
            </a:rPr>
            <a:t> Heard insensitive or disparaging</a:t>
          </a:r>
        </a:p>
        <a:p xmlns:a="http://schemas.openxmlformats.org/drawingml/2006/main">
          <a:pPr algn="l"/>
          <a:r>
            <a:rPr lang="en-US" sz="1200" dirty="0" smtClean="0">
              <a:solidFill>
                <a:srgbClr val="7680AC">
                  <a:lumMod val="75000"/>
                </a:srgbClr>
              </a:solidFill>
            </a:rPr>
            <a:t>  </a:t>
          </a:r>
          <a:r>
            <a:rPr lang="en-US" sz="1200" baseline="0" dirty="0" smtClean="0">
              <a:solidFill>
                <a:srgbClr val="7680AC">
                  <a:lumMod val="75000"/>
                </a:srgbClr>
              </a:solidFill>
            </a:rPr>
            <a:t>remarks from staff</a:t>
          </a:r>
          <a:endParaRPr lang="en-US" sz="1200" dirty="0" smtClean="0">
            <a:solidFill>
              <a:srgbClr val="7680AC">
                <a:lumMod val="75000"/>
              </a:srgbClr>
            </a:solidFill>
          </a:endParaRPr>
        </a:p>
        <a:p xmlns:a="http://schemas.openxmlformats.org/drawingml/2006/main">
          <a:pPr algn="l">
            <a:buFont typeface="Arial" pitchFamily="34" charset="0"/>
            <a:buChar char="•"/>
          </a:pPr>
          <a:r>
            <a:rPr lang="en-US" sz="1200" dirty="0" smtClean="0">
              <a:solidFill>
                <a:srgbClr val="7680AC">
                  <a:lumMod val="75000"/>
                </a:srgbClr>
              </a:solidFill>
            </a:rPr>
            <a:t> Offensive</a:t>
          </a:r>
          <a:r>
            <a:rPr lang="en-US" sz="1200" baseline="0" dirty="0" smtClean="0">
              <a:solidFill>
                <a:srgbClr val="7680AC">
                  <a:lumMod val="75000"/>
                </a:srgbClr>
              </a:solidFill>
            </a:rPr>
            <a:t> visual images or items</a:t>
          </a:r>
          <a:endParaRPr lang="en-US" sz="1200" dirty="0" smtClean="0">
            <a:solidFill>
              <a:srgbClr val="7680AC">
                <a:lumMod val="75000"/>
              </a:srgbClr>
            </a:solidFill>
          </a:endParaRPr>
        </a:p>
        <a:p xmlns:a="http://schemas.openxmlformats.org/drawingml/2006/main">
          <a:pPr algn="l"/>
          <a:endParaRPr lang="en-US" sz="1200" dirty="0" smtClean="0">
            <a:solidFill>
              <a:srgbClr val="7680AC">
                <a:lumMod val="75000"/>
              </a:srgbClr>
            </a:solidFill>
          </a:endParaRPr>
        </a:p>
        <a:p xmlns:a="http://schemas.openxmlformats.org/drawingml/2006/main">
          <a:pPr algn="l"/>
          <a:endParaRPr lang="en-US" sz="1200" i="0" dirty="0">
            <a:solidFill>
              <a:srgbClr val="7680AC">
                <a:lumMod val="75000"/>
              </a:srgbClr>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0.69043</cdr:x>
      <cdr:y>0.23762</cdr:y>
    </cdr:from>
    <cdr:to>
      <cdr:x>0.96889</cdr:x>
      <cdr:y>0.79774</cdr:y>
    </cdr:to>
    <cdr:sp macro="" textlink="">
      <cdr:nvSpPr>
        <cdr:cNvPr id="4" name="TextBox 1"/>
        <cdr:cNvSpPr txBox="1"/>
      </cdr:nvSpPr>
      <cdr:spPr>
        <a:xfrm xmlns:a="http://schemas.openxmlformats.org/drawingml/2006/main">
          <a:off x="6118225" y="1066800"/>
          <a:ext cx="2467553" cy="251460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i="0" u="sng" dirty="0" smtClean="0">
              <a:solidFill>
                <a:srgbClr val="7680AC">
                  <a:lumMod val="75000"/>
                </a:srgbClr>
              </a:solidFill>
            </a:rPr>
            <a:t>Items</a:t>
          </a:r>
        </a:p>
        <a:p xmlns:a="http://schemas.openxmlformats.org/drawingml/2006/main">
          <a:pPr algn="ctr"/>
          <a:endParaRPr lang="en-US" sz="1200" i="0" u="sng" dirty="0" smtClean="0">
            <a:solidFill>
              <a:srgbClr val="7680AC">
                <a:lumMod val="75000"/>
              </a:srgbClr>
            </a:solidFill>
          </a:endParaRPr>
        </a:p>
        <a:p xmlns:a="http://schemas.openxmlformats.org/drawingml/2006/main">
          <a:pPr algn="l">
            <a:buFont typeface="Arial" pitchFamily="34" charset="0"/>
            <a:buChar char="•"/>
          </a:pPr>
          <a:r>
            <a:rPr lang="en-US" sz="1200" dirty="0" smtClean="0">
              <a:solidFill>
                <a:srgbClr val="7680AC">
                  <a:lumMod val="75000"/>
                </a:srgbClr>
              </a:solidFill>
            </a:rPr>
            <a:t> Physical</a:t>
          </a:r>
          <a:r>
            <a:rPr lang="en-US" sz="1200" baseline="0" dirty="0" smtClean="0">
              <a:solidFill>
                <a:srgbClr val="7680AC">
                  <a:lumMod val="75000"/>
                </a:srgbClr>
              </a:solidFill>
            </a:rPr>
            <a:t> assaults or injuries</a:t>
          </a:r>
          <a:endParaRPr lang="en-US" sz="1200" dirty="0" smtClean="0">
            <a:solidFill>
              <a:srgbClr val="7680AC">
                <a:lumMod val="75000"/>
              </a:srgbClr>
            </a:solidFill>
          </a:endParaRPr>
        </a:p>
        <a:p xmlns:a="http://schemas.openxmlformats.org/drawingml/2006/main">
          <a:pPr algn="l">
            <a:buFont typeface="Arial" pitchFamily="34" charset="0"/>
            <a:buChar char="•"/>
          </a:pPr>
          <a:r>
            <a:rPr lang="en-US" sz="1200" i="0" dirty="0" smtClean="0">
              <a:solidFill>
                <a:srgbClr val="7680AC">
                  <a:lumMod val="75000"/>
                </a:srgbClr>
              </a:solidFill>
            </a:rPr>
            <a:t> Threats</a:t>
          </a:r>
          <a:r>
            <a:rPr lang="en-US" sz="1200" i="0" baseline="0" dirty="0" smtClean="0">
              <a:solidFill>
                <a:srgbClr val="7680AC">
                  <a:lumMod val="75000"/>
                </a:srgbClr>
              </a:solidFill>
            </a:rPr>
            <a:t> of physicl violence</a:t>
          </a:r>
          <a:endParaRPr lang="en-US" sz="1200" i="0" dirty="0" smtClean="0">
            <a:solidFill>
              <a:srgbClr val="7680AC">
                <a:lumMod val="75000"/>
              </a:srgbClr>
            </a:solidFill>
          </a:endParaRPr>
        </a:p>
        <a:p xmlns:a="http://schemas.openxmlformats.org/drawingml/2006/main">
          <a:pPr algn="l">
            <a:buFont typeface="Arial" pitchFamily="34" charset="0"/>
            <a:buChar char="•"/>
          </a:pPr>
          <a:r>
            <a:rPr lang="en-US" sz="1200" dirty="0" smtClean="0">
              <a:solidFill>
                <a:srgbClr val="7680AC">
                  <a:lumMod val="75000"/>
                </a:srgbClr>
              </a:solidFill>
            </a:rPr>
            <a:t> Anonymous</a:t>
          </a:r>
          <a:r>
            <a:rPr lang="en-US" sz="1200" baseline="0" dirty="0" smtClean="0">
              <a:solidFill>
                <a:srgbClr val="7680AC">
                  <a:lumMod val="75000"/>
                </a:srgbClr>
              </a:solidFill>
            </a:rPr>
            <a:t> phone calls</a:t>
          </a:r>
          <a:endParaRPr lang="en-US" sz="1200" dirty="0" smtClean="0">
            <a:solidFill>
              <a:srgbClr val="7680AC">
                <a:lumMod val="75000"/>
              </a:srgbClr>
            </a:solidFill>
          </a:endParaRPr>
        </a:p>
        <a:p xmlns:a="http://schemas.openxmlformats.org/drawingml/2006/main">
          <a:pPr algn="l">
            <a:buFont typeface="Arial" pitchFamily="34" charset="0"/>
            <a:buChar char="•"/>
          </a:pPr>
          <a:r>
            <a:rPr lang="en-US" sz="1200" i="0" dirty="0" smtClean="0">
              <a:solidFill>
                <a:srgbClr val="7680AC">
                  <a:lumMod val="75000"/>
                </a:srgbClr>
              </a:solidFill>
            </a:rPr>
            <a:t> </a:t>
          </a:r>
          <a:r>
            <a:rPr lang="en-US" sz="1200" dirty="0" smtClean="0">
              <a:solidFill>
                <a:srgbClr val="7680AC">
                  <a:lumMod val="75000"/>
                </a:srgbClr>
              </a:solidFill>
            </a:rPr>
            <a:t>Damage to personal property</a:t>
          </a:r>
        </a:p>
        <a:p xmlns:a="http://schemas.openxmlformats.org/drawingml/2006/main">
          <a:pPr algn="l">
            <a:buFont typeface="Arial" pitchFamily="34" charset="0"/>
            <a:buChar char="•"/>
          </a:pPr>
          <a:r>
            <a:rPr lang="en-US" sz="1200" i="0" dirty="0" smtClean="0">
              <a:solidFill>
                <a:srgbClr val="7680AC">
                  <a:lumMod val="75000"/>
                </a:srgbClr>
              </a:solidFill>
            </a:rPr>
            <a:t> Reported</a:t>
          </a:r>
          <a:r>
            <a:rPr lang="en-US" sz="1200" i="0" baseline="0" dirty="0" smtClean="0">
              <a:solidFill>
                <a:srgbClr val="7680AC">
                  <a:lumMod val="75000"/>
                </a:srgbClr>
              </a:solidFill>
            </a:rPr>
            <a:t> an incident of sexual</a:t>
          </a:r>
        </a:p>
        <a:p xmlns:a="http://schemas.openxmlformats.org/drawingml/2006/main">
          <a:pPr algn="l"/>
          <a:r>
            <a:rPr lang="en-US" sz="1200" dirty="0" smtClean="0">
              <a:solidFill>
                <a:srgbClr val="7680AC">
                  <a:lumMod val="75000"/>
                </a:srgbClr>
              </a:solidFill>
            </a:rPr>
            <a:t>  </a:t>
          </a:r>
          <a:r>
            <a:rPr lang="en-US" sz="1200" i="0" baseline="0" dirty="0" smtClean="0">
              <a:solidFill>
                <a:srgbClr val="7680AC">
                  <a:lumMod val="75000"/>
                </a:srgbClr>
              </a:solidFill>
            </a:rPr>
            <a:t>harassment to a campus authority</a:t>
          </a:r>
          <a:endParaRPr lang="en-US" sz="1200" dirty="0" smtClean="0">
            <a:solidFill>
              <a:srgbClr val="7680AC">
                <a:lumMod val="75000"/>
              </a:srgbClr>
            </a:solidFill>
          </a:endParaRPr>
        </a:p>
        <a:p xmlns:a="http://schemas.openxmlformats.org/drawingml/2006/main">
          <a:pPr algn="l">
            <a:buFont typeface="Arial" pitchFamily="34" charset="0"/>
            <a:buChar char="•"/>
          </a:pPr>
          <a:r>
            <a:rPr lang="en-US" sz="1200" dirty="0" smtClean="0">
              <a:solidFill>
                <a:srgbClr val="7680AC">
                  <a:lumMod val="75000"/>
                </a:srgbClr>
              </a:solidFill>
            </a:rPr>
            <a:t> Reported an incident</a:t>
          </a:r>
          <a:r>
            <a:rPr lang="en-US" sz="1200" baseline="0" dirty="0" smtClean="0">
              <a:solidFill>
                <a:srgbClr val="7680AC">
                  <a:lumMod val="75000"/>
                </a:srgbClr>
              </a:solidFill>
            </a:rPr>
            <a:t> of</a:t>
          </a:r>
        </a:p>
        <a:p xmlns:a="http://schemas.openxmlformats.org/drawingml/2006/main">
          <a:pPr algn="l"/>
          <a:r>
            <a:rPr lang="en-US" sz="1200" dirty="0" smtClean="0">
              <a:solidFill>
                <a:srgbClr val="7680AC">
                  <a:lumMod val="75000"/>
                </a:srgbClr>
              </a:solidFill>
            </a:rPr>
            <a:t>  </a:t>
          </a:r>
          <a:r>
            <a:rPr lang="en-US" sz="1200" baseline="0" dirty="0" smtClean="0">
              <a:solidFill>
                <a:srgbClr val="7680AC">
                  <a:lumMod val="75000"/>
                </a:srgbClr>
              </a:solidFill>
            </a:rPr>
            <a:t>discrimination to a campus authority</a:t>
          </a:r>
          <a:r>
            <a:rPr lang="en-US" sz="1200" dirty="0" smtClean="0">
              <a:solidFill>
                <a:srgbClr val="7680AC">
                  <a:lumMod val="75000"/>
                </a:srgbClr>
              </a:solidFill>
            </a:rPr>
            <a:t> </a:t>
          </a:r>
        </a:p>
        <a:p xmlns:a="http://schemas.openxmlformats.org/drawingml/2006/main">
          <a:pPr algn="l">
            <a:buFont typeface="Arial" pitchFamily="34" charset="0"/>
            <a:buChar char="•"/>
          </a:pPr>
          <a:r>
            <a:rPr lang="en-US" sz="1200" dirty="0" smtClean="0">
              <a:solidFill>
                <a:srgbClr val="7680AC">
                  <a:lumMod val="75000"/>
                </a:srgbClr>
              </a:solidFill>
            </a:rPr>
            <a:t> Experienced</a:t>
          </a:r>
          <a:r>
            <a:rPr lang="en-US" sz="1200" baseline="0" dirty="0" smtClean="0">
              <a:solidFill>
                <a:srgbClr val="7680AC">
                  <a:lumMod val="75000"/>
                </a:srgbClr>
              </a:solidFill>
            </a:rPr>
            <a:t> sexual harassment</a:t>
          </a:r>
          <a:endParaRPr lang="en-US" sz="1200" dirty="0" smtClean="0">
            <a:solidFill>
              <a:srgbClr val="7680AC">
                <a:lumMod val="75000"/>
              </a:srgbClr>
            </a:solidFill>
          </a:endParaRPr>
        </a:p>
        <a:p xmlns:a="http://schemas.openxmlformats.org/drawingml/2006/main">
          <a:pPr algn="l"/>
          <a:endParaRPr lang="en-US" sz="1200" dirty="0" smtClean="0">
            <a:solidFill>
              <a:srgbClr val="7680AC">
                <a:lumMod val="75000"/>
              </a:srgbClr>
            </a:solidFill>
          </a:endParaRPr>
        </a:p>
        <a:p xmlns:a="http://schemas.openxmlformats.org/drawingml/2006/main">
          <a:pPr algn="l"/>
          <a:endParaRPr lang="en-US" sz="1200" i="0" dirty="0">
            <a:solidFill>
              <a:srgbClr val="7680AC">
                <a:lumMod val="75000"/>
              </a:srgbClr>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0.69043</cdr:x>
      <cdr:y>0.2546</cdr:y>
    </cdr:from>
    <cdr:to>
      <cdr:x>0.96889</cdr:x>
      <cdr:y>0.81471</cdr:y>
    </cdr:to>
    <cdr:sp macro="" textlink="">
      <cdr:nvSpPr>
        <cdr:cNvPr id="4" name="TextBox 1"/>
        <cdr:cNvSpPr txBox="1"/>
      </cdr:nvSpPr>
      <cdr:spPr>
        <a:xfrm xmlns:a="http://schemas.openxmlformats.org/drawingml/2006/main">
          <a:off x="6118225" y="1143000"/>
          <a:ext cx="2467553" cy="25146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i="0" u="sng" dirty="0" smtClean="0">
              <a:solidFill>
                <a:srgbClr val="7680AC">
                  <a:lumMod val="75000"/>
                </a:srgbClr>
              </a:solidFill>
            </a:rPr>
            <a:t>Items</a:t>
          </a:r>
        </a:p>
        <a:p xmlns:a="http://schemas.openxmlformats.org/drawingml/2006/main">
          <a:pPr algn="ctr"/>
          <a:endParaRPr lang="en-US" sz="1200" i="0" u="sng" dirty="0" smtClean="0">
            <a:solidFill>
              <a:srgbClr val="7680AC">
                <a:lumMod val="75000"/>
              </a:srgbClr>
            </a:solidFill>
          </a:endParaRPr>
        </a:p>
        <a:p xmlns:a="http://schemas.openxmlformats.org/drawingml/2006/main">
          <a:pPr algn="l">
            <a:buFont typeface="Arial" pitchFamily="34" charset="0"/>
            <a:buChar char="•"/>
          </a:pPr>
          <a:r>
            <a:rPr lang="en-US" sz="1200" dirty="0" smtClean="0">
              <a:solidFill>
                <a:srgbClr val="7680AC">
                  <a:lumMod val="75000"/>
                </a:srgbClr>
              </a:solidFill>
            </a:rPr>
            <a:t> From a socioeconomic class</a:t>
          </a:r>
        </a:p>
        <a:p xmlns:a="http://schemas.openxmlformats.org/drawingml/2006/main">
          <a:pPr algn="l"/>
          <a:r>
            <a:rPr lang="en-US" sz="1200" dirty="0" smtClean="0">
              <a:solidFill>
                <a:srgbClr val="7680AC">
                  <a:lumMod val="75000"/>
                </a:srgbClr>
              </a:solidFill>
            </a:rPr>
            <a:t>  different from your own</a:t>
          </a:r>
        </a:p>
        <a:p xmlns:a="http://schemas.openxmlformats.org/drawingml/2006/main">
          <a:pPr algn="l">
            <a:buFont typeface="Arial" pitchFamily="34" charset="0"/>
            <a:buChar char="•"/>
          </a:pPr>
          <a:r>
            <a:rPr lang="en-US" sz="1200" dirty="0" smtClean="0">
              <a:solidFill>
                <a:srgbClr val="7680AC">
                  <a:lumMod val="75000"/>
                </a:srgbClr>
              </a:solidFill>
            </a:rPr>
            <a:t> From a religion different from your</a:t>
          </a:r>
        </a:p>
        <a:p xmlns:a="http://schemas.openxmlformats.org/drawingml/2006/main">
          <a:pPr algn="l"/>
          <a:r>
            <a:rPr lang="en-US" sz="1200" dirty="0" smtClean="0">
              <a:solidFill>
                <a:srgbClr val="7680AC">
                  <a:lumMod val="75000"/>
                </a:srgbClr>
              </a:solidFill>
            </a:rPr>
            <a:t>  own</a:t>
          </a:r>
          <a:endParaRPr lang="en-US" sz="1200" i="0" dirty="0" smtClean="0">
            <a:solidFill>
              <a:srgbClr val="7680AC">
                <a:lumMod val="75000"/>
              </a:srgbClr>
            </a:solidFill>
          </a:endParaRPr>
        </a:p>
        <a:p xmlns:a="http://schemas.openxmlformats.org/drawingml/2006/main">
          <a:pPr algn="l">
            <a:buFont typeface="Arial" pitchFamily="34" charset="0"/>
            <a:buChar char="•"/>
          </a:pPr>
          <a:r>
            <a:rPr lang="en-US" sz="1200" dirty="0" smtClean="0">
              <a:solidFill>
                <a:srgbClr val="7680AC">
                  <a:lumMod val="75000"/>
                </a:srgbClr>
              </a:solidFill>
            </a:rPr>
            <a:t> Of a sexual orientation different</a:t>
          </a:r>
        </a:p>
        <a:p xmlns:a="http://schemas.openxmlformats.org/drawingml/2006/main">
          <a:pPr algn="l"/>
          <a:r>
            <a:rPr lang="en-US" sz="1200" dirty="0" smtClean="0">
              <a:solidFill>
                <a:srgbClr val="7680AC">
                  <a:lumMod val="75000"/>
                </a:srgbClr>
              </a:solidFill>
            </a:rPr>
            <a:t>  from your own</a:t>
          </a:r>
        </a:p>
        <a:p xmlns:a="http://schemas.openxmlformats.org/drawingml/2006/main">
          <a:pPr algn="l">
            <a:buFont typeface="Arial" pitchFamily="34" charset="0"/>
            <a:buChar char="•"/>
          </a:pPr>
          <a:r>
            <a:rPr lang="en-US" sz="1200" i="0" baseline="0" dirty="0" smtClean="0">
              <a:solidFill>
                <a:srgbClr val="7680AC">
                  <a:lumMod val="75000"/>
                </a:srgbClr>
              </a:solidFill>
            </a:rPr>
            <a:t> </a:t>
          </a:r>
          <a:r>
            <a:rPr lang="en-US" sz="1200" dirty="0" smtClean="0">
              <a:solidFill>
                <a:srgbClr val="7680AC">
                  <a:lumMod val="75000"/>
                </a:srgbClr>
              </a:solidFill>
            </a:rPr>
            <a:t>From a country other than your own</a:t>
          </a:r>
        </a:p>
        <a:p xmlns:a="http://schemas.openxmlformats.org/drawingml/2006/main">
          <a:pPr algn="l">
            <a:buFont typeface="Arial" pitchFamily="34" charset="0"/>
            <a:buChar char="•"/>
          </a:pPr>
          <a:r>
            <a:rPr lang="en-US" sz="1200" i="0" baseline="0" dirty="0" smtClean="0">
              <a:solidFill>
                <a:srgbClr val="7680AC">
                  <a:lumMod val="75000"/>
                </a:srgbClr>
              </a:solidFill>
            </a:rPr>
            <a:t> With</a:t>
          </a:r>
          <a:r>
            <a:rPr lang="en-US" sz="1200" i="0" dirty="0" smtClean="0">
              <a:solidFill>
                <a:srgbClr val="7680AC">
                  <a:lumMod val="75000"/>
                </a:srgbClr>
              </a:solidFill>
            </a:rPr>
            <a:t> a disability</a:t>
          </a:r>
        </a:p>
        <a:p xmlns:a="http://schemas.openxmlformats.org/drawingml/2006/main">
          <a:pPr algn="l">
            <a:buFont typeface="Arial" pitchFamily="34" charset="0"/>
            <a:buChar char="•"/>
          </a:pPr>
          <a:r>
            <a:rPr lang="en-US" sz="1200" dirty="0" smtClean="0">
              <a:solidFill>
                <a:srgbClr val="7680AC">
                  <a:lumMod val="75000"/>
                </a:srgbClr>
              </a:solidFill>
            </a:rPr>
            <a:t> Discuss issues related to sexism,</a:t>
          </a:r>
        </a:p>
        <a:p xmlns:a="http://schemas.openxmlformats.org/drawingml/2006/main">
          <a:pPr algn="l"/>
          <a:r>
            <a:rPr lang="en-US" sz="1200" dirty="0" smtClean="0">
              <a:solidFill>
                <a:srgbClr val="7680AC">
                  <a:lumMod val="75000"/>
                </a:srgbClr>
              </a:solidFill>
            </a:rPr>
            <a:t>  gender differences or gender equity</a:t>
          </a:r>
        </a:p>
        <a:p xmlns:a="http://schemas.openxmlformats.org/drawingml/2006/main">
          <a:pPr algn="l"/>
          <a:endParaRPr lang="en-US" sz="1200" i="0" dirty="0">
            <a:solidFill>
              <a:srgbClr val="7680AC">
                <a:lumMod val="75000"/>
              </a:srgbClr>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1285" tIns="45642" rIns="91285" bIns="45642"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38243" name="Rectangle 3"/>
          <p:cNvSpPr>
            <a:spLocks noGrp="1" noChangeArrowheads="1"/>
          </p:cNvSpPr>
          <p:nvPr>
            <p:ph type="dt" sz="quarter" idx="1"/>
          </p:nvPr>
        </p:nvSpPr>
        <p:spPr bwMode="auto">
          <a:xfrm>
            <a:off x="3962400" y="0"/>
            <a:ext cx="3033713" cy="465138"/>
          </a:xfrm>
          <a:prstGeom prst="rect">
            <a:avLst/>
          </a:prstGeom>
          <a:noFill/>
          <a:ln w="9525">
            <a:noFill/>
            <a:miter lim="800000"/>
            <a:headEnd/>
            <a:tailEnd/>
          </a:ln>
          <a:effectLst/>
        </p:spPr>
        <p:txBody>
          <a:bodyPr vert="horz" wrap="square" lIns="91285" tIns="45642" rIns="91285" bIns="45642"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8244" name="Rectangle 4"/>
          <p:cNvSpPr>
            <a:spLocks noGrp="1" noChangeArrowheads="1"/>
          </p:cNvSpPr>
          <p:nvPr>
            <p:ph type="ftr" sz="quarter" idx="2"/>
          </p:nvPr>
        </p:nvSpPr>
        <p:spPr bwMode="auto">
          <a:xfrm>
            <a:off x="0" y="8816975"/>
            <a:ext cx="3033713" cy="465138"/>
          </a:xfrm>
          <a:prstGeom prst="rect">
            <a:avLst/>
          </a:prstGeom>
          <a:noFill/>
          <a:ln w="9525">
            <a:noFill/>
            <a:miter lim="800000"/>
            <a:headEnd/>
            <a:tailEnd/>
          </a:ln>
          <a:effectLst/>
        </p:spPr>
        <p:txBody>
          <a:bodyPr vert="horz" wrap="square" lIns="91285" tIns="45642" rIns="91285" bIns="45642"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38245" name="Rectangle 5"/>
          <p:cNvSpPr>
            <a:spLocks noGrp="1" noChangeArrowheads="1"/>
          </p:cNvSpPr>
          <p:nvPr>
            <p:ph type="sldNum" sz="quarter" idx="3"/>
          </p:nvPr>
        </p:nvSpPr>
        <p:spPr bwMode="auto">
          <a:xfrm>
            <a:off x="3962400" y="8816975"/>
            <a:ext cx="3033713" cy="465138"/>
          </a:xfrm>
          <a:prstGeom prst="rect">
            <a:avLst/>
          </a:prstGeom>
          <a:noFill/>
          <a:ln w="9525">
            <a:noFill/>
            <a:miter lim="800000"/>
            <a:headEnd/>
            <a:tailEnd/>
          </a:ln>
          <a:effectLst/>
        </p:spPr>
        <p:txBody>
          <a:bodyPr vert="horz" wrap="square" lIns="91285" tIns="45642" rIns="91285" bIns="45642" numCol="1" anchor="b" anchorCtr="0" compatLnSpc="1">
            <a:prstTxWarp prst="textNoShape">
              <a:avLst/>
            </a:prstTxWarp>
          </a:bodyPr>
          <a:lstStyle>
            <a:lvl1pPr algn="r" eaLnBrk="1" hangingPunct="1">
              <a:defRPr sz="1200">
                <a:latin typeface="Arial" charset="0"/>
              </a:defRPr>
            </a:lvl1pPr>
          </a:lstStyle>
          <a:p>
            <a:pPr>
              <a:defRPr/>
            </a:pPr>
            <a:fld id="{F77BF4A6-ACA4-4900-A269-14EF30B2756A}" type="slidenum">
              <a:rPr lang="en-US"/>
              <a:pPr>
                <a:defRPr/>
              </a:pPr>
              <a:t>‹#›</a:t>
            </a:fld>
            <a:endParaRPr lang="en-US" dirty="0"/>
          </a:p>
        </p:txBody>
      </p:sp>
    </p:spTree>
    <p:extLst>
      <p:ext uri="{BB962C8B-B14F-4D97-AF65-F5344CB8AC3E}">
        <p14:creationId xmlns:p14="http://schemas.microsoft.com/office/powerpoint/2010/main" val="4001564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3033713" cy="465138"/>
          </a:xfrm>
          <a:prstGeom prst="rect">
            <a:avLst/>
          </a:prstGeom>
          <a:noFill/>
          <a:ln w="9525">
            <a:noFill/>
            <a:miter lim="800000"/>
            <a:headEnd/>
            <a:tailEnd/>
          </a:ln>
          <a:effectLst/>
        </p:spPr>
        <p:txBody>
          <a:bodyPr vert="horz" wrap="square" lIns="91285" tIns="45642" rIns="91285" bIns="45642"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4755" name="Rectangle 3"/>
          <p:cNvSpPr>
            <a:spLocks noGrp="1" noChangeArrowheads="1"/>
          </p:cNvSpPr>
          <p:nvPr>
            <p:ph type="dt" idx="1"/>
          </p:nvPr>
        </p:nvSpPr>
        <p:spPr bwMode="auto">
          <a:xfrm>
            <a:off x="3962400" y="0"/>
            <a:ext cx="3033713" cy="465138"/>
          </a:xfrm>
          <a:prstGeom prst="rect">
            <a:avLst/>
          </a:prstGeom>
          <a:noFill/>
          <a:ln w="9525">
            <a:noFill/>
            <a:miter lim="800000"/>
            <a:headEnd/>
            <a:tailEnd/>
          </a:ln>
          <a:effectLst/>
        </p:spPr>
        <p:txBody>
          <a:bodyPr vert="horz" wrap="square" lIns="91285" tIns="45642" rIns="91285" bIns="45642"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285" tIns="45642" rIns="91285" bIns="456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0" y="8816975"/>
            <a:ext cx="3033713" cy="465138"/>
          </a:xfrm>
          <a:prstGeom prst="rect">
            <a:avLst/>
          </a:prstGeom>
          <a:noFill/>
          <a:ln w="9525">
            <a:noFill/>
            <a:miter lim="800000"/>
            <a:headEnd/>
            <a:tailEnd/>
          </a:ln>
          <a:effectLst/>
        </p:spPr>
        <p:txBody>
          <a:bodyPr vert="horz" wrap="square" lIns="91285" tIns="45642" rIns="91285" bIns="45642"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3962400" y="8816975"/>
            <a:ext cx="3033713" cy="465138"/>
          </a:xfrm>
          <a:prstGeom prst="rect">
            <a:avLst/>
          </a:prstGeom>
          <a:noFill/>
          <a:ln w="9525">
            <a:noFill/>
            <a:miter lim="800000"/>
            <a:headEnd/>
            <a:tailEnd/>
          </a:ln>
          <a:effectLst/>
        </p:spPr>
        <p:txBody>
          <a:bodyPr vert="horz" wrap="square" lIns="91285" tIns="45642" rIns="91285" bIns="45642" numCol="1" anchor="b" anchorCtr="0" compatLnSpc="1">
            <a:prstTxWarp prst="textNoShape">
              <a:avLst/>
            </a:prstTxWarp>
          </a:bodyPr>
          <a:lstStyle>
            <a:lvl1pPr algn="r" eaLnBrk="1" hangingPunct="1">
              <a:defRPr sz="1200">
                <a:latin typeface="Arial" charset="0"/>
              </a:defRPr>
            </a:lvl1pPr>
          </a:lstStyle>
          <a:p>
            <a:pPr>
              <a:defRPr/>
            </a:pPr>
            <a:fld id="{8CCEA728-2AC7-4439-81D1-FCFDC74260C5}" type="slidenum">
              <a:rPr lang="en-US"/>
              <a:pPr>
                <a:defRPr/>
              </a:pPr>
              <a:t>‹#›</a:t>
            </a:fld>
            <a:endParaRPr lang="en-US" dirty="0"/>
          </a:p>
        </p:txBody>
      </p:sp>
    </p:spTree>
    <p:extLst>
      <p:ext uri="{BB962C8B-B14F-4D97-AF65-F5344CB8AC3E}">
        <p14:creationId xmlns:p14="http://schemas.microsoft.com/office/powerpoint/2010/main" val="28917453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dirty="0" smtClean="0"/>
          </a:p>
        </p:txBody>
      </p:sp>
      <p:sp>
        <p:nvSpPr>
          <p:cNvPr id="37892" name="Slide Number Placeholder 3"/>
          <p:cNvSpPr>
            <a:spLocks noGrp="1"/>
          </p:cNvSpPr>
          <p:nvPr>
            <p:ph type="sldNum" sz="quarter" idx="5"/>
          </p:nvPr>
        </p:nvSpPr>
        <p:spPr>
          <a:noFill/>
        </p:spPr>
        <p:txBody>
          <a:bodyPr/>
          <a:lstStyle/>
          <a:p>
            <a:fld id="{683535C5-A789-455D-90CA-36024C2C55A0}" type="slidenum">
              <a:rPr lang="en-US" smtClean="0"/>
              <a:pPr/>
              <a:t>1</a:t>
            </a:fld>
            <a:endParaRPr lang="en-US" smtClean="0"/>
          </a:p>
        </p:txBody>
      </p:sp>
    </p:spTree>
    <p:extLst>
      <p:ext uri="{BB962C8B-B14F-4D97-AF65-F5344CB8AC3E}">
        <p14:creationId xmlns:p14="http://schemas.microsoft.com/office/powerpoint/2010/main" val="1931429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r>
              <a:rPr lang="en-US" smtClean="0"/>
              <a:t>Campus Climate is represented by the following factors:</a:t>
            </a:r>
          </a:p>
          <a:p>
            <a:r>
              <a:rPr lang="en-US" smtClean="0"/>
              <a:t>Sense of Belonging, Academic Validation, General Interpersonal Validation, Institutional Commitment to Diversity, Positive Cross-Racial Interaction, Negative Cross-Racial Interaction, Discrimination and Bias, Harassment and Conversations Across Difference.  </a:t>
            </a:r>
          </a:p>
          <a:p>
            <a:endParaRPr lang="en-US" smtClean="0"/>
          </a:p>
          <a:p>
            <a:endParaRPr lang="en-US" b="1" smtClean="0"/>
          </a:p>
        </p:txBody>
      </p:sp>
      <p:sp>
        <p:nvSpPr>
          <p:cNvPr id="49156" name="Slide Number Placeholder 3"/>
          <p:cNvSpPr>
            <a:spLocks noGrp="1"/>
          </p:cNvSpPr>
          <p:nvPr>
            <p:ph type="sldNum" sz="quarter" idx="5"/>
          </p:nvPr>
        </p:nvSpPr>
        <p:spPr>
          <a:noFill/>
        </p:spPr>
        <p:txBody>
          <a:bodyPr/>
          <a:lstStyle/>
          <a:p>
            <a:fld id="{FF2B0750-2102-4BC7-86BE-9BCF0109AF10}" type="slidenum">
              <a:rPr lang="en-US" smtClean="0"/>
              <a:pPr/>
              <a:t>10</a:t>
            </a:fld>
            <a:endParaRPr lang="en-US" smtClean="0"/>
          </a:p>
        </p:txBody>
      </p:sp>
    </p:spTree>
    <p:extLst>
      <p:ext uri="{BB962C8B-B14F-4D97-AF65-F5344CB8AC3E}">
        <p14:creationId xmlns:p14="http://schemas.microsoft.com/office/powerpoint/2010/main" val="3523641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D0410E73-927D-4339-BC31-93B5B127F935}" type="slidenum">
              <a:rPr lang="en-US" sz="1200">
                <a:latin typeface="Arial" charset="0"/>
              </a:rPr>
              <a:pPr algn="r" defTabSz="901700" eaLnBrk="1" hangingPunct="1"/>
              <a:t>11</a:t>
            </a:fld>
            <a:endParaRPr lang="en-US" sz="1200">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full-time students, broken out by gender.</a:t>
            </a:r>
          </a:p>
          <a:p>
            <a:pPr eaLnBrk="1" hangingPunct="1"/>
            <a:endParaRPr lang="en-US" smtClean="0"/>
          </a:p>
          <a:p>
            <a:pPr eaLnBrk="1" hangingPunct="1"/>
            <a:r>
              <a:rPr lang="en-US" smtClean="0"/>
              <a:t>Items listed at right appear in the order in which they contribute to the factor.</a:t>
            </a:r>
          </a:p>
          <a:p>
            <a:pPr eaLnBrk="1" hangingPunct="1"/>
            <a:endParaRPr lang="en-US" smtClean="0"/>
          </a:p>
        </p:txBody>
      </p:sp>
    </p:spTree>
    <p:extLst>
      <p:ext uri="{BB962C8B-B14F-4D97-AF65-F5344CB8AC3E}">
        <p14:creationId xmlns:p14="http://schemas.microsoft.com/office/powerpoint/2010/main" val="4001164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D208BF92-739C-4DE1-A7F7-7A246144636E}" type="slidenum">
              <a:rPr lang="en-US" sz="1200">
                <a:latin typeface="Arial" charset="0"/>
              </a:rPr>
              <a:pPr algn="r" defTabSz="901700" eaLnBrk="1" hangingPunct="1"/>
              <a:t>12</a:t>
            </a:fld>
            <a:endParaRPr lang="en-US" sz="120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full-time students, broken out by gender.</a:t>
            </a:r>
          </a:p>
          <a:p>
            <a:pPr eaLnBrk="1" hangingPunct="1"/>
            <a:endParaRPr lang="en-US" dirty="0" smtClean="0"/>
          </a:p>
          <a:p>
            <a:pPr eaLnBrk="1" hangingPunct="1"/>
            <a:r>
              <a:rPr lang="en-US" dirty="0" smtClean="0"/>
              <a:t>Items listed at right appear in the order in which they contribute to the factor.</a:t>
            </a:r>
          </a:p>
          <a:p>
            <a:pPr eaLnBrk="1" hangingPunct="1"/>
            <a:endParaRPr lang="en-US" dirty="0" smtClean="0"/>
          </a:p>
        </p:txBody>
      </p:sp>
    </p:spTree>
    <p:extLst>
      <p:ext uri="{BB962C8B-B14F-4D97-AF65-F5344CB8AC3E}">
        <p14:creationId xmlns:p14="http://schemas.microsoft.com/office/powerpoint/2010/main" val="1272703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24626B7A-94AB-41E5-9808-2E46A16C34F0}" type="slidenum">
              <a:rPr lang="en-US" sz="1200">
                <a:latin typeface="Arial" charset="0"/>
              </a:rPr>
              <a:pPr algn="r" defTabSz="901700" eaLnBrk="1" hangingPunct="1"/>
              <a:t>13</a:t>
            </a:fld>
            <a:endParaRPr lang="en-US" sz="120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full-time students, broken out by gender.</a:t>
            </a:r>
          </a:p>
          <a:p>
            <a:pPr eaLnBrk="1" hangingPunct="1"/>
            <a:endParaRPr lang="en-US" smtClean="0"/>
          </a:p>
          <a:p>
            <a:pPr eaLnBrk="1" hangingPunct="1"/>
            <a:r>
              <a:rPr lang="en-US" smtClean="0"/>
              <a:t>Items listed at right appear in the order in which they contribute to the factor.</a:t>
            </a:r>
          </a:p>
          <a:p>
            <a:pPr eaLnBrk="1" hangingPunct="1"/>
            <a:endParaRPr lang="en-US" smtClean="0"/>
          </a:p>
          <a:p>
            <a:pPr eaLnBrk="1" hangingPunct="1"/>
            <a:endParaRPr lang="en-US" smtClean="0"/>
          </a:p>
          <a:p>
            <a:pPr eaLnBrk="1" hangingPunct="1"/>
            <a:endParaRPr lang="en-US" b="1" smtClean="0"/>
          </a:p>
        </p:txBody>
      </p:sp>
    </p:spTree>
    <p:extLst>
      <p:ext uri="{BB962C8B-B14F-4D97-AF65-F5344CB8AC3E}">
        <p14:creationId xmlns:p14="http://schemas.microsoft.com/office/powerpoint/2010/main" val="28341828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468C8266-253B-4083-A7B5-729D7A3F89E2}" type="slidenum">
              <a:rPr lang="en-US" sz="1200">
                <a:latin typeface="Arial" charset="0"/>
              </a:rPr>
              <a:pPr algn="r" defTabSz="901700" eaLnBrk="1" hangingPunct="1"/>
              <a:t>14</a:t>
            </a:fld>
            <a:endParaRPr lang="en-US" sz="1200">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full-time students, broken out by gender.</a:t>
            </a:r>
          </a:p>
          <a:p>
            <a:pPr eaLnBrk="1" hangingPunct="1"/>
            <a:endParaRPr lang="en-US" smtClean="0"/>
          </a:p>
          <a:p>
            <a:pPr eaLnBrk="1" hangingPunct="1"/>
            <a:r>
              <a:rPr lang="en-US" smtClean="0"/>
              <a:t>Items listed at right appear in the order in which they contribute to the factor.</a:t>
            </a:r>
          </a:p>
          <a:p>
            <a:pPr eaLnBrk="1" hangingPunct="1"/>
            <a:endParaRPr lang="en-US" smtClean="0"/>
          </a:p>
          <a:p>
            <a:pPr eaLnBrk="1" hangingPunct="1"/>
            <a:endParaRPr lang="en-US" smtClean="0"/>
          </a:p>
          <a:p>
            <a:pPr eaLnBrk="1" hangingPunct="1"/>
            <a:endParaRPr lang="en-US" b="1" smtClean="0"/>
          </a:p>
        </p:txBody>
      </p:sp>
    </p:spTree>
    <p:extLst>
      <p:ext uri="{BB962C8B-B14F-4D97-AF65-F5344CB8AC3E}">
        <p14:creationId xmlns:p14="http://schemas.microsoft.com/office/powerpoint/2010/main" val="5297506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CAC3CFB4-DE5D-42D4-88B4-41EC2072D468}" type="slidenum">
              <a:rPr lang="en-US" sz="1200">
                <a:latin typeface="Arial" charset="0"/>
              </a:rPr>
              <a:pPr algn="r" defTabSz="901700" eaLnBrk="1" hangingPunct="1"/>
              <a:t>15</a:t>
            </a:fld>
            <a:endParaRPr lang="en-US" sz="120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full-time students, broken out by gender.</a:t>
            </a:r>
          </a:p>
          <a:p>
            <a:pPr eaLnBrk="1" hangingPunct="1"/>
            <a:endParaRPr lang="en-US" smtClean="0"/>
          </a:p>
          <a:p>
            <a:pPr eaLnBrk="1" hangingPunct="1"/>
            <a:r>
              <a:rPr lang="en-US" smtClean="0"/>
              <a:t>Items listed at right appear in the order in which they contribute to the factor.</a:t>
            </a:r>
          </a:p>
          <a:p>
            <a:pPr eaLnBrk="1" hangingPunct="1"/>
            <a:endParaRPr lang="en-US" smtClean="0"/>
          </a:p>
          <a:p>
            <a:pPr eaLnBrk="1" hangingPunct="1"/>
            <a:endParaRPr lang="en-US" b="1" smtClean="0"/>
          </a:p>
        </p:txBody>
      </p:sp>
    </p:spTree>
    <p:extLst>
      <p:ext uri="{BB962C8B-B14F-4D97-AF65-F5344CB8AC3E}">
        <p14:creationId xmlns:p14="http://schemas.microsoft.com/office/powerpoint/2010/main" val="30125749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D8F90191-3B58-49C3-8209-37DF107D81B7}" type="slidenum">
              <a:rPr lang="en-US" sz="1200">
                <a:latin typeface="Arial" charset="0"/>
              </a:rPr>
              <a:pPr algn="r" defTabSz="901700" eaLnBrk="1" hangingPunct="1"/>
              <a:t>16</a:t>
            </a:fld>
            <a:endParaRPr lang="en-US" sz="1200">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full-time students, broken out by gender.</a:t>
            </a:r>
          </a:p>
          <a:p>
            <a:pPr eaLnBrk="1" hangingPunct="1"/>
            <a:endParaRPr lang="en-US" smtClean="0"/>
          </a:p>
          <a:p>
            <a:pPr eaLnBrk="1" hangingPunct="1"/>
            <a:r>
              <a:rPr lang="en-US" smtClean="0"/>
              <a:t>Items listed at right appear in the order in which they contribute to the factor.</a:t>
            </a:r>
          </a:p>
          <a:p>
            <a:pPr eaLnBrk="1" hangingPunct="1"/>
            <a:endParaRPr lang="en-US" smtClean="0"/>
          </a:p>
          <a:p>
            <a:pPr eaLnBrk="1" hangingPunct="1"/>
            <a:endParaRPr lang="en-US" smtClean="0"/>
          </a:p>
        </p:txBody>
      </p:sp>
    </p:spTree>
    <p:extLst>
      <p:ext uri="{BB962C8B-B14F-4D97-AF65-F5344CB8AC3E}">
        <p14:creationId xmlns:p14="http://schemas.microsoft.com/office/powerpoint/2010/main" val="2853325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C6AF7E78-F4B9-4040-8182-F85EF3021FB5}" type="slidenum">
              <a:rPr lang="en-US" sz="1200">
                <a:latin typeface="Arial" charset="0"/>
              </a:rPr>
              <a:pPr algn="r" defTabSz="901700" eaLnBrk="1" hangingPunct="1"/>
              <a:t>17</a:t>
            </a:fld>
            <a:endParaRPr lang="en-US" sz="1200">
              <a:latin typeface="Arial"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full-time students, broken out by gender.</a:t>
            </a:r>
          </a:p>
          <a:p>
            <a:pPr eaLnBrk="1" hangingPunct="1"/>
            <a:endParaRPr lang="en-US" smtClean="0"/>
          </a:p>
          <a:p>
            <a:pPr eaLnBrk="1" hangingPunct="1"/>
            <a:r>
              <a:rPr lang="en-US" smtClean="0"/>
              <a:t>Items listed at right appear in the order in which they contribute to the factor.</a:t>
            </a:r>
          </a:p>
          <a:p>
            <a:pPr eaLnBrk="1" hangingPunct="1"/>
            <a:endParaRPr lang="en-US" smtClean="0"/>
          </a:p>
          <a:p>
            <a:pPr eaLnBrk="1" hangingPunct="1"/>
            <a:endParaRPr lang="en-US" smtClean="0"/>
          </a:p>
        </p:txBody>
      </p:sp>
    </p:spTree>
    <p:extLst>
      <p:ext uri="{BB962C8B-B14F-4D97-AF65-F5344CB8AC3E}">
        <p14:creationId xmlns:p14="http://schemas.microsoft.com/office/powerpoint/2010/main" val="12977552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B73FC0CF-632E-4240-A71F-A14204B92875}" type="slidenum">
              <a:rPr lang="en-US" sz="1200">
                <a:latin typeface="Arial" charset="0"/>
              </a:rPr>
              <a:pPr algn="r" defTabSz="901700" eaLnBrk="1" hangingPunct="1"/>
              <a:t>18</a:t>
            </a:fld>
            <a:endParaRPr lang="en-US" sz="1200">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US" dirty="0" smtClean="0"/>
              <a:t>Mean comparisons for your institution and comparison group are shown for all full-time students, broken out by gender.</a:t>
            </a:r>
          </a:p>
          <a:p>
            <a:pPr eaLnBrk="1" hangingPunct="1"/>
            <a:endParaRPr lang="en-US" dirty="0" smtClean="0"/>
          </a:p>
          <a:p>
            <a:pPr eaLnBrk="1" hangingPunct="1"/>
            <a:r>
              <a:rPr lang="en-US" dirty="0" smtClean="0"/>
              <a:t>Items listed at right appear in the order in which they contribute to the factor.</a:t>
            </a:r>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40288097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C398364D-F90C-4C4F-98A9-C1D356745782}" type="slidenum">
              <a:rPr lang="en-US" sz="1200">
                <a:latin typeface="Arial" charset="0"/>
              </a:rPr>
              <a:pPr algn="r" defTabSz="901700" eaLnBrk="1" hangingPunct="1"/>
              <a:t>19</a:t>
            </a:fld>
            <a:endParaRPr lang="en-US" sz="120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full-time students, broken out by gender.</a:t>
            </a:r>
          </a:p>
          <a:p>
            <a:pPr eaLnBrk="1" hangingPunct="1"/>
            <a:endParaRPr lang="en-US" smtClean="0"/>
          </a:p>
          <a:p>
            <a:pPr eaLnBrk="1" hangingPunct="1"/>
            <a:r>
              <a:rPr lang="en-US" smtClean="0"/>
              <a:t>Items listed at right appear in the order in which they contribute to the factor.</a:t>
            </a:r>
          </a:p>
          <a:p>
            <a:pPr eaLnBrk="1" hangingPunct="1"/>
            <a:endParaRPr lang="en-US" smtClean="0"/>
          </a:p>
          <a:p>
            <a:pPr eaLnBrk="1" hangingPunct="1"/>
            <a:endParaRPr lang="en-US" smtClean="0"/>
          </a:p>
        </p:txBody>
      </p:sp>
    </p:spTree>
    <p:extLst>
      <p:ext uri="{BB962C8B-B14F-4D97-AF65-F5344CB8AC3E}">
        <p14:creationId xmlns:p14="http://schemas.microsoft.com/office/powerpoint/2010/main" val="1269481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4BBC1241-92D0-4D9A-A104-2AA0B57FDE53}" type="slidenum">
              <a:rPr lang="en-US" smtClean="0"/>
              <a:pPr/>
              <a:t>2</a:t>
            </a:fld>
            <a:endParaRPr lang="en-US" smtClean="0"/>
          </a:p>
        </p:txBody>
      </p:sp>
    </p:spTree>
    <p:extLst>
      <p:ext uri="{BB962C8B-B14F-4D97-AF65-F5344CB8AC3E}">
        <p14:creationId xmlns:p14="http://schemas.microsoft.com/office/powerpoint/2010/main" val="5709787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r>
              <a:rPr lang="en-US" smtClean="0"/>
              <a:t>Institutional Practices is represented by Curriculum of Inclusion and Co-Curricular Diversity Activities.</a:t>
            </a:r>
          </a:p>
          <a:p>
            <a:endParaRPr lang="en-US" smtClean="0"/>
          </a:p>
          <a:p>
            <a:r>
              <a:rPr lang="en-US" smtClean="0"/>
              <a:t>Additional items examine Navigational Action.</a:t>
            </a:r>
          </a:p>
        </p:txBody>
      </p:sp>
      <p:sp>
        <p:nvSpPr>
          <p:cNvPr id="59396" name="Slide Number Placeholder 3"/>
          <p:cNvSpPr>
            <a:spLocks noGrp="1"/>
          </p:cNvSpPr>
          <p:nvPr>
            <p:ph type="sldNum" sz="quarter" idx="5"/>
          </p:nvPr>
        </p:nvSpPr>
        <p:spPr>
          <a:noFill/>
        </p:spPr>
        <p:txBody>
          <a:bodyPr/>
          <a:lstStyle/>
          <a:p>
            <a:fld id="{1F681955-AC64-4DF1-958E-64683623BF23}" type="slidenum">
              <a:rPr lang="en-US" smtClean="0"/>
              <a:pPr/>
              <a:t>20</a:t>
            </a:fld>
            <a:endParaRPr lang="en-US" smtClean="0"/>
          </a:p>
        </p:txBody>
      </p:sp>
    </p:spTree>
    <p:extLst>
      <p:ext uri="{BB962C8B-B14F-4D97-AF65-F5344CB8AC3E}">
        <p14:creationId xmlns:p14="http://schemas.microsoft.com/office/powerpoint/2010/main" val="9089311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5F7620AB-D874-4D93-A0B8-8FF111FB4EA7}" type="slidenum">
              <a:rPr lang="en-US" sz="1200">
                <a:latin typeface="Arial" charset="0"/>
              </a:rPr>
              <a:pPr algn="r" defTabSz="901700" eaLnBrk="1" hangingPunct="1"/>
              <a:t>21</a:t>
            </a:fld>
            <a:endParaRPr lang="en-US" sz="120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full-time students, broken out by gender.</a:t>
            </a:r>
          </a:p>
          <a:p>
            <a:pPr eaLnBrk="1" hangingPunct="1"/>
            <a:endParaRPr lang="en-US" smtClean="0"/>
          </a:p>
          <a:p>
            <a:pPr eaLnBrk="1" hangingPunct="1"/>
            <a:r>
              <a:rPr lang="en-US" smtClean="0"/>
              <a:t>Items listed at right appear in the order in which they contribute to the factor.</a:t>
            </a:r>
          </a:p>
          <a:p>
            <a:pPr eaLnBrk="1" hangingPunct="1"/>
            <a:endParaRPr lang="en-US" smtClean="0"/>
          </a:p>
          <a:p>
            <a:pPr eaLnBrk="1" hangingPunct="1"/>
            <a:endParaRPr lang="en-US" smtClean="0"/>
          </a:p>
        </p:txBody>
      </p:sp>
    </p:spTree>
    <p:extLst>
      <p:ext uri="{BB962C8B-B14F-4D97-AF65-F5344CB8AC3E}">
        <p14:creationId xmlns:p14="http://schemas.microsoft.com/office/powerpoint/2010/main" val="40041919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76AFACED-1390-4E16-B333-F0C51F302FD0}" type="slidenum">
              <a:rPr lang="en-US" sz="1200">
                <a:latin typeface="Arial" charset="0"/>
              </a:rPr>
              <a:pPr algn="r" defTabSz="901700" eaLnBrk="1" hangingPunct="1"/>
              <a:t>22</a:t>
            </a:fld>
            <a:endParaRPr lang="en-US" sz="1200">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full-time students, broken out by gender.</a:t>
            </a:r>
          </a:p>
          <a:p>
            <a:pPr eaLnBrk="1" hangingPunct="1"/>
            <a:endParaRPr lang="en-US" smtClean="0"/>
          </a:p>
          <a:p>
            <a:pPr eaLnBrk="1" hangingPunct="1"/>
            <a:r>
              <a:rPr lang="en-US" smtClean="0"/>
              <a:t>Items listed at right appear in the order in which they contribute to the factor.</a:t>
            </a:r>
          </a:p>
          <a:p>
            <a:pPr eaLnBrk="1" hangingPunct="1"/>
            <a:endParaRPr lang="en-US" smtClean="0"/>
          </a:p>
          <a:p>
            <a:pPr eaLnBrk="1" hangingPunct="1"/>
            <a:endParaRPr lang="en-US" smtClean="0"/>
          </a:p>
          <a:p>
            <a:pPr eaLnBrk="1" hangingPunct="1"/>
            <a:endParaRPr lang="en-US" smtClean="0"/>
          </a:p>
          <a:p>
            <a:pPr eaLnBrk="1" hangingPunct="1"/>
            <a:endParaRPr lang="en-US" smtClean="0"/>
          </a:p>
        </p:txBody>
      </p:sp>
    </p:spTree>
    <p:extLst>
      <p:ext uri="{BB962C8B-B14F-4D97-AF65-F5344CB8AC3E}">
        <p14:creationId xmlns:p14="http://schemas.microsoft.com/office/powerpoint/2010/main" val="12786544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r>
              <a:rPr lang="en-US" smtClean="0"/>
              <a:t>The question stem for these items is: “Since entering this college, how often have you utilized…”</a:t>
            </a:r>
          </a:p>
          <a:p>
            <a:pPr eaLnBrk="1" hangingPunct="1"/>
            <a:endParaRPr lang="en-US" smtClean="0"/>
          </a:p>
          <a:p>
            <a:pPr eaLnBrk="1" hangingPunct="1"/>
            <a:r>
              <a:rPr lang="en-US" smtClean="0"/>
              <a:t>The response options include: “Frequently,” “Occasionally,” and “Not at All” (not shown here).</a:t>
            </a:r>
          </a:p>
          <a:p>
            <a:endParaRPr lang="en-US" smtClean="0"/>
          </a:p>
        </p:txBody>
      </p:sp>
    </p:spTree>
    <p:extLst>
      <p:ext uri="{BB962C8B-B14F-4D97-AF65-F5344CB8AC3E}">
        <p14:creationId xmlns:p14="http://schemas.microsoft.com/office/powerpoint/2010/main" val="34359649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r>
              <a:rPr lang="en-US" dirty="0" smtClean="0"/>
              <a:t>The question stem for the first two items is: “Since entering this college, how often have you utilized…”</a:t>
            </a:r>
          </a:p>
          <a:p>
            <a:pPr eaLnBrk="1" hangingPunct="1"/>
            <a:endParaRPr lang="en-US" dirty="0" smtClean="0"/>
          </a:p>
          <a:p>
            <a:pPr eaLnBrk="1" hangingPunct="1"/>
            <a:r>
              <a:rPr lang="en-US" dirty="0" smtClean="0"/>
              <a:t>The question stem for the third item is: “Since entering this college, how often have you…”</a:t>
            </a:r>
          </a:p>
          <a:p>
            <a:pPr eaLnBrk="1" hangingPunct="1"/>
            <a:endParaRPr lang="en-US" dirty="0" smtClean="0"/>
          </a:p>
          <a:p>
            <a:pPr eaLnBrk="1" hangingPunct="1"/>
            <a:r>
              <a:rPr lang="en-US" dirty="0" smtClean="0"/>
              <a:t>The response options include: “Frequently,” “Occasionally,” and “Not at All” (not shown here).</a:t>
            </a:r>
          </a:p>
          <a:p>
            <a:endParaRPr lang="en-US" dirty="0" smtClean="0"/>
          </a:p>
        </p:txBody>
      </p:sp>
    </p:spTree>
    <p:extLst>
      <p:ext uri="{BB962C8B-B14F-4D97-AF65-F5344CB8AC3E}">
        <p14:creationId xmlns:p14="http://schemas.microsoft.com/office/powerpoint/2010/main" val="38109522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r>
              <a:rPr lang="en-US" smtClean="0"/>
              <a:t>Student Learning Outcomes is represented by the following factors:</a:t>
            </a:r>
          </a:p>
          <a:p>
            <a:r>
              <a:rPr lang="en-US" smtClean="0"/>
              <a:t>Habits of Mind, Integration of Learning, Academic Self-Concept, Pluralistic Orientation, and Civic Engagement.</a:t>
            </a:r>
          </a:p>
        </p:txBody>
      </p:sp>
      <p:sp>
        <p:nvSpPr>
          <p:cNvPr id="64516" name="Slide Number Placeholder 3"/>
          <p:cNvSpPr>
            <a:spLocks noGrp="1"/>
          </p:cNvSpPr>
          <p:nvPr>
            <p:ph type="sldNum" sz="quarter" idx="5"/>
          </p:nvPr>
        </p:nvSpPr>
        <p:spPr>
          <a:noFill/>
        </p:spPr>
        <p:txBody>
          <a:bodyPr/>
          <a:lstStyle/>
          <a:p>
            <a:fld id="{5FB53DA9-F82E-4EE2-A55A-02BAFFB5B530}" type="slidenum">
              <a:rPr lang="en-US" smtClean="0"/>
              <a:pPr/>
              <a:t>25</a:t>
            </a:fld>
            <a:endParaRPr lang="en-US" smtClean="0"/>
          </a:p>
        </p:txBody>
      </p:sp>
    </p:spTree>
    <p:extLst>
      <p:ext uri="{BB962C8B-B14F-4D97-AF65-F5344CB8AC3E}">
        <p14:creationId xmlns:p14="http://schemas.microsoft.com/office/powerpoint/2010/main" val="34361177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1D625700-BBEC-4443-A2B2-470480BC8D28}" type="slidenum">
              <a:rPr lang="en-US" sz="1200">
                <a:latin typeface="Arial" charset="0"/>
              </a:rPr>
              <a:pPr algn="r" defTabSz="901700" eaLnBrk="1" hangingPunct="1"/>
              <a:t>26</a:t>
            </a:fld>
            <a:endParaRPr lang="en-US" sz="120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full-time students, broken out by gender.</a:t>
            </a:r>
          </a:p>
          <a:p>
            <a:pPr eaLnBrk="1" hangingPunct="1"/>
            <a:endParaRPr lang="en-US" smtClean="0"/>
          </a:p>
          <a:p>
            <a:pPr eaLnBrk="1" hangingPunct="1"/>
            <a:r>
              <a:rPr lang="en-US" smtClean="0"/>
              <a:t>Items listed at right appear in the order in which they contribute to the factor.</a:t>
            </a:r>
          </a:p>
          <a:p>
            <a:pPr eaLnBrk="1" hangingPunct="1"/>
            <a:endParaRPr lang="en-US" smtClean="0"/>
          </a:p>
          <a:p>
            <a:pPr eaLnBrk="1" hangingPunct="1"/>
            <a:endParaRPr lang="en-US" smtClean="0"/>
          </a:p>
        </p:txBody>
      </p:sp>
    </p:spTree>
    <p:extLst>
      <p:ext uri="{BB962C8B-B14F-4D97-AF65-F5344CB8AC3E}">
        <p14:creationId xmlns:p14="http://schemas.microsoft.com/office/powerpoint/2010/main" val="14590922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735D8C52-9540-4F14-8C06-4114CA451275}" type="slidenum">
              <a:rPr lang="en-US" sz="1200">
                <a:latin typeface="Arial" charset="0"/>
              </a:rPr>
              <a:pPr algn="r" defTabSz="901700" eaLnBrk="1" hangingPunct="1"/>
              <a:t>27</a:t>
            </a:fld>
            <a:endParaRPr lang="en-US" sz="120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first-time, full-time students, broken out by gender.</a:t>
            </a:r>
          </a:p>
          <a:p>
            <a:pPr eaLnBrk="1" hangingPunct="1"/>
            <a:endParaRPr lang="en-US" smtClean="0"/>
          </a:p>
          <a:p>
            <a:pPr eaLnBrk="1" hangingPunct="1"/>
            <a:r>
              <a:rPr lang="en-US" smtClean="0"/>
              <a:t>Items listed at right appear in the order in which they contribute to the factor.</a:t>
            </a:r>
          </a:p>
          <a:p>
            <a:pPr eaLnBrk="1" hangingPunct="1"/>
            <a:endParaRPr lang="en-US" smtClean="0"/>
          </a:p>
          <a:p>
            <a:pPr eaLnBrk="1" hangingPunct="1"/>
            <a:endParaRPr lang="en-US" smtClean="0"/>
          </a:p>
        </p:txBody>
      </p:sp>
    </p:spTree>
    <p:extLst>
      <p:ext uri="{BB962C8B-B14F-4D97-AF65-F5344CB8AC3E}">
        <p14:creationId xmlns:p14="http://schemas.microsoft.com/office/powerpoint/2010/main" val="37587919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32C15903-EB45-4574-A525-58C3C33844D7}" type="slidenum">
              <a:rPr lang="en-US" sz="1200">
                <a:latin typeface="Arial" charset="0"/>
              </a:rPr>
              <a:pPr algn="r" defTabSz="901700" eaLnBrk="1" hangingPunct="1"/>
              <a:t>28</a:t>
            </a:fld>
            <a:endParaRPr lang="en-US" sz="1200">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full-time students, broken out by gender.</a:t>
            </a:r>
          </a:p>
          <a:p>
            <a:pPr eaLnBrk="1" hangingPunct="1"/>
            <a:endParaRPr lang="en-US" smtClean="0"/>
          </a:p>
          <a:p>
            <a:pPr eaLnBrk="1" hangingPunct="1"/>
            <a:r>
              <a:rPr lang="en-US" smtClean="0"/>
              <a:t>Items listed at right appear in the order in which they contribute to the factor.</a:t>
            </a:r>
          </a:p>
          <a:p>
            <a:pPr eaLnBrk="1" hangingPunct="1"/>
            <a:endParaRPr lang="en-US" smtClean="0"/>
          </a:p>
          <a:p>
            <a:pPr eaLnBrk="1" hangingPunct="1"/>
            <a:endParaRPr lang="en-US" smtClean="0"/>
          </a:p>
        </p:txBody>
      </p:sp>
    </p:spTree>
    <p:extLst>
      <p:ext uri="{BB962C8B-B14F-4D97-AF65-F5344CB8AC3E}">
        <p14:creationId xmlns:p14="http://schemas.microsoft.com/office/powerpoint/2010/main" val="22266470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B0BF763E-5656-47E5-808A-9FCD047CE7CE}" type="slidenum">
              <a:rPr lang="en-US" sz="1200">
                <a:latin typeface="Arial" charset="0"/>
              </a:rPr>
              <a:pPr algn="r" defTabSz="901700" eaLnBrk="1" hangingPunct="1"/>
              <a:t>29</a:t>
            </a:fld>
            <a:endParaRPr lang="en-US" sz="120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full-time students, broken out by gender.</a:t>
            </a:r>
          </a:p>
          <a:p>
            <a:pPr eaLnBrk="1" hangingPunct="1"/>
            <a:endParaRPr lang="en-US" smtClean="0"/>
          </a:p>
          <a:p>
            <a:pPr eaLnBrk="1" hangingPunct="1"/>
            <a:r>
              <a:rPr lang="en-US" smtClean="0"/>
              <a:t>Items listed at right appear in the order in which they contribute to the factor.</a:t>
            </a:r>
          </a:p>
          <a:p>
            <a:pPr eaLnBrk="1" hangingPunct="1"/>
            <a:endParaRPr lang="en-US" smtClean="0"/>
          </a:p>
          <a:p>
            <a:pPr eaLnBrk="1" hangingPunct="1"/>
            <a:endParaRPr lang="en-US" smtClean="0"/>
          </a:p>
        </p:txBody>
      </p:sp>
    </p:spTree>
    <p:extLst>
      <p:ext uri="{BB962C8B-B14F-4D97-AF65-F5344CB8AC3E}">
        <p14:creationId xmlns:p14="http://schemas.microsoft.com/office/powerpoint/2010/main" val="279899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6E71815C-EF04-4603-8470-EFEE9DFAF6BF}" type="slidenum">
              <a:rPr lang="en-US" smtClean="0"/>
              <a:pPr/>
              <a:t>3</a:t>
            </a:fld>
            <a:endParaRPr lang="en-US" smtClean="0"/>
          </a:p>
        </p:txBody>
      </p:sp>
    </p:spTree>
    <p:extLst>
      <p:ext uri="{BB962C8B-B14F-4D97-AF65-F5344CB8AC3E}">
        <p14:creationId xmlns:p14="http://schemas.microsoft.com/office/powerpoint/2010/main" val="6318518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txBox="1">
            <a:spLocks noGrp="1" noChangeArrowheads="1"/>
          </p:cNvSpPr>
          <p:nvPr/>
        </p:nvSpPr>
        <p:spPr bwMode="auto">
          <a:xfrm>
            <a:off x="3962400" y="8816975"/>
            <a:ext cx="3033713" cy="465138"/>
          </a:xfrm>
          <a:prstGeom prst="rect">
            <a:avLst/>
          </a:prstGeom>
          <a:noFill/>
          <a:ln w="9525">
            <a:noFill/>
            <a:miter lim="800000"/>
            <a:headEnd/>
            <a:tailEnd/>
          </a:ln>
        </p:spPr>
        <p:txBody>
          <a:bodyPr lIns="91258" tIns="45628" rIns="91258" bIns="45628" anchor="b"/>
          <a:lstStyle/>
          <a:p>
            <a:pPr algn="r" defTabSz="901700" eaLnBrk="1" hangingPunct="1"/>
            <a:fld id="{EAE9DF22-C152-407D-A7D2-97CB57B07B28}" type="slidenum">
              <a:rPr lang="en-US" sz="1200">
                <a:latin typeface="Arial" charset="0"/>
              </a:rPr>
              <a:pPr algn="r" defTabSz="901700" eaLnBrk="1" hangingPunct="1"/>
              <a:t>30</a:t>
            </a:fld>
            <a:endParaRPr lang="en-US" sz="1200">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smtClean="0"/>
              <a:t>Mean comparisons for your institution and comparison group are shown for all full-time students, broken out by gender.</a:t>
            </a:r>
          </a:p>
          <a:p>
            <a:pPr eaLnBrk="1" hangingPunct="1"/>
            <a:endParaRPr lang="en-US" smtClean="0"/>
          </a:p>
          <a:p>
            <a:pPr eaLnBrk="1" hangingPunct="1"/>
            <a:r>
              <a:rPr lang="en-US" smtClean="0"/>
              <a:t>Items listed at right appear in the order in which they contribute to the factor.</a:t>
            </a:r>
          </a:p>
          <a:p>
            <a:pPr eaLnBrk="1" hangingPunct="1"/>
            <a:endParaRPr lang="en-US" smtClean="0"/>
          </a:p>
          <a:p>
            <a:pPr eaLnBrk="1" hangingPunct="1"/>
            <a:endParaRPr lang="en-US" smtClean="0"/>
          </a:p>
        </p:txBody>
      </p:sp>
    </p:spTree>
    <p:extLst>
      <p:ext uri="{BB962C8B-B14F-4D97-AF65-F5344CB8AC3E}">
        <p14:creationId xmlns:p14="http://schemas.microsoft.com/office/powerpoint/2010/main" val="1707784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6DFC968B-324D-4AD3-A2C7-376B37B1BD21}" type="slidenum">
              <a:rPr lang="en-US" smtClean="0"/>
              <a:pPr/>
              <a:t>31</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xfrm>
            <a:off x="931863" y="4408488"/>
            <a:ext cx="5133975" cy="4179887"/>
          </a:xfrm>
          <a:noFill/>
          <a:ln/>
        </p:spPr>
        <p:txBody>
          <a:bodyPr/>
          <a:lstStyle/>
          <a:p>
            <a:pPr eaLnBrk="1" hangingPunct="1"/>
            <a:endParaRPr lang="en-US" smtClean="0"/>
          </a:p>
        </p:txBody>
      </p:sp>
    </p:spTree>
    <p:extLst>
      <p:ext uri="{BB962C8B-B14F-4D97-AF65-F5344CB8AC3E}">
        <p14:creationId xmlns:p14="http://schemas.microsoft.com/office/powerpoint/2010/main" val="1811135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r>
              <a:rPr lang="en-US" smtClean="0"/>
              <a:t>Factors are reported for all full-time students, denoted as “All FT,” and are also broken out by “Men” and “Women.” Bar graphs depicting mean scores are shown for your institution and comparison group. </a:t>
            </a:r>
          </a:p>
          <a:p>
            <a:endParaRPr lang="en-US" smtClean="0"/>
          </a:p>
          <a:p>
            <a:endParaRPr lang="en-US" smtClean="0"/>
          </a:p>
          <a:p>
            <a:r>
              <a:rPr lang="en-US" smtClean="0"/>
              <a:t>Following the factors, individual survey items relevant to each of the categories are presented. </a:t>
            </a:r>
          </a:p>
          <a:p>
            <a:endParaRPr lang="en-US" smtClean="0">
              <a:solidFill>
                <a:srgbClr val="FF0000"/>
              </a:solidFill>
            </a:endParaRPr>
          </a:p>
        </p:txBody>
      </p:sp>
      <p:sp>
        <p:nvSpPr>
          <p:cNvPr id="40964" name="Slide Number Placeholder 3"/>
          <p:cNvSpPr>
            <a:spLocks noGrp="1"/>
          </p:cNvSpPr>
          <p:nvPr>
            <p:ph type="sldNum" sz="quarter" idx="5"/>
          </p:nvPr>
        </p:nvSpPr>
        <p:spPr>
          <a:noFill/>
        </p:spPr>
        <p:txBody>
          <a:bodyPr/>
          <a:lstStyle/>
          <a:p>
            <a:fld id="{70A15DD0-4B2C-455C-B459-196B3439C3B2}" type="slidenum">
              <a:rPr lang="en-US" smtClean="0"/>
              <a:pPr/>
              <a:t>4</a:t>
            </a:fld>
            <a:endParaRPr lang="en-US" smtClean="0"/>
          </a:p>
        </p:txBody>
      </p:sp>
    </p:spTree>
    <p:extLst>
      <p:ext uri="{BB962C8B-B14F-4D97-AF65-F5344CB8AC3E}">
        <p14:creationId xmlns:p14="http://schemas.microsoft.com/office/powerpoint/2010/main" val="2521631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dirty="0" smtClean="0"/>
          </a:p>
          <a:p>
            <a:endParaRPr lang="en-US" b="1" dirty="0" smtClean="0"/>
          </a:p>
        </p:txBody>
      </p:sp>
      <p:sp>
        <p:nvSpPr>
          <p:cNvPr id="49156" name="Slide Number Placeholder 3"/>
          <p:cNvSpPr>
            <a:spLocks noGrp="1"/>
          </p:cNvSpPr>
          <p:nvPr>
            <p:ph type="sldNum" sz="quarter" idx="5"/>
          </p:nvPr>
        </p:nvSpPr>
        <p:spPr>
          <a:noFill/>
        </p:spPr>
        <p:txBody>
          <a:bodyPr/>
          <a:lstStyle/>
          <a:p>
            <a:fld id="{FF2B0750-2102-4BC7-86BE-9BCF0109AF10}" type="slidenum">
              <a:rPr lang="en-US" smtClean="0"/>
              <a:pPr/>
              <a:t>5</a:t>
            </a:fld>
            <a:endParaRPr lang="en-US" smtClean="0"/>
          </a:p>
        </p:txBody>
      </p:sp>
    </p:spTree>
    <p:extLst>
      <p:ext uri="{BB962C8B-B14F-4D97-AF65-F5344CB8AC3E}">
        <p14:creationId xmlns:p14="http://schemas.microsoft.com/office/powerpoint/2010/main" val="1556055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p>
        </p:txBody>
      </p:sp>
      <p:sp>
        <p:nvSpPr>
          <p:cNvPr id="41988" name="Slide Number Placeholder 3"/>
          <p:cNvSpPr>
            <a:spLocks noGrp="1"/>
          </p:cNvSpPr>
          <p:nvPr>
            <p:ph type="sldNum" sz="quarter" idx="5"/>
          </p:nvPr>
        </p:nvSpPr>
        <p:spPr>
          <a:noFill/>
        </p:spPr>
        <p:txBody>
          <a:bodyPr/>
          <a:lstStyle/>
          <a:p>
            <a:fld id="{D914744D-0CAF-4CB8-970F-7A89C9DAD7B4}" type="slidenum">
              <a:rPr lang="en-US" smtClean="0"/>
              <a:pPr/>
              <a:t>6</a:t>
            </a:fld>
            <a:endParaRPr lang="en-US" smtClean="0"/>
          </a:p>
        </p:txBody>
      </p:sp>
    </p:spTree>
    <p:extLst>
      <p:ext uri="{BB962C8B-B14F-4D97-AF65-F5344CB8AC3E}">
        <p14:creationId xmlns:p14="http://schemas.microsoft.com/office/powerpoint/2010/main" val="17929911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r>
              <a:rPr lang="en-US" dirty="0" smtClean="0"/>
              <a:t>Respondents may select one or more categories for this item.</a:t>
            </a:r>
          </a:p>
          <a:p>
            <a:pPr eaLnBrk="1" hangingPunct="1"/>
            <a:endParaRPr lang="en-US" dirty="0" smtClean="0"/>
          </a:p>
          <a:p>
            <a:pPr eaLnBrk="1" hangingPunct="1"/>
            <a:r>
              <a:rPr lang="en-US" dirty="0" smtClean="0"/>
              <a:t>The total percentage may not add to 100.</a:t>
            </a:r>
          </a:p>
          <a:p>
            <a:pPr eaLnBrk="1" hangingPunct="1"/>
            <a:endParaRPr lang="en-US" dirty="0" smtClean="0"/>
          </a:p>
        </p:txBody>
      </p:sp>
    </p:spTree>
    <p:extLst>
      <p:ext uri="{BB962C8B-B14F-4D97-AF65-F5344CB8AC3E}">
        <p14:creationId xmlns:p14="http://schemas.microsoft.com/office/powerpoint/2010/main" val="767954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r>
              <a:rPr lang="en-US" dirty="0" smtClean="0"/>
              <a:t>The Race/Ethnicity variable displayed here is “RACEGROUP”.  It is an aggregated variable with the total percentage adding to 100. The method for aggregating is as follows:</a:t>
            </a:r>
          </a:p>
          <a:p>
            <a:endParaRPr lang="en-US" dirty="0" smtClean="0"/>
          </a:p>
          <a:p>
            <a:pPr>
              <a:buFontTx/>
              <a:buChar char="•"/>
            </a:pPr>
            <a:r>
              <a:rPr lang="en-US" baseline="0" dirty="0" smtClean="0"/>
              <a:t> </a:t>
            </a:r>
            <a:r>
              <a:rPr lang="en-US" dirty="0" smtClean="0"/>
              <a:t>Respondents who marked more than one racial category are included in “Two or more.” </a:t>
            </a:r>
          </a:p>
        </p:txBody>
      </p:sp>
      <p:sp>
        <p:nvSpPr>
          <p:cNvPr id="46084" name="Slide Number Placeholder 3"/>
          <p:cNvSpPr>
            <a:spLocks noGrp="1"/>
          </p:cNvSpPr>
          <p:nvPr>
            <p:ph type="sldNum" sz="quarter" idx="5"/>
          </p:nvPr>
        </p:nvSpPr>
        <p:spPr>
          <a:noFill/>
        </p:spPr>
        <p:txBody>
          <a:bodyPr/>
          <a:lstStyle/>
          <a:p>
            <a:fld id="{8B5F7B47-40DD-4C5F-B259-F226EDDB0320}" type="slidenum">
              <a:rPr lang="en-US" smtClean="0"/>
              <a:pPr/>
              <a:t>8</a:t>
            </a:fld>
            <a:endParaRPr lang="en-US" smtClean="0"/>
          </a:p>
        </p:txBody>
      </p:sp>
    </p:spTree>
    <p:extLst>
      <p:ext uri="{BB962C8B-B14F-4D97-AF65-F5344CB8AC3E}">
        <p14:creationId xmlns:p14="http://schemas.microsoft.com/office/powerpoint/2010/main" val="143822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fld id="{04EF6542-0D9A-4E5A-AE02-E6821B711AD6}" type="slidenum">
              <a:rPr lang="en-US" smtClean="0"/>
              <a:pPr/>
              <a:t>9</a:t>
            </a:fld>
            <a:endParaRPr lang="en-US" smtClean="0"/>
          </a:p>
        </p:txBody>
      </p:sp>
    </p:spTree>
    <p:extLst>
      <p:ext uri="{BB962C8B-B14F-4D97-AF65-F5344CB8AC3E}">
        <p14:creationId xmlns:p14="http://schemas.microsoft.com/office/powerpoint/2010/main" val="1047889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20"/>
          <p:cNvSpPr>
            <a:spLocks noGrp="1" noChangeArrowheads="1"/>
          </p:cNvSpPr>
          <p:nvPr>
            <p:ph type="dt" sz="quarter" idx="10"/>
          </p:nvPr>
        </p:nvSpPr>
        <p:spPr bwMode="auto">
          <a:xfrm>
            <a:off x="457200" y="6248400"/>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5" name="Rectangle 21"/>
          <p:cNvSpPr>
            <a:spLocks noGrp="1" noChangeArrowheads="1"/>
          </p:cNvSpPr>
          <p:nvPr>
            <p:ph type="ftr" sz="quarter" idx="11"/>
          </p:nvPr>
        </p:nvSpPr>
        <p:spPr>
          <a:xfrm>
            <a:off x="3124200" y="6248400"/>
            <a:ext cx="2895600" cy="457200"/>
          </a:xfrm>
        </p:spPr>
        <p:txBody>
          <a:bodyPr/>
          <a:lstStyle>
            <a:lvl1pPr algn="ctr">
              <a:defRPr/>
            </a:lvl1pPr>
          </a:lstStyle>
          <a:p>
            <a:pPr>
              <a:defRPr/>
            </a:pPr>
            <a:endParaRPr lang="en-US" dirty="0"/>
          </a:p>
        </p:txBody>
      </p:sp>
      <p:sp>
        <p:nvSpPr>
          <p:cNvPr id="6" name="Rectangle 22"/>
          <p:cNvSpPr>
            <a:spLocks noGrp="1" noChangeArrowheads="1"/>
          </p:cNvSpPr>
          <p:nvPr>
            <p:ph type="sldNum" sz="quarter" idx="12"/>
          </p:nvPr>
        </p:nvSpPr>
        <p:spPr>
          <a:xfrm>
            <a:off x="6553200" y="6248400"/>
            <a:ext cx="2133600" cy="457200"/>
          </a:xfrm>
        </p:spPr>
        <p:txBody>
          <a:bodyPr/>
          <a:lstStyle>
            <a:lvl1pPr>
              <a:defRPr/>
            </a:lvl1pPr>
          </a:lstStyle>
          <a:p>
            <a:pPr>
              <a:defRPr/>
            </a:pPr>
            <a:fld id="{EB2AF27E-48E9-44D1-9757-5A9297EBFBE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CC7D74A0-EFDF-41A7-BB84-2D6BE98ED006}"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a:t>2009 Your First College Year Survey</a:t>
            </a:r>
          </a:p>
          <a:p>
            <a:pPr>
              <a:defRPr/>
            </a:pPr>
            <a:r>
              <a:rPr lang="en-US"/>
              <a:t>Higher Education Research Institute</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FF790BD9-DC26-43E2-909E-C25C1D3403E1}"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a:t>2009 Your First College Year Survey</a:t>
            </a:r>
          </a:p>
          <a:p>
            <a:pPr>
              <a:defRPr/>
            </a:pPr>
            <a:r>
              <a:rPr lang="en-US"/>
              <a:t>Higher Education Research Institute</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6"/>
          <p:cNvSpPr>
            <a:spLocks noGrp="1" noChangeArrowheads="1"/>
          </p:cNvSpPr>
          <p:nvPr>
            <p:ph type="sldNum" sz="quarter" idx="10"/>
          </p:nvPr>
        </p:nvSpPr>
        <p:spPr>
          <a:ln/>
        </p:spPr>
        <p:txBody>
          <a:bodyPr/>
          <a:lstStyle>
            <a:lvl1pPr>
              <a:defRPr/>
            </a:lvl1pPr>
          </a:lstStyle>
          <a:p>
            <a:pPr>
              <a:defRPr/>
            </a:pPr>
            <a:fld id="{BD6748D9-EBDC-4A35-99DE-FF57A5C351A6}" type="slidenum">
              <a:rPr lang="en-US"/>
              <a:pPr>
                <a:defRPr/>
              </a:pPr>
              <a:t>‹#›</a:t>
            </a:fld>
            <a:endParaRPr lang="en-US" dirty="0"/>
          </a:p>
        </p:txBody>
      </p:sp>
      <p:sp>
        <p:nvSpPr>
          <p:cNvPr id="7" name="Rectangle 20"/>
          <p:cNvSpPr>
            <a:spLocks noGrp="1" noChangeArrowheads="1"/>
          </p:cNvSpPr>
          <p:nvPr>
            <p:ph type="ftr" sz="quarter" idx="11"/>
          </p:nvPr>
        </p:nvSpPr>
        <p:spPr>
          <a:ln/>
        </p:spPr>
        <p:txBody>
          <a:bodyPr/>
          <a:lstStyle>
            <a:lvl1pPr>
              <a:defRPr/>
            </a:lvl1pPr>
          </a:lstStyle>
          <a:p>
            <a:pPr>
              <a:defRPr/>
            </a:pPr>
            <a:r>
              <a:rPr lang="en-US"/>
              <a:t>2009 Your First College Year Survey</a:t>
            </a:r>
          </a:p>
          <a:p>
            <a:pPr>
              <a:defRPr/>
            </a:pPr>
            <a:r>
              <a:rPr lang="en-US"/>
              <a:t>Higher Education Research Institute</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24300"/>
            <a:ext cx="40386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289A54FB-DA09-4075-B2C3-17453D5CBE9F}"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a:t>2009 Your First College Year Survey</a:t>
            </a:r>
          </a:p>
          <a:p>
            <a:pPr>
              <a:defRPr/>
            </a:pPr>
            <a:r>
              <a:rPr lang="en-US"/>
              <a:t>Higher Education Research Institute</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sldNum" sz="quarter" idx="10"/>
          </p:nvPr>
        </p:nvSpPr>
        <p:spPr>
          <a:ln/>
        </p:spPr>
        <p:txBody>
          <a:bodyPr/>
          <a:lstStyle>
            <a:lvl1pPr>
              <a:defRPr/>
            </a:lvl1pPr>
          </a:lstStyle>
          <a:p>
            <a:pPr>
              <a:defRPr/>
            </a:pPr>
            <a:fld id="{B75D2B05-9E99-491E-9CA7-ADA247AD0DFE}"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r>
              <a:rPr lang="en-US" dirty="0" smtClean="0">
                <a:solidFill>
                  <a:srgbClr val="767FAC"/>
                </a:solidFill>
              </a:rPr>
              <a:t>2014-15 Diverse Learning Environments Survey</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sldNum" sz="quarter" idx="10"/>
          </p:nvPr>
        </p:nvSpPr>
        <p:spPr>
          <a:ln/>
        </p:spPr>
        <p:txBody>
          <a:bodyPr/>
          <a:lstStyle>
            <a:lvl1pPr>
              <a:defRPr/>
            </a:lvl1pPr>
          </a:lstStyle>
          <a:p>
            <a:pPr>
              <a:defRPr/>
            </a:pPr>
            <a:fld id="{BEAFF3D7-1290-4992-89F4-7DE0D2DB950C}"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lvl1pPr>
          </a:lstStyle>
          <a:p>
            <a:pPr>
              <a:defRPr/>
            </a:pPr>
            <a:r>
              <a:rPr lang="en-US"/>
              <a:t>2009 Your First College Year Survey</a:t>
            </a:r>
          </a:p>
          <a:p>
            <a:pPr>
              <a:defRPr/>
            </a:pPr>
            <a:r>
              <a:rPr lang="en-US"/>
              <a:t>Higher Education Research Institute</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sldNum" sz="quarter" idx="10"/>
          </p:nvPr>
        </p:nvSpPr>
        <p:spPr>
          <a:ln/>
        </p:spPr>
        <p:txBody>
          <a:bodyPr/>
          <a:lstStyle>
            <a:lvl1pPr>
              <a:defRPr/>
            </a:lvl1pPr>
          </a:lstStyle>
          <a:p>
            <a:pPr>
              <a:defRPr/>
            </a:pPr>
            <a:fld id="{258F9FB9-9F0A-4AAC-98D4-48A8610CDEDB}" type="slidenum">
              <a:rPr lang="en-US"/>
              <a:pPr>
                <a:defRPr/>
              </a:pPr>
              <a:t>‹#›</a:t>
            </a:fld>
            <a:endParaRPr lang="en-US" dirty="0"/>
          </a:p>
        </p:txBody>
      </p:sp>
      <p:sp>
        <p:nvSpPr>
          <p:cNvPr id="6" name="Rectangle 20"/>
          <p:cNvSpPr>
            <a:spLocks noGrp="1" noChangeArrowheads="1"/>
          </p:cNvSpPr>
          <p:nvPr>
            <p:ph type="ftr" sz="quarter" idx="11"/>
          </p:nvPr>
        </p:nvSpPr>
        <p:spPr>
          <a:xfrm>
            <a:off x="0" y="6400800"/>
            <a:ext cx="3124200" cy="457200"/>
          </a:xfrm>
          <a:ln/>
        </p:spPr>
        <p:txBody>
          <a:bodyPr/>
          <a:lstStyle>
            <a:lvl1pPr>
              <a:defRPr/>
            </a:lvl1pPr>
          </a:lstStyle>
          <a:p>
            <a:r>
              <a:rPr lang="en-US" dirty="0" smtClean="0">
                <a:solidFill>
                  <a:srgbClr val="767FAC"/>
                </a:solidFill>
              </a:rPr>
              <a:t>2014-15 Diverse Learning Environments Survey</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sldNum" sz="quarter" idx="10"/>
          </p:nvPr>
        </p:nvSpPr>
        <p:spPr>
          <a:ln/>
        </p:spPr>
        <p:txBody>
          <a:bodyPr/>
          <a:lstStyle>
            <a:lvl1pPr>
              <a:defRPr/>
            </a:lvl1pPr>
          </a:lstStyle>
          <a:p>
            <a:pPr>
              <a:defRPr/>
            </a:pPr>
            <a:fld id="{908DA027-3F91-498F-882B-F1C89F325BED}"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lvl1pPr>
          </a:lstStyle>
          <a:p>
            <a:pPr>
              <a:defRPr/>
            </a:pPr>
            <a:r>
              <a:rPr lang="en-US"/>
              <a:t>2009 Your First College Year Survey</a:t>
            </a:r>
          </a:p>
          <a:p>
            <a:pPr>
              <a:defRPr/>
            </a:pPr>
            <a:r>
              <a:rPr lang="en-US"/>
              <a:t>Higher Education Research Institute</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sldNum" sz="quarter" idx="10"/>
          </p:nvPr>
        </p:nvSpPr>
        <p:spPr>
          <a:ln/>
        </p:spPr>
        <p:txBody>
          <a:bodyPr/>
          <a:lstStyle>
            <a:lvl1pPr>
              <a:defRPr/>
            </a:lvl1pPr>
          </a:lstStyle>
          <a:p>
            <a:pPr>
              <a:defRPr/>
            </a:pPr>
            <a:fld id="{5CA434FB-8483-4B80-AC41-A9FD1F2F667F}"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lvl1pPr>
          </a:lstStyle>
          <a:p>
            <a:pPr>
              <a:defRPr/>
            </a:pPr>
            <a:r>
              <a:rPr lang="en-US"/>
              <a:t>2009 Your First College Year Survey</a:t>
            </a:r>
          </a:p>
          <a:p>
            <a:pPr>
              <a:defRPr/>
            </a:pPr>
            <a:r>
              <a:rPr lang="en-US"/>
              <a:t>Higher Education Research Institute</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sldNum" sz="quarter" idx="10"/>
          </p:nvPr>
        </p:nvSpPr>
        <p:spPr>
          <a:ln/>
        </p:spPr>
        <p:txBody>
          <a:bodyPr/>
          <a:lstStyle>
            <a:lvl1pPr>
              <a:defRPr/>
            </a:lvl1pPr>
          </a:lstStyle>
          <a:p>
            <a:pPr>
              <a:defRPr/>
            </a:pPr>
            <a:fld id="{4F383B98-3159-4143-9D9B-82A6656DFD57}"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lvl1pPr>
          </a:lstStyle>
          <a:p>
            <a:pPr>
              <a:defRPr/>
            </a:pPr>
            <a:r>
              <a:rPr lang="en-US"/>
              <a:t>2009 Your First College Year Survey</a:t>
            </a:r>
          </a:p>
          <a:p>
            <a:pPr>
              <a:defRPr/>
            </a:pPr>
            <a:r>
              <a:rPr lang="en-US"/>
              <a:t>Higher Education Research Institute</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656005DB-374C-48D4-A986-6ED99FF6F075}"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a:t>2009 Your First College Year Survey</a:t>
            </a:r>
          </a:p>
          <a:p>
            <a:pPr>
              <a:defRPr/>
            </a:pPr>
            <a:r>
              <a:rPr lang="en-US"/>
              <a:t>Higher Education Research Institute</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sldNum" sz="quarter" idx="10"/>
          </p:nvPr>
        </p:nvSpPr>
        <p:spPr>
          <a:ln/>
        </p:spPr>
        <p:txBody>
          <a:bodyPr/>
          <a:lstStyle>
            <a:lvl1pPr>
              <a:defRPr/>
            </a:lvl1pPr>
          </a:lstStyle>
          <a:p>
            <a:pPr>
              <a:defRPr/>
            </a:pPr>
            <a:fld id="{B2C9FDE4-988A-4F5D-ADC2-251BCD1A7D66}"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lvl1pPr>
          </a:lstStyle>
          <a:p>
            <a:pPr>
              <a:defRPr/>
            </a:pPr>
            <a:r>
              <a:rPr lang="en-US"/>
              <a:t>2009 Your First College Year Survey</a:t>
            </a:r>
          </a:p>
          <a:p>
            <a:pPr>
              <a:defRPr/>
            </a:pPr>
            <a:r>
              <a:rPr lang="en-US"/>
              <a:t>Higher Education Research Institute</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20000"/>
            <a:lumOff val="80000"/>
          </a:schemeClr>
        </a:solidFill>
        <a:effectLst/>
      </p:bgPr>
    </p:bg>
    <p:spTree>
      <p:nvGrpSpPr>
        <p:cNvPr id="1" name=""/>
        <p:cNvGrpSpPr/>
        <p:nvPr/>
      </p:nvGrpSpPr>
      <p:grpSpPr>
        <a:xfrm>
          <a:off x="0" y="0"/>
          <a:ext cx="0" cy="0"/>
          <a:chOff x="0" y="0"/>
          <a:chExt cx="0" cy="0"/>
        </a:xfrm>
      </p:grpSpPr>
      <p:sp>
        <p:nvSpPr>
          <p:cNvPr id="79898" name="Rectangle 26"/>
          <p:cNvSpPr>
            <a:spLocks noGrp="1" noChangeArrowheads="1"/>
          </p:cNvSpPr>
          <p:nvPr>
            <p:ph type="sldNum" sz="quarter" idx="4"/>
          </p:nvPr>
        </p:nvSpPr>
        <p:spPr bwMode="auto">
          <a:xfrm>
            <a:off x="8382000" y="6397625"/>
            <a:ext cx="762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04BD0CE-6567-4393-BFAF-41C0C7AAD6CB}" type="slidenum">
              <a:rPr lang="en-US"/>
              <a:pPr>
                <a:defRPr/>
              </a:pPr>
              <a:t>‹#›</a:t>
            </a:fld>
            <a:endParaRPr lang="en-US" dirty="0"/>
          </a:p>
        </p:txBody>
      </p:sp>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9892" name="Rectangle 20"/>
          <p:cNvSpPr>
            <a:spLocks noGrp="1" noChangeArrowheads="1"/>
          </p:cNvSpPr>
          <p:nvPr>
            <p:ph type="ftr" sz="quarter" idx="3"/>
          </p:nvPr>
        </p:nvSpPr>
        <p:spPr bwMode="auto">
          <a:xfrm>
            <a:off x="0" y="6400800"/>
            <a:ext cx="3124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r>
              <a:rPr lang="en-US" dirty="0" smtClean="0">
                <a:solidFill>
                  <a:srgbClr val="767FAC"/>
                </a:solidFill>
              </a:rPr>
              <a:t>2014-15 Diverse Learning Environments Survey</a:t>
            </a:r>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Text Box 24"/>
          <p:cNvSpPr txBox="1">
            <a:spLocks noChangeArrowheads="1"/>
          </p:cNvSpPr>
          <p:nvPr userDrawn="1"/>
        </p:nvSpPr>
        <p:spPr bwMode="auto">
          <a:xfrm>
            <a:off x="7011988" y="6553200"/>
            <a:ext cx="1293812" cy="274638"/>
          </a:xfrm>
          <a:prstGeom prst="rect">
            <a:avLst/>
          </a:prstGeom>
          <a:noFill/>
          <a:ln>
            <a:noFill/>
          </a:ln>
          <a:extLst/>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smtClean="0">
                <a:solidFill>
                  <a:srgbClr val="7680AC"/>
                </a:solidFill>
                <a:hlinkClick r:id="rId15" action="ppaction://hlinksldjump"/>
              </a:rPr>
              <a:t>Return to contents</a:t>
            </a:r>
            <a:endParaRPr lang="en-US" sz="1200" dirty="0" smtClean="0">
              <a:solidFill>
                <a:srgbClr val="7680AC"/>
              </a:solidFill>
            </a:endParaRPr>
          </a:p>
        </p:txBody>
      </p:sp>
      <p:pic>
        <p:nvPicPr>
          <p:cNvPr id="26631" name="Picture 9" descr="CIRP_square_RGB_33_50_77"/>
          <p:cNvPicPr>
            <a:picLocks noChangeAspect="1" noChangeArrowheads="1"/>
          </p:cNvPicPr>
          <p:nvPr userDrawn="1"/>
        </p:nvPicPr>
        <p:blipFill>
          <a:blip r:embed="rId16" cstate="print"/>
          <a:srcRect/>
          <a:stretch>
            <a:fillRect/>
          </a:stretch>
        </p:blipFill>
        <p:spPr bwMode="auto">
          <a:xfrm>
            <a:off x="0" y="0"/>
            <a:ext cx="914400" cy="9080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560" r:id="rId1"/>
    <p:sldLayoutId id="2147484548" r:id="rId2"/>
    <p:sldLayoutId id="2147484549" r:id="rId3"/>
    <p:sldLayoutId id="2147484550" r:id="rId4"/>
    <p:sldLayoutId id="2147484551" r:id="rId5"/>
    <p:sldLayoutId id="2147484552" r:id="rId6"/>
    <p:sldLayoutId id="2147484553" r:id="rId7"/>
    <p:sldLayoutId id="2147484554" r:id="rId8"/>
    <p:sldLayoutId id="2147484555" r:id="rId9"/>
    <p:sldLayoutId id="2147484556" r:id="rId10"/>
    <p:sldLayoutId id="2147484557" r:id="rId11"/>
    <p:sldLayoutId id="2147484558" r:id="rId12"/>
    <p:sldLayoutId id="2147484559" r:id="rId13"/>
  </p:sldLayoutIdLst>
  <p:timing>
    <p:tnLst>
      <p:par>
        <p:cTn id="1" dur="indefinite" restart="never" nodeType="tmRoot"/>
      </p:par>
    </p:tnLst>
  </p:timing>
  <p:hf hd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chart" Target="../charts/chart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chart" Target="../charts/chart9.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chart" Target="../charts/chart1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chart" Target="../charts/chart1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chart" Target="../charts/chart1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chart" Target="../charts/chart1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14.xml"/><Relationship Id="rId4" Type="http://schemas.openxmlformats.org/officeDocument/2006/relationships/chart" Target="../charts/chart1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ags" Target="../tags/tag15.xml"/><Relationship Id="rId4" Type="http://schemas.openxmlformats.org/officeDocument/2006/relationships/chart" Target="../charts/char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tags" Target="../tags/tag16.xml"/><Relationship Id="rId4" Type="http://schemas.openxmlformats.org/officeDocument/2006/relationships/chart" Target="../charts/chart16.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17.xml"/><Relationship Id="rId4" Type="http://schemas.openxmlformats.org/officeDocument/2006/relationships/chart" Target="../charts/chart1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chart" Target="../charts/chart18.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chart" Target="../charts/chart19.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20.xml"/><Relationship Id="rId4" Type="http://schemas.openxmlformats.org/officeDocument/2006/relationships/chart" Target="../charts/chart20.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tags" Target="../tags/tag21.xml"/><Relationship Id="rId4" Type="http://schemas.openxmlformats.org/officeDocument/2006/relationships/chart" Target="../charts/chart21.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chart" Target="../charts/chart23.xml"/><Relationship Id="rId5" Type="http://schemas.openxmlformats.org/officeDocument/2006/relationships/chart" Target="../charts/chart22.xml"/><Relationship Id="rId4"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chart" Target="../charts/chart25.xml"/><Relationship Id="rId5" Type="http://schemas.openxmlformats.org/officeDocument/2006/relationships/chart" Target="../charts/chart24.xml"/><Relationship Id="rId4"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7.xml"/><Relationship Id="rId1" Type="http://schemas.openxmlformats.org/officeDocument/2006/relationships/tags" Target="../tags/tag26.xml"/><Relationship Id="rId4" Type="http://schemas.openxmlformats.org/officeDocument/2006/relationships/chart" Target="../charts/chart26.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2.xml"/><Relationship Id="rId5" Type="http://schemas.openxmlformats.org/officeDocument/2006/relationships/chart" Target="../charts/chart2.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ags" Target="../tags/tag3.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175" y="2225675"/>
            <a:ext cx="9140825" cy="1736725"/>
          </a:xfrm>
        </p:spPr>
        <p:txBody>
          <a:bodyPr anchor="ctr"/>
          <a:lstStyle/>
          <a:p>
            <a:pPr eaLnBrk="1" hangingPunct="1">
              <a:defRPr/>
            </a:pPr>
            <a:r>
              <a:rPr lang="en-US" smtClean="0">
                <a:solidFill>
                  <a:srgbClr val="767FAC"/>
                </a:solidFill>
              </a:rPr>
              <a:t>Oakland University</a:t>
            </a:r>
            <a:r>
              <a:rPr lang="en-US" dirty="0" smtClean="0">
                <a:solidFill>
                  <a:srgbClr val="767FAC"/>
                </a:solidFill>
              </a:rPr>
              <a:t/>
            </a:r>
            <a:br>
              <a:rPr lang="en-US" dirty="0" smtClean="0">
                <a:solidFill>
                  <a:srgbClr val="767FAC"/>
                </a:solidFill>
              </a:rPr>
            </a:br>
            <a:r>
              <a:rPr lang="en-US" dirty="0" smtClean="0">
                <a:solidFill>
                  <a:srgbClr val="767FAC"/>
                </a:solidFill>
              </a:rPr>
              <a:t> </a:t>
            </a:r>
            <a:r>
              <a:rPr lang="en-US" dirty="0" smtClean="0">
                <a:solidFill>
                  <a:schemeClr val="tx1">
                    <a:lumMod val="50000"/>
                  </a:schemeClr>
                </a:solidFill>
              </a:rPr>
              <a:t>Diverse Learning Environments Survey </a:t>
            </a:r>
            <a:br>
              <a:rPr lang="en-US" dirty="0" smtClean="0">
                <a:solidFill>
                  <a:schemeClr val="tx1">
                    <a:lumMod val="50000"/>
                  </a:schemeClr>
                </a:solidFill>
              </a:rPr>
            </a:br>
            <a:r>
              <a:rPr lang="en-US" dirty="0" smtClean="0">
                <a:solidFill>
                  <a:srgbClr val="767FAC"/>
                </a:solidFill>
              </a:rPr>
              <a:t>2015-16 Results</a:t>
            </a:r>
          </a:p>
        </p:txBody>
      </p:sp>
      <p:sp>
        <p:nvSpPr>
          <p:cNvPr id="28675" name="Text Box 5"/>
          <p:cNvSpPr txBox="1">
            <a:spLocks noChangeArrowheads="1"/>
          </p:cNvSpPr>
          <p:nvPr/>
        </p:nvSpPr>
        <p:spPr bwMode="auto">
          <a:xfrm>
            <a:off x="0" y="6169025"/>
            <a:ext cx="9140825" cy="274638"/>
          </a:xfrm>
          <a:prstGeom prst="rect">
            <a:avLst/>
          </a:prstGeom>
          <a:noFill/>
          <a:ln w="9525">
            <a:noFill/>
            <a:miter lim="800000"/>
            <a:headEnd/>
            <a:tailEnd/>
          </a:ln>
        </p:spPr>
        <p:txBody>
          <a:bodyPr wrap="none"/>
          <a:lstStyle/>
          <a:p>
            <a:pPr algn="ctr"/>
            <a:r>
              <a:rPr lang="en-US" sz="1200" i="1">
                <a:solidFill>
                  <a:srgbClr val="767FAC"/>
                </a:solidFill>
              </a:rPr>
              <a:t>Higher Education Research Institute, University of California at Los Angeles</a:t>
            </a:r>
          </a:p>
        </p:txBody>
      </p:sp>
      <p:sp>
        <p:nvSpPr>
          <p:cNvPr id="2051" name="Rectangle 3"/>
          <p:cNvSpPr>
            <a:spLocks noChangeArrowheads="1"/>
          </p:cNvSpPr>
          <p:nvPr>
            <p:custDataLst>
              <p:tags r:id="rId1"/>
            </p:custDataLst>
          </p:nvPr>
        </p:nvSpPr>
        <p:spPr bwMode="auto">
          <a:xfrm>
            <a:off x="0" y="4267200"/>
            <a:ext cx="9144000" cy="1676400"/>
          </a:xfrm>
          <a:prstGeom prst="rect">
            <a:avLst/>
          </a:prstGeom>
          <a:noFill/>
          <a:ln w="9525">
            <a:noFill/>
            <a:miter lim="800000"/>
            <a:headEnd/>
            <a:tailEnd/>
          </a:ln>
        </p:spPr>
        <p:txBody>
          <a:bodyPr/>
          <a:lstStyle/>
          <a:p>
            <a:pPr algn="ctr" eaLnBrk="1" hangingPunct="1">
              <a:lnSpc>
                <a:spcPct val="80000"/>
              </a:lnSpc>
              <a:spcBef>
                <a:spcPct val="10000"/>
              </a:spcBef>
              <a:buClr>
                <a:schemeClr val="tx2"/>
              </a:buClr>
              <a:defRPr/>
            </a:pPr>
            <a:r>
              <a:rPr lang="en-US" sz="1800" b="1" dirty="0">
                <a:solidFill>
                  <a:schemeClr val="tx2">
                    <a:lumMod val="50000"/>
                  </a:schemeClr>
                </a:solidFill>
              </a:rPr>
              <a:t>Full-time Respondents</a:t>
            </a: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Oakland University</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N=454</a:t>
            </a:r>
            <a:endParaRPr lang="en-US" sz="1800" b="1" dirty="0">
              <a:solidFill>
                <a:schemeClr val="tx2">
                  <a:lumMod val="50000"/>
                </a:schemeClr>
              </a:solidFill>
            </a:endParaRPr>
          </a:p>
          <a:p>
            <a:pPr algn="ctr" eaLnBrk="1" hangingPunct="1">
              <a:lnSpc>
                <a:spcPct val="80000"/>
              </a:lnSpc>
              <a:spcBef>
                <a:spcPct val="10000"/>
              </a:spcBef>
              <a:buClr>
                <a:schemeClr val="tx2"/>
              </a:buClr>
              <a:defRPr/>
            </a:pPr>
            <a:endParaRPr lang="en-US" sz="1200" b="1" dirty="0">
              <a:solidFill>
                <a:schemeClr val="tx2">
                  <a:lumMod val="50000"/>
                </a:schemeClr>
              </a:solidFill>
            </a:endParaRPr>
          </a:p>
          <a:p>
            <a:pPr algn="ctr" eaLnBrk="1" hangingPunct="1">
              <a:lnSpc>
                <a:spcPct val="80000"/>
              </a:lnSpc>
              <a:spcBef>
                <a:spcPct val="10000"/>
              </a:spcBef>
              <a:buClr>
                <a:schemeClr val="tx2"/>
              </a:buClr>
              <a:defRPr/>
            </a:pPr>
            <a:r>
              <a:rPr lang="en-US" sz="2200" b="1" smtClean="0">
                <a:solidFill>
                  <a:schemeClr val="tx2">
                    <a:lumMod val="50000"/>
                  </a:schemeClr>
                </a:solidFill>
              </a:rPr>
              <a:t>Public Universities</a:t>
            </a:r>
            <a:endParaRPr lang="en-US" sz="2200" b="1" dirty="0">
              <a:solidFill>
                <a:schemeClr val="tx2">
                  <a:lumMod val="50000"/>
                </a:schemeClr>
              </a:solidFill>
            </a:endParaRPr>
          </a:p>
          <a:p>
            <a:pPr algn="ctr" eaLnBrk="1" hangingPunct="1">
              <a:lnSpc>
                <a:spcPct val="80000"/>
              </a:lnSpc>
              <a:spcBef>
                <a:spcPct val="10000"/>
              </a:spcBef>
              <a:buClr>
                <a:schemeClr val="tx2"/>
              </a:buClr>
              <a:defRPr/>
            </a:pPr>
            <a:r>
              <a:rPr lang="en-US" sz="1800" b="1" smtClean="0">
                <a:solidFill>
                  <a:schemeClr val="tx2">
                    <a:lumMod val="50000"/>
                  </a:schemeClr>
                </a:solidFill>
              </a:rPr>
              <a:t>N=11,603</a:t>
            </a:r>
            <a:endParaRPr lang="en-US" sz="1800" b="1" dirty="0">
              <a:solidFill>
                <a:schemeClr val="tx2">
                  <a:lumMod val="50000"/>
                </a:schemeClr>
              </a:solidFill>
            </a:endParaRPr>
          </a:p>
        </p:txBody>
      </p:sp>
      <p:sp>
        <p:nvSpPr>
          <p:cNvPr id="10" name="TextBox 9"/>
          <p:cNvSpPr txBox="1"/>
          <p:nvPr/>
        </p:nvSpPr>
        <p:spPr>
          <a:xfrm>
            <a:off x="0" y="0"/>
            <a:ext cx="990600" cy="1016000"/>
          </a:xfrm>
          <a:prstGeom prst="rect">
            <a:avLst/>
          </a:prstGeom>
          <a:solidFill>
            <a:schemeClr val="tx1">
              <a:lumMod val="20000"/>
              <a:lumOff val="80000"/>
            </a:schemeClr>
          </a:solidFill>
        </p:spPr>
        <p:txBody>
          <a:bodyPr>
            <a:spAutoFit/>
          </a:bodyPr>
          <a:lstStyle/>
          <a:p>
            <a:pPr>
              <a:defRPr/>
            </a:pPr>
            <a:endParaRPr lang="en-US" dirty="0"/>
          </a:p>
          <a:p>
            <a:pPr>
              <a:defRPr/>
            </a:pPr>
            <a:endParaRPr lang="en-US" dirty="0"/>
          </a:p>
          <a:p>
            <a:pPr>
              <a:defRPr/>
            </a:pPr>
            <a:endParaRPr lang="en-US" dirty="0"/>
          </a:p>
        </p:txBody>
      </p:sp>
      <p:sp>
        <p:nvSpPr>
          <p:cNvPr id="11" name="TextBox 10"/>
          <p:cNvSpPr txBox="1"/>
          <p:nvPr/>
        </p:nvSpPr>
        <p:spPr>
          <a:xfrm>
            <a:off x="6934200" y="6400800"/>
            <a:ext cx="1600200" cy="400050"/>
          </a:xfrm>
          <a:prstGeom prst="rect">
            <a:avLst/>
          </a:prstGeom>
          <a:solidFill>
            <a:schemeClr val="tx1">
              <a:lumMod val="20000"/>
              <a:lumOff val="80000"/>
            </a:schemeClr>
          </a:solidFill>
        </p:spPr>
        <p:txBody>
          <a:bodyPr>
            <a:spAutoFit/>
          </a:bodyPr>
          <a:lstStyle/>
          <a:p>
            <a:pPr>
              <a:defRPr/>
            </a:pPr>
            <a:endParaRPr lang="en-US" dirty="0"/>
          </a:p>
        </p:txBody>
      </p:sp>
      <p:pic>
        <p:nvPicPr>
          <p:cNvPr id="25607" name="Picture 7"/>
          <p:cNvPicPr>
            <a:picLocks noChangeAspect="1" noChangeArrowheads="1"/>
          </p:cNvPicPr>
          <p:nvPr/>
        </p:nvPicPr>
        <p:blipFill>
          <a:blip r:embed="rId4" cstate="print"/>
          <a:srcRect/>
          <a:stretch>
            <a:fillRect/>
          </a:stretch>
        </p:blipFill>
        <p:spPr bwMode="auto">
          <a:xfrm>
            <a:off x="3657600" y="914400"/>
            <a:ext cx="1882775" cy="1100138"/>
          </a:xfrm>
          <a:prstGeom prst="rect">
            <a:avLst/>
          </a:prstGeom>
          <a:solidFill>
            <a:schemeClr val="accent4">
              <a:lumMod val="20000"/>
              <a:lumOff val="80000"/>
            </a:schemeClr>
          </a:solidFill>
          <a:ln w="9525">
            <a:solidFill>
              <a:schemeClr val="accent1">
                <a:lumMod val="50000"/>
              </a:schemeClr>
            </a:solid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sz="quarter"/>
          </p:nvPr>
        </p:nvSpPr>
        <p:spPr>
          <a:xfrm>
            <a:off x="685800" y="2438400"/>
            <a:ext cx="7772400" cy="1736725"/>
          </a:xfrm>
        </p:spPr>
        <p:txBody>
          <a:bodyPr/>
          <a:lstStyle/>
          <a:p>
            <a:pPr>
              <a:defRPr/>
            </a:pPr>
            <a:r>
              <a:rPr lang="en-US" dirty="0" smtClean="0">
                <a:solidFill>
                  <a:schemeClr val="tx2">
                    <a:lumMod val="50000"/>
                  </a:schemeClr>
                </a:solidFill>
              </a:rPr>
              <a:t>Campus Climate</a:t>
            </a:r>
            <a:endParaRPr lang="en-US" dirty="0">
              <a:solidFill>
                <a:schemeClr val="tx2">
                  <a:lumMod val="50000"/>
                </a:schemeClr>
              </a:solidFill>
            </a:endParaRPr>
          </a:p>
        </p:txBody>
      </p:sp>
      <p:sp>
        <p:nvSpPr>
          <p:cNvPr id="32771" name="Subtitle 8"/>
          <p:cNvSpPr>
            <a:spLocks noGrp="1"/>
          </p:cNvSpPr>
          <p:nvPr>
            <p:ph type="subTitle" sz="quarter" idx="1"/>
          </p:nvPr>
        </p:nvSpPr>
        <p:spPr>
          <a:xfrm>
            <a:off x="1219200" y="4343400"/>
            <a:ext cx="6629400" cy="1524000"/>
          </a:xfrm>
        </p:spPr>
        <p:txBody>
          <a:bodyPr/>
          <a:lstStyle/>
          <a:p>
            <a:r>
              <a:rPr lang="en-US" smtClean="0"/>
              <a:t>The social and psychological climate on campus impacts all students’ ability to benefit from their educational environment, and can inform their sense of academic success. </a:t>
            </a:r>
          </a:p>
        </p:txBody>
      </p:sp>
      <p:sp>
        <p:nvSpPr>
          <p:cNvPr id="32773" name="Slide Number Placeholder 5"/>
          <p:cNvSpPr>
            <a:spLocks noGrp="1"/>
          </p:cNvSpPr>
          <p:nvPr>
            <p:ph type="sldNum" sz="quarter" idx="12"/>
          </p:nvPr>
        </p:nvSpPr>
        <p:spPr>
          <a:xfrm>
            <a:off x="7010400" y="6400800"/>
            <a:ext cx="2133600" cy="457200"/>
          </a:xfrm>
          <a:noFill/>
        </p:spPr>
        <p:txBody>
          <a:bodyPr/>
          <a:lstStyle/>
          <a:p>
            <a:fld id="{DF2CD93B-6E3D-47F2-8475-6E0D37AD216A}" type="slidenum">
              <a:rPr lang="en-US" smtClean="0"/>
              <a:pPr/>
              <a:t>10</a:t>
            </a:fld>
            <a:endParaRPr lang="en-US" dirty="0" smtClean="0"/>
          </a:p>
        </p:txBody>
      </p:sp>
      <p:pic>
        <p:nvPicPr>
          <p:cNvPr id="7" name="Picture 4"/>
          <p:cNvPicPr>
            <a:picLocks noChangeAspect="1" noChangeArrowheads="1"/>
          </p:cNvPicPr>
          <p:nvPr/>
        </p:nvPicPr>
        <p:blipFill>
          <a:blip r:embed="rId3" cstate="print"/>
          <a:srcRect/>
          <a:stretch>
            <a:fillRect/>
          </a:stretch>
        </p:blipFill>
        <p:spPr bwMode="auto">
          <a:xfrm>
            <a:off x="1924050" y="2133600"/>
            <a:ext cx="5391150" cy="1050925"/>
          </a:xfrm>
          <a:prstGeom prst="rect">
            <a:avLst/>
          </a:prstGeom>
          <a:noFill/>
          <a:ln w="12700">
            <a:solidFill>
              <a:schemeClr val="tx2">
                <a:lumMod val="50000"/>
              </a:schemeClr>
            </a:solidFill>
            <a:miter lim="800000"/>
            <a:headEnd/>
            <a:tailEnd/>
          </a:ln>
        </p:spPr>
      </p:pic>
      <p:sp>
        <p:nvSpPr>
          <p:cNvPr id="10"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98576EEC-8B29-4583-91EB-37E5E0E0D34D}" type="slidenum">
              <a:rPr lang="en-US" sz="1200"/>
              <a:pPr algn="r" eaLnBrk="1" hangingPunct="1"/>
              <a:t>11</a:t>
            </a:fld>
            <a:endParaRPr lang="en-US" sz="1200"/>
          </a:p>
        </p:txBody>
      </p:sp>
      <p:sp>
        <p:nvSpPr>
          <p:cNvPr id="6148"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smtClean="0">
                <a:solidFill>
                  <a:schemeClr val="tx1">
                    <a:lumMod val="50000"/>
                  </a:schemeClr>
                </a:solidFill>
              </a:rPr>
              <a:t>Sense of Belonging</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t>The campus community is a powerful source of influence on students’ development. </a:t>
            </a:r>
            <a:br>
              <a:rPr lang="en-US" sz="1600" dirty="0" smtClean="0"/>
            </a:br>
            <a:r>
              <a:rPr lang="en-US" sz="1600" i="1" dirty="0" smtClean="0"/>
              <a:t>Sense of Belonging </a:t>
            </a:r>
            <a:r>
              <a:rPr lang="en-US" sz="1600" dirty="0" smtClean="0"/>
              <a:t>measures the extent to which students feel a sense of academic </a:t>
            </a:r>
            <a:br>
              <a:rPr lang="en-US" sz="1600" dirty="0" smtClean="0"/>
            </a:br>
            <a:r>
              <a:rPr lang="en-US" sz="1600" dirty="0" smtClean="0"/>
              <a:t>and social integration on campus.</a:t>
            </a:r>
            <a:endParaRPr lang="en-US" sz="1600" dirty="0" smtClean="0">
              <a:solidFill>
                <a:schemeClr val="tx1"/>
              </a:solidFill>
            </a:endParaRPr>
          </a:p>
        </p:txBody>
      </p:sp>
      <p:graphicFrame>
        <p:nvGraphicFramePr>
          <p:cNvPr id="8" name="Sense of Belonging"/>
          <p:cNvGraphicFramePr>
            <a:graphicFrameLocks noChangeAspect="1"/>
          </p:cNvGraphicFramePr>
          <p:nvPr>
            <p:custDataLst>
              <p:tags r:id="rId1"/>
            </p:custDataLst>
            <p:extLst>
              <p:ext uri="{D42A27DB-BD31-4B8C-83A1-F6EECF244321}">
                <p14:modId xmlns:p14="http://schemas.microsoft.com/office/powerpoint/2010/main" val="2775176142"/>
              </p:ext>
            </p:extLst>
          </p:nvPr>
        </p:nvGraphicFramePr>
        <p:xfrm>
          <a:off x="152400" y="152400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6150" name="Rectangle 9"/>
          <p:cNvSpPr>
            <a:spLocks noChangeArrowheads="1"/>
          </p:cNvSpPr>
          <p:nvPr/>
        </p:nvSpPr>
        <p:spPr bwMode="auto">
          <a:xfrm>
            <a:off x="2185988" y="6019800"/>
            <a:ext cx="2919412" cy="276225"/>
          </a:xfrm>
          <a:prstGeom prst="rect">
            <a:avLst/>
          </a:prstGeom>
          <a:noFill/>
          <a:ln w="9525">
            <a:noFill/>
            <a:miter lim="800000"/>
            <a:headEnd/>
            <a:tailEnd/>
          </a:ln>
        </p:spPr>
        <p:txBody>
          <a:bodyPr wrap="none">
            <a:spAutoFit/>
          </a:bodyPr>
          <a:lstStyle/>
          <a:p>
            <a:pPr algn="ctr">
              <a:defRPr/>
            </a:pPr>
            <a:r>
              <a:rPr lang="en-US" sz="1200" b="1" dirty="0">
                <a:solidFill>
                  <a:schemeClr val="tx2">
                    <a:lumMod val="75000"/>
                  </a:schemeClr>
                </a:solidFill>
              </a:rPr>
              <a:t>■ Your Institution       Comparison Group</a:t>
            </a:r>
          </a:p>
        </p:txBody>
      </p:sp>
      <p:sp>
        <p:nvSpPr>
          <p:cNvPr id="8199" name="Rectangle 8"/>
          <p:cNvSpPr>
            <a:spLocks noChangeArrowheads="1"/>
          </p:cNvSpPr>
          <p:nvPr/>
        </p:nvSpPr>
        <p:spPr bwMode="auto">
          <a:xfrm>
            <a:off x="3581400" y="6096000"/>
            <a:ext cx="76200" cy="76200"/>
          </a:xfrm>
          <a:prstGeom prst="rect">
            <a:avLst/>
          </a:prstGeom>
          <a:solidFill>
            <a:srgbClr val="A4D76B"/>
          </a:solidFill>
          <a:ln w="9525" algn="ctr">
            <a:solidFill>
              <a:schemeClr val="tx1"/>
            </a:solidFill>
            <a:round/>
            <a:headEnd/>
            <a:tailEnd/>
          </a:ln>
        </p:spPr>
        <p:txBody>
          <a:bodyPr/>
          <a:lstStyle/>
          <a:p>
            <a:endParaRPr lang="en-US"/>
          </a:p>
        </p:txBody>
      </p:sp>
      <p:sp>
        <p:nvSpPr>
          <p:cNvPr id="10"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Academic Validation"/>
          <p:cNvGraphicFramePr>
            <a:graphicFrameLocks noChangeAspect="1"/>
          </p:cNvGraphicFramePr>
          <p:nvPr>
            <p:custDataLst>
              <p:tags r:id="rId1"/>
            </p:custDataLst>
            <p:extLst>
              <p:ext uri="{D42A27DB-BD31-4B8C-83A1-F6EECF244321}">
                <p14:modId xmlns:p14="http://schemas.microsoft.com/office/powerpoint/2010/main" val="443894654"/>
              </p:ext>
            </p:extLst>
          </p:nvPr>
        </p:nvGraphicFramePr>
        <p:xfrm>
          <a:off x="146050" y="1443038"/>
          <a:ext cx="8769350" cy="4565650"/>
        </p:xfrm>
        <a:graphic>
          <a:graphicData uri="http://schemas.openxmlformats.org/drawingml/2006/chart">
            <c:chart xmlns:c="http://schemas.openxmlformats.org/drawingml/2006/chart" xmlns:r="http://schemas.openxmlformats.org/officeDocument/2006/relationships" r:id="rId4"/>
          </a:graphicData>
        </a:graphic>
      </p:graphicFrame>
      <p:sp>
        <p:nvSpPr>
          <p:cNvPr id="9219"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C7B1CAA6-55CD-4AA8-9E47-4921D1E14183}" type="slidenum">
              <a:rPr lang="en-US" sz="1200"/>
              <a:pPr algn="r" eaLnBrk="1" hangingPunct="1"/>
              <a:t>12</a:t>
            </a:fld>
            <a:endParaRPr lang="en-US" sz="1200"/>
          </a:p>
        </p:txBody>
      </p:sp>
      <p:sp>
        <p:nvSpPr>
          <p:cNvPr id="5124" name="Rectangle 2"/>
          <p:cNvSpPr>
            <a:spLocks noGrp="1" noChangeArrowheads="1"/>
          </p:cNvSpPr>
          <p:nvPr>
            <p:ph type="title" idx="4294967295"/>
          </p:nvPr>
        </p:nvSpPr>
        <p:spPr>
          <a:xfrm>
            <a:off x="914400" y="152400"/>
            <a:ext cx="8229600" cy="1371600"/>
          </a:xfrm>
        </p:spPr>
        <p:txBody>
          <a:bodyPr/>
          <a:lstStyle/>
          <a:p>
            <a:pPr eaLnBrk="1" hangingPunct="1">
              <a:defRPr/>
            </a:pPr>
            <a:r>
              <a:rPr lang="en-US" dirty="0" smtClean="0">
                <a:solidFill>
                  <a:schemeClr val="tx1">
                    <a:lumMod val="50000"/>
                  </a:schemeClr>
                </a:solidFill>
              </a:rPr>
              <a:t>Academic Validation</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t>Faculty interactions in the classroom can foster students’ academic development. </a:t>
            </a:r>
            <a:br>
              <a:rPr lang="en-US" sz="1600" dirty="0" smtClean="0"/>
            </a:br>
            <a:r>
              <a:rPr lang="en-US" sz="1600" i="1" dirty="0" smtClean="0"/>
              <a:t>Academic Validation </a:t>
            </a:r>
            <a:r>
              <a:rPr lang="en-US" sz="1600" dirty="0" smtClean="0"/>
              <a:t>measures students’ views of the extent to which faculty actions </a:t>
            </a:r>
            <a:br>
              <a:rPr lang="en-US" sz="1600" dirty="0" smtClean="0"/>
            </a:br>
            <a:r>
              <a:rPr lang="en-US" sz="1600" dirty="0" smtClean="0"/>
              <a:t>in class reflect concern for their academic success.</a:t>
            </a:r>
            <a:endParaRPr lang="en-US" sz="1600" dirty="0" smtClean="0">
              <a:solidFill>
                <a:schemeClr val="tx1"/>
              </a:solidFill>
            </a:endParaRPr>
          </a:p>
        </p:txBody>
      </p:sp>
      <p:sp>
        <p:nvSpPr>
          <p:cNvPr id="5126" name="Rectangle 9"/>
          <p:cNvSpPr>
            <a:spLocks noChangeArrowheads="1"/>
          </p:cNvSpPr>
          <p:nvPr/>
        </p:nvSpPr>
        <p:spPr bwMode="auto">
          <a:xfrm>
            <a:off x="2133600" y="6048375"/>
            <a:ext cx="2874963" cy="276225"/>
          </a:xfrm>
          <a:prstGeom prst="rect">
            <a:avLst/>
          </a:prstGeom>
          <a:noFill/>
          <a:ln w="9525">
            <a:noFill/>
            <a:miter lim="800000"/>
            <a:headEnd/>
            <a:tailEnd/>
          </a:ln>
        </p:spPr>
        <p:txBody>
          <a:bodyPr wrap="none">
            <a:spAutoFit/>
          </a:bodyPr>
          <a:lstStyle/>
          <a:p>
            <a:pPr algn="ctr">
              <a:defRPr/>
            </a:pPr>
            <a:r>
              <a:rPr lang="en-US" sz="1200" b="1" dirty="0">
                <a:solidFill>
                  <a:schemeClr val="tx2">
                    <a:lumMod val="75000"/>
                  </a:schemeClr>
                </a:solidFill>
              </a:rPr>
              <a:t>■ Your Institution       Comparison Group</a:t>
            </a:r>
          </a:p>
        </p:txBody>
      </p:sp>
      <p:sp>
        <p:nvSpPr>
          <p:cNvPr id="9223" name="Rectangle 8"/>
          <p:cNvSpPr>
            <a:spLocks noChangeArrowheads="1"/>
          </p:cNvSpPr>
          <p:nvPr/>
        </p:nvSpPr>
        <p:spPr bwMode="auto">
          <a:xfrm>
            <a:off x="3505200" y="6172200"/>
            <a:ext cx="76200" cy="76200"/>
          </a:xfrm>
          <a:prstGeom prst="rect">
            <a:avLst/>
          </a:prstGeom>
          <a:solidFill>
            <a:srgbClr val="A4D76B"/>
          </a:solidFill>
          <a:ln w="9525" algn="ctr">
            <a:solidFill>
              <a:schemeClr val="tx1"/>
            </a:solidFill>
            <a:round/>
            <a:headEnd/>
            <a:tailEnd/>
          </a:ln>
        </p:spPr>
        <p:txBody>
          <a:bodyPr/>
          <a:lstStyle/>
          <a:p>
            <a:endParaRPr lang="en-US"/>
          </a:p>
        </p:txBody>
      </p:sp>
      <p:sp>
        <p:nvSpPr>
          <p:cNvPr id="10"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EC9DF417-54B7-45CC-A821-0B5B85FC7850}" type="slidenum">
              <a:rPr lang="en-US" sz="1200"/>
              <a:pPr algn="r" eaLnBrk="1" hangingPunct="1"/>
              <a:t>13</a:t>
            </a:fld>
            <a:endParaRPr lang="en-US" sz="1200"/>
          </a:p>
        </p:txBody>
      </p:sp>
      <p:sp>
        <p:nvSpPr>
          <p:cNvPr id="19460" name="Rectangle 2"/>
          <p:cNvSpPr>
            <a:spLocks noGrp="1" noChangeArrowheads="1"/>
          </p:cNvSpPr>
          <p:nvPr>
            <p:ph type="title" idx="4294967295"/>
          </p:nvPr>
        </p:nvSpPr>
        <p:spPr>
          <a:xfrm>
            <a:off x="914400" y="227013"/>
            <a:ext cx="8229600" cy="1144587"/>
          </a:xfrm>
        </p:spPr>
        <p:txBody>
          <a:bodyPr/>
          <a:lstStyle/>
          <a:p>
            <a:pPr eaLnBrk="1" hangingPunct="1">
              <a:defRPr/>
            </a:pPr>
            <a:r>
              <a:rPr lang="en-US" sz="1600" dirty="0" smtClean="0">
                <a:solidFill>
                  <a:schemeClr val="tx1">
                    <a:lumMod val="50000"/>
                  </a:schemeClr>
                </a:solidFill>
              </a:rPr>
              <a:t> </a:t>
            </a:r>
            <a:r>
              <a:rPr lang="en-US" dirty="0" smtClean="0">
                <a:solidFill>
                  <a:schemeClr val="tx1">
                    <a:lumMod val="50000"/>
                  </a:schemeClr>
                </a:solidFill>
              </a:rPr>
              <a:t>General Interpersonal Validation</a:t>
            </a: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t> </a:t>
            </a:r>
            <a:r>
              <a:rPr lang="en-US" sz="1600" i="1" dirty="0" smtClean="0"/>
              <a:t>General Interpersonal Validation </a:t>
            </a:r>
            <a:r>
              <a:rPr lang="en-US" sz="1600" dirty="0" smtClean="0"/>
              <a:t>is a unified measure of students’ view of faculty </a:t>
            </a:r>
            <a:br>
              <a:rPr lang="en-US" sz="1600" dirty="0" smtClean="0"/>
            </a:br>
            <a:r>
              <a:rPr lang="en-US" sz="1600" dirty="0" smtClean="0"/>
              <a:t>and staff’s attention to their development.</a:t>
            </a:r>
          </a:p>
        </p:txBody>
      </p:sp>
      <p:graphicFrame>
        <p:nvGraphicFramePr>
          <p:cNvPr id="8" name="Interpersonal Validation"/>
          <p:cNvGraphicFramePr>
            <a:graphicFrameLocks noChangeAspect="1"/>
          </p:cNvGraphicFramePr>
          <p:nvPr>
            <p:custDataLst>
              <p:tags r:id="rId1"/>
            </p:custDataLst>
            <p:extLst>
              <p:ext uri="{D42A27DB-BD31-4B8C-83A1-F6EECF244321}">
                <p14:modId xmlns:p14="http://schemas.microsoft.com/office/powerpoint/2010/main" val="2227011420"/>
              </p:ext>
            </p:extLst>
          </p:nvPr>
        </p:nvGraphicFramePr>
        <p:xfrm>
          <a:off x="50800" y="1498600"/>
          <a:ext cx="8826500" cy="459740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728788" y="6048375"/>
            <a:ext cx="2919412" cy="276225"/>
          </a:xfrm>
          <a:prstGeom prst="rect">
            <a:avLst/>
          </a:prstGeom>
          <a:noFill/>
          <a:ln w="9525">
            <a:noFill/>
            <a:miter lim="800000"/>
            <a:headEnd/>
            <a:tailEnd/>
          </a:ln>
        </p:spPr>
        <p:txBody>
          <a:bodyPr wrap="none">
            <a:spAutoFit/>
          </a:bodyPr>
          <a:lstStyle/>
          <a:p>
            <a:pPr algn="ctr">
              <a:defRPr/>
            </a:pPr>
            <a:r>
              <a:rPr lang="en-US" sz="1200" b="1" dirty="0">
                <a:solidFill>
                  <a:schemeClr val="tx2">
                    <a:lumMod val="75000"/>
                  </a:schemeClr>
                </a:solidFill>
              </a:rPr>
              <a:t>■ Your Institution       Comparison Group</a:t>
            </a:r>
          </a:p>
        </p:txBody>
      </p:sp>
      <p:sp>
        <p:nvSpPr>
          <p:cNvPr id="10247" name="Rectangle 9"/>
          <p:cNvSpPr>
            <a:spLocks noChangeArrowheads="1"/>
          </p:cNvSpPr>
          <p:nvPr/>
        </p:nvSpPr>
        <p:spPr bwMode="auto">
          <a:xfrm>
            <a:off x="3124200" y="6172200"/>
            <a:ext cx="76200" cy="76200"/>
          </a:xfrm>
          <a:prstGeom prst="rect">
            <a:avLst/>
          </a:prstGeom>
          <a:solidFill>
            <a:srgbClr val="A4D76B"/>
          </a:solidFill>
          <a:ln w="9525" algn="ctr">
            <a:solidFill>
              <a:schemeClr val="tx1"/>
            </a:solidFill>
            <a:round/>
            <a:headEnd/>
            <a:tailEnd/>
          </a:ln>
        </p:spPr>
        <p:txBody>
          <a:bodyPr/>
          <a:lstStyle/>
          <a:p>
            <a:endParaRPr lang="en-US"/>
          </a:p>
        </p:txBody>
      </p:sp>
      <p:sp>
        <p:nvSpPr>
          <p:cNvPr id="11"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F1F36B8C-1CDC-4869-9513-3CE8B247E8BD}" type="slidenum">
              <a:rPr lang="en-US" sz="1200"/>
              <a:pPr algn="r" eaLnBrk="1" hangingPunct="1"/>
              <a:t>14</a:t>
            </a:fld>
            <a:endParaRPr lang="en-US" sz="1200"/>
          </a:p>
        </p:txBody>
      </p:sp>
      <p:sp>
        <p:nvSpPr>
          <p:cNvPr id="19460" name="Rectangle 2"/>
          <p:cNvSpPr>
            <a:spLocks noGrp="1" noChangeArrowheads="1"/>
          </p:cNvSpPr>
          <p:nvPr>
            <p:ph type="title" idx="4294967295"/>
          </p:nvPr>
        </p:nvSpPr>
        <p:spPr>
          <a:xfrm>
            <a:off x="914400" y="227013"/>
            <a:ext cx="8229600" cy="1068387"/>
          </a:xfrm>
        </p:spPr>
        <p:txBody>
          <a:bodyPr/>
          <a:lstStyle/>
          <a:p>
            <a:pPr eaLnBrk="1" hangingPunct="1">
              <a:defRPr/>
            </a:pPr>
            <a:r>
              <a:rPr lang="en-US" sz="1600" dirty="0" smtClean="0">
                <a:solidFill>
                  <a:schemeClr val="tx1">
                    <a:lumMod val="50000"/>
                  </a:schemeClr>
                </a:solidFill>
              </a:rPr>
              <a:t> </a:t>
            </a:r>
            <a:r>
              <a:rPr lang="en-US" dirty="0" smtClean="0">
                <a:solidFill>
                  <a:schemeClr val="tx1">
                    <a:lumMod val="50000"/>
                  </a:schemeClr>
                </a:solidFill>
              </a:rPr>
              <a:t>Institutional Commitment to Diversity</a:t>
            </a: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t> </a:t>
            </a:r>
            <a:r>
              <a:rPr lang="en-US" sz="1600" i="1" dirty="0" smtClean="0"/>
              <a:t>Institutional Commitment to Diversity </a:t>
            </a:r>
            <a:r>
              <a:rPr lang="en-US" sz="1600" dirty="0" smtClean="0"/>
              <a:t>is a measure of a student’s perception of </a:t>
            </a:r>
            <a:br>
              <a:rPr lang="en-US" sz="1600" dirty="0" smtClean="0"/>
            </a:br>
            <a:r>
              <a:rPr lang="en-US" sz="1600" dirty="0" smtClean="0"/>
              <a:t>the campus’ commitment to diversity. </a:t>
            </a:r>
          </a:p>
        </p:txBody>
      </p:sp>
      <p:graphicFrame>
        <p:nvGraphicFramePr>
          <p:cNvPr id="8" name="Commitment to Diversity"/>
          <p:cNvGraphicFramePr>
            <a:graphicFrameLocks noChangeAspect="1"/>
          </p:cNvGraphicFramePr>
          <p:nvPr>
            <p:custDataLst>
              <p:tags r:id="rId1"/>
            </p:custDataLst>
            <p:extLst>
              <p:ext uri="{D42A27DB-BD31-4B8C-83A1-F6EECF244321}">
                <p14:modId xmlns:p14="http://schemas.microsoft.com/office/powerpoint/2010/main" val="1309393684"/>
              </p:ext>
            </p:extLst>
          </p:nvPr>
        </p:nvGraphicFramePr>
        <p:xfrm>
          <a:off x="266700" y="1498600"/>
          <a:ext cx="88265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2033588" y="6048375"/>
            <a:ext cx="2919412" cy="276225"/>
          </a:xfrm>
          <a:prstGeom prst="rect">
            <a:avLst/>
          </a:prstGeom>
          <a:noFill/>
          <a:ln w="9525">
            <a:noFill/>
            <a:miter lim="800000"/>
            <a:headEnd/>
            <a:tailEnd/>
          </a:ln>
        </p:spPr>
        <p:txBody>
          <a:bodyPr wrap="none">
            <a:spAutoFit/>
          </a:bodyPr>
          <a:lstStyle/>
          <a:p>
            <a:pPr algn="ctr">
              <a:defRPr/>
            </a:pPr>
            <a:r>
              <a:rPr lang="en-US" sz="1200" b="1" dirty="0">
                <a:solidFill>
                  <a:schemeClr val="tx2">
                    <a:lumMod val="75000"/>
                  </a:schemeClr>
                </a:solidFill>
              </a:rPr>
              <a:t>■ Your Institution       Comparison Group</a:t>
            </a:r>
          </a:p>
        </p:txBody>
      </p:sp>
      <p:sp>
        <p:nvSpPr>
          <p:cNvPr id="11271" name="Rectangle 9"/>
          <p:cNvSpPr>
            <a:spLocks noChangeArrowheads="1"/>
          </p:cNvSpPr>
          <p:nvPr/>
        </p:nvSpPr>
        <p:spPr bwMode="auto">
          <a:xfrm>
            <a:off x="3429000" y="6172200"/>
            <a:ext cx="76200" cy="76200"/>
          </a:xfrm>
          <a:prstGeom prst="rect">
            <a:avLst/>
          </a:prstGeom>
          <a:solidFill>
            <a:srgbClr val="A4D76B"/>
          </a:solidFill>
          <a:ln w="9525" algn="ctr">
            <a:solidFill>
              <a:schemeClr val="tx1"/>
            </a:solidFill>
            <a:round/>
            <a:headEnd/>
            <a:tailEnd/>
          </a:ln>
        </p:spPr>
        <p:txBody>
          <a:bodyPr/>
          <a:lstStyle/>
          <a:p>
            <a:endParaRPr lang="en-US"/>
          </a:p>
        </p:txBody>
      </p:sp>
      <p:sp>
        <p:nvSpPr>
          <p:cNvPr id="11"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E21B8161-61A9-48E9-BE3F-F7E7257E943F}" type="slidenum">
              <a:rPr lang="en-US" sz="1200"/>
              <a:pPr algn="r" eaLnBrk="1" hangingPunct="1"/>
              <a:t>15</a:t>
            </a:fld>
            <a:endParaRPr lang="en-US" sz="1200"/>
          </a:p>
        </p:txBody>
      </p:sp>
      <p:sp>
        <p:nvSpPr>
          <p:cNvPr id="19460" name="Rectangle 2"/>
          <p:cNvSpPr>
            <a:spLocks noGrp="1" noChangeArrowheads="1"/>
          </p:cNvSpPr>
          <p:nvPr>
            <p:ph type="title" idx="4294967295"/>
          </p:nvPr>
        </p:nvSpPr>
        <p:spPr>
          <a:xfrm>
            <a:off x="914400" y="227013"/>
            <a:ext cx="8229600" cy="1296987"/>
          </a:xfrm>
        </p:spPr>
        <p:txBody>
          <a:bodyPr/>
          <a:lstStyle/>
          <a:p>
            <a:pPr eaLnBrk="1" hangingPunct="1">
              <a:defRPr/>
            </a:pPr>
            <a:r>
              <a:rPr lang="en-US" sz="1600" dirty="0" smtClean="0">
                <a:solidFill>
                  <a:schemeClr val="tx1">
                    <a:lumMod val="50000"/>
                  </a:schemeClr>
                </a:solidFill>
              </a:rPr>
              <a:t> </a:t>
            </a:r>
            <a:r>
              <a:rPr lang="en-US" dirty="0" smtClean="0">
                <a:solidFill>
                  <a:schemeClr val="tx1">
                    <a:lumMod val="50000"/>
                  </a:schemeClr>
                </a:solidFill>
              </a:rPr>
              <a:t>Positive Cross-Racial Interaction</a:t>
            </a: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t>Contact with diverse students allows students to gain valuable insights about </a:t>
            </a:r>
            <a:br>
              <a:rPr lang="en-US" sz="1600" dirty="0" smtClean="0"/>
            </a:br>
            <a:r>
              <a:rPr lang="en-US" sz="1600" dirty="0" smtClean="0"/>
              <a:t>themselves and others. </a:t>
            </a:r>
            <a:r>
              <a:rPr lang="en-US" sz="1600" i="1" dirty="0" smtClean="0"/>
              <a:t>Positive Cross-Racial Interaction </a:t>
            </a:r>
            <a:r>
              <a:rPr lang="en-US" sz="1600" dirty="0" smtClean="0"/>
              <a:t>is a unified measure of </a:t>
            </a:r>
            <a:br>
              <a:rPr lang="en-US" sz="1600" dirty="0" smtClean="0"/>
            </a:br>
            <a:r>
              <a:rPr lang="en-US" sz="1600" dirty="0" smtClean="0"/>
              <a:t>students’ level of positive interaction with diverse peers.</a:t>
            </a:r>
          </a:p>
        </p:txBody>
      </p:sp>
      <p:graphicFrame>
        <p:nvGraphicFramePr>
          <p:cNvPr id="8" name="Positive CRI"/>
          <p:cNvGraphicFramePr>
            <a:graphicFrameLocks noChangeAspect="1"/>
          </p:cNvGraphicFramePr>
          <p:nvPr>
            <p:custDataLst>
              <p:tags r:id="rId1"/>
            </p:custDataLst>
            <p:extLst>
              <p:ext uri="{D42A27DB-BD31-4B8C-83A1-F6EECF244321}">
                <p14:modId xmlns:p14="http://schemas.microsoft.com/office/powerpoint/2010/main" val="584768660"/>
              </p:ext>
            </p:extLst>
          </p:nvPr>
        </p:nvGraphicFramePr>
        <p:xfrm>
          <a:off x="88900" y="1498600"/>
          <a:ext cx="88265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728788" y="6048375"/>
            <a:ext cx="2919412" cy="276225"/>
          </a:xfrm>
          <a:prstGeom prst="rect">
            <a:avLst/>
          </a:prstGeom>
          <a:noFill/>
          <a:ln w="9525">
            <a:noFill/>
            <a:miter lim="800000"/>
            <a:headEnd/>
            <a:tailEnd/>
          </a:ln>
        </p:spPr>
        <p:txBody>
          <a:bodyPr wrap="none">
            <a:spAutoFit/>
          </a:bodyPr>
          <a:lstStyle/>
          <a:p>
            <a:pPr algn="ctr">
              <a:defRPr/>
            </a:pPr>
            <a:r>
              <a:rPr lang="en-US" sz="1200" b="1" dirty="0">
                <a:solidFill>
                  <a:schemeClr val="tx2">
                    <a:lumMod val="75000"/>
                  </a:schemeClr>
                </a:solidFill>
              </a:rPr>
              <a:t>■ Your Institution       Comparison Group</a:t>
            </a:r>
          </a:p>
        </p:txBody>
      </p:sp>
      <p:sp>
        <p:nvSpPr>
          <p:cNvPr id="12295" name="Rectangle 9"/>
          <p:cNvSpPr>
            <a:spLocks noChangeArrowheads="1"/>
          </p:cNvSpPr>
          <p:nvPr/>
        </p:nvSpPr>
        <p:spPr bwMode="auto">
          <a:xfrm>
            <a:off x="3124200" y="6172200"/>
            <a:ext cx="76200" cy="76200"/>
          </a:xfrm>
          <a:prstGeom prst="rect">
            <a:avLst/>
          </a:prstGeom>
          <a:solidFill>
            <a:srgbClr val="A4D76B"/>
          </a:solidFill>
          <a:ln w="9525" algn="ctr">
            <a:solidFill>
              <a:schemeClr val="tx1"/>
            </a:solidFill>
            <a:round/>
            <a:headEnd/>
            <a:tailEnd/>
          </a:ln>
        </p:spPr>
        <p:txBody>
          <a:bodyPr/>
          <a:lstStyle/>
          <a:p>
            <a:endParaRPr lang="en-US"/>
          </a:p>
        </p:txBody>
      </p:sp>
      <p:sp>
        <p:nvSpPr>
          <p:cNvPr id="11"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12793905-A59F-46CC-8B83-D6E2FD91716C}" type="slidenum">
              <a:rPr lang="en-US" sz="1200"/>
              <a:pPr algn="r" eaLnBrk="1" hangingPunct="1"/>
              <a:t>16</a:t>
            </a:fld>
            <a:endParaRPr lang="en-US" sz="1200"/>
          </a:p>
        </p:txBody>
      </p:sp>
      <p:sp>
        <p:nvSpPr>
          <p:cNvPr id="20484" name="Rectangle 2"/>
          <p:cNvSpPr>
            <a:spLocks noGrp="1" noChangeArrowheads="1"/>
          </p:cNvSpPr>
          <p:nvPr>
            <p:ph type="title" idx="4294967295"/>
          </p:nvPr>
        </p:nvSpPr>
        <p:spPr>
          <a:xfrm>
            <a:off x="914400" y="227013"/>
            <a:ext cx="8229600" cy="1373187"/>
          </a:xfrm>
        </p:spPr>
        <p:txBody>
          <a:bodyPr/>
          <a:lstStyle/>
          <a:p>
            <a:pPr eaLnBrk="1" hangingPunct="1">
              <a:defRPr/>
            </a:pPr>
            <a:r>
              <a:rPr lang="en-US" sz="1600" dirty="0" smtClean="0"/>
              <a:t> </a:t>
            </a:r>
            <a:r>
              <a:rPr lang="en-US" dirty="0" smtClean="0">
                <a:solidFill>
                  <a:schemeClr val="tx1">
                    <a:lumMod val="50000"/>
                  </a:schemeClr>
                </a:solidFill>
              </a:rPr>
              <a:t>Negative Cross-Racial Interaction</a:t>
            </a:r>
            <a:r>
              <a:rPr lang="en-US" sz="1600" dirty="0" smtClean="0"/>
              <a:t/>
            </a:r>
            <a:br>
              <a:rPr lang="en-US" sz="1600" dirty="0" smtClean="0"/>
            </a:br>
            <a:r>
              <a:rPr lang="en-US" sz="1600" dirty="0" smtClean="0"/>
              <a:t/>
            </a:r>
            <a:br>
              <a:rPr lang="en-US" sz="1600" dirty="0" smtClean="0"/>
            </a:br>
            <a:r>
              <a:rPr lang="en-US" sz="1600" dirty="0" smtClean="0"/>
              <a:t> Contact with diverse students allows students to gain valuable insights about </a:t>
            </a:r>
            <a:br>
              <a:rPr lang="en-US" sz="1600" dirty="0" smtClean="0"/>
            </a:br>
            <a:r>
              <a:rPr lang="en-US" sz="1600" dirty="0" smtClean="0"/>
              <a:t>themselves and others. </a:t>
            </a:r>
            <a:r>
              <a:rPr lang="en-US" sz="1600" i="1" dirty="0" smtClean="0">
                <a:solidFill>
                  <a:schemeClr val="tx1"/>
                </a:solidFill>
              </a:rPr>
              <a:t>Negative Cros</a:t>
            </a:r>
            <a:r>
              <a:rPr lang="en-US" sz="1600" i="1" dirty="0" smtClean="0"/>
              <a:t>s-Racial Interaction </a:t>
            </a:r>
            <a:r>
              <a:rPr lang="en-US" sz="1600" dirty="0" smtClean="0"/>
              <a:t>is a unified measure of </a:t>
            </a:r>
            <a:br>
              <a:rPr lang="en-US" sz="1600" dirty="0" smtClean="0"/>
            </a:br>
            <a:r>
              <a:rPr lang="en-US" sz="1600" dirty="0" smtClean="0"/>
              <a:t>students’ level of negative interaction with diverse peers.</a:t>
            </a:r>
            <a:endParaRPr lang="en-US" sz="1600" dirty="0" smtClean="0">
              <a:solidFill>
                <a:schemeClr val="tx1"/>
              </a:solidFill>
            </a:endParaRPr>
          </a:p>
        </p:txBody>
      </p:sp>
      <p:graphicFrame>
        <p:nvGraphicFramePr>
          <p:cNvPr id="8" name="Negative CRI"/>
          <p:cNvGraphicFramePr>
            <a:graphicFrameLocks noChangeAspect="1"/>
          </p:cNvGraphicFramePr>
          <p:nvPr>
            <p:custDataLst>
              <p:tags r:id="rId1"/>
            </p:custDataLst>
            <p:extLst>
              <p:ext uri="{D42A27DB-BD31-4B8C-83A1-F6EECF244321}">
                <p14:modId xmlns:p14="http://schemas.microsoft.com/office/powerpoint/2010/main" val="2289268902"/>
              </p:ext>
            </p:extLst>
          </p:nvPr>
        </p:nvGraphicFramePr>
        <p:xfrm>
          <a:off x="50800" y="1574800"/>
          <a:ext cx="8785225"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728788" y="6124575"/>
            <a:ext cx="2919412" cy="276225"/>
          </a:xfrm>
          <a:prstGeom prst="rect">
            <a:avLst/>
          </a:prstGeom>
          <a:noFill/>
          <a:ln w="9525">
            <a:noFill/>
            <a:miter lim="800000"/>
            <a:headEnd/>
            <a:tailEnd/>
          </a:ln>
        </p:spPr>
        <p:txBody>
          <a:bodyPr wrap="none">
            <a:spAutoFit/>
          </a:bodyPr>
          <a:lstStyle/>
          <a:p>
            <a:pPr algn="ctr">
              <a:defRPr/>
            </a:pPr>
            <a:r>
              <a:rPr lang="en-US" sz="1200" b="1" dirty="0">
                <a:solidFill>
                  <a:schemeClr val="tx2">
                    <a:lumMod val="75000"/>
                  </a:schemeClr>
                </a:solidFill>
              </a:rPr>
              <a:t>■ Your Institution       Comparison Group</a:t>
            </a:r>
          </a:p>
        </p:txBody>
      </p:sp>
      <p:sp>
        <p:nvSpPr>
          <p:cNvPr id="13319" name="Rectangle 9"/>
          <p:cNvSpPr>
            <a:spLocks noChangeArrowheads="1"/>
          </p:cNvSpPr>
          <p:nvPr/>
        </p:nvSpPr>
        <p:spPr bwMode="auto">
          <a:xfrm>
            <a:off x="3124200" y="6248400"/>
            <a:ext cx="76200" cy="76200"/>
          </a:xfrm>
          <a:prstGeom prst="rect">
            <a:avLst/>
          </a:prstGeom>
          <a:solidFill>
            <a:srgbClr val="A4D76B"/>
          </a:solidFill>
          <a:ln w="9525" algn="ctr">
            <a:solidFill>
              <a:schemeClr val="tx1"/>
            </a:solidFill>
            <a:round/>
            <a:headEnd/>
            <a:tailEnd/>
          </a:ln>
        </p:spPr>
        <p:txBody>
          <a:bodyPr/>
          <a:lstStyle/>
          <a:p>
            <a:endParaRPr lang="en-US"/>
          </a:p>
        </p:txBody>
      </p:sp>
      <p:sp>
        <p:nvSpPr>
          <p:cNvPr id="11"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3C6B5E6E-2261-4132-B782-E803DF4109E5}" type="slidenum">
              <a:rPr lang="en-US" sz="1200"/>
              <a:pPr algn="r" eaLnBrk="1" hangingPunct="1"/>
              <a:t>17</a:t>
            </a:fld>
            <a:endParaRPr lang="en-US" sz="1200"/>
          </a:p>
        </p:txBody>
      </p:sp>
      <p:sp>
        <p:nvSpPr>
          <p:cNvPr id="11268" name="Rectangle 2"/>
          <p:cNvSpPr>
            <a:spLocks noGrp="1" noChangeArrowheads="1"/>
          </p:cNvSpPr>
          <p:nvPr>
            <p:ph type="title" idx="4294967295"/>
          </p:nvPr>
        </p:nvSpPr>
        <p:spPr>
          <a:xfrm>
            <a:off x="914400" y="227013"/>
            <a:ext cx="8229600" cy="1068387"/>
          </a:xfrm>
        </p:spPr>
        <p:txBody>
          <a:bodyPr/>
          <a:lstStyle/>
          <a:p>
            <a:pPr>
              <a:defRPr/>
            </a:pPr>
            <a:r>
              <a:rPr lang="en-US" sz="1600" dirty="0" smtClean="0">
                <a:solidFill>
                  <a:schemeClr val="tx1">
                    <a:lumMod val="50000"/>
                  </a:schemeClr>
                </a:solidFill>
              </a:rPr>
              <a:t> </a:t>
            </a:r>
            <a:r>
              <a:rPr lang="en-US" dirty="0" smtClean="0">
                <a:solidFill>
                  <a:schemeClr val="tx1">
                    <a:lumMod val="50000"/>
                  </a:schemeClr>
                </a:solidFill>
              </a:rPr>
              <a:t>Discrimination and Bias</a:t>
            </a:r>
            <a:r>
              <a:rPr lang="en-US" sz="1600" dirty="0" smtClean="0"/>
              <a:t/>
            </a:r>
            <a:br>
              <a:rPr lang="en-US" sz="1600" dirty="0" smtClean="0"/>
            </a:br>
            <a:r>
              <a:rPr lang="en-US" sz="1600" dirty="0" smtClean="0">
                <a:solidFill>
                  <a:schemeClr val="tx1"/>
                </a:solidFill>
              </a:rPr>
              <a:t/>
            </a:r>
            <a:br>
              <a:rPr lang="en-US" sz="1600" dirty="0" smtClean="0">
                <a:solidFill>
                  <a:schemeClr val="tx1"/>
                </a:solidFill>
              </a:rPr>
            </a:br>
            <a:r>
              <a:rPr lang="en-US" sz="1600" dirty="0" smtClean="0"/>
              <a:t> </a:t>
            </a:r>
            <a:r>
              <a:rPr lang="en-US" sz="1600" i="1" dirty="0" smtClean="0"/>
              <a:t>Discrimination and Bias </a:t>
            </a:r>
            <a:r>
              <a:rPr lang="en-US" sz="1600" dirty="0" smtClean="0"/>
              <a:t>measures the frequency of students’ experiences with </a:t>
            </a:r>
            <a:br>
              <a:rPr lang="en-US" sz="1600" dirty="0" smtClean="0"/>
            </a:br>
            <a:r>
              <a:rPr lang="en-US" sz="1600" dirty="0" smtClean="0"/>
              <a:t>more subtle forms of discrimination. </a:t>
            </a:r>
            <a:endParaRPr lang="en-US" sz="1600" dirty="0" smtClean="0">
              <a:solidFill>
                <a:schemeClr val="tx1"/>
              </a:solidFill>
            </a:endParaRPr>
          </a:p>
        </p:txBody>
      </p:sp>
      <p:graphicFrame>
        <p:nvGraphicFramePr>
          <p:cNvPr id="8" name="Discrimination and Bias"/>
          <p:cNvGraphicFramePr>
            <a:graphicFrameLocks noChangeAspect="1"/>
          </p:cNvGraphicFramePr>
          <p:nvPr>
            <p:custDataLst>
              <p:tags r:id="rId1"/>
            </p:custDataLst>
            <p:extLst>
              <p:ext uri="{D42A27DB-BD31-4B8C-83A1-F6EECF244321}">
                <p14:modId xmlns:p14="http://schemas.microsoft.com/office/powerpoint/2010/main" val="3051158378"/>
              </p:ext>
            </p:extLst>
          </p:nvPr>
        </p:nvGraphicFramePr>
        <p:xfrm>
          <a:off x="152400" y="1447800"/>
          <a:ext cx="8861425"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9"/>
          <p:cNvSpPr>
            <a:spLocks noChangeArrowheads="1"/>
          </p:cNvSpPr>
          <p:nvPr/>
        </p:nvSpPr>
        <p:spPr bwMode="auto">
          <a:xfrm>
            <a:off x="1676400" y="6200775"/>
            <a:ext cx="2919413" cy="276225"/>
          </a:xfrm>
          <a:prstGeom prst="rect">
            <a:avLst/>
          </a:prstGeom>
          <a:noFill/>
          <a:ln w="9525">
            <a:noFill/>
            <a:miter lim="800000"/>
            <a:headEnd/>
            <a:tailEnd/>
          </a:ln>
        </p:spPr>
        <p:txBody>
          <a:bodyPr wrap="none">
            <a:spAutoFit/>
          </a:bodyPr>
          <a:lstStyle/>
          <a:p>
            <a:pPr algn="ctr">
              <a:defRPr/>
            </a:pPr>
            <a:r>
              <a:rPr lang="en-US" sz="1200" b="1" dirty="0">
                <a:solidFill>
                  <a:schemeClr val="tx2">
                    <a:lumMod val="75000"/>
                  </a:schemeClr>
                </a:solidFill>
              </a:rPr>
              <a:t>■ Your Institution       Comparison Group</a:t>
            </a:r>
          </a:p>
        </p:txBody>
      </p:sp>
      <p:sp>
        <p:nvSpPr>
          <p:cNvPr id="14343" name="Rectangle 9"/>
          <p:cNvSpPr>
            <a:spLocks noChangeArrowheads="1"/>
          </p:cNvSpPr>
          <p:nvPr/>
        </p:nvSpPr>
        <p:spPr bwMode="auto">
          <a:xfrm>
            <a:off x="3048000" y="6324600"/>
            <a:ext cx="76200" cy="76200"/>
          </a:xfrm>
          <a:prstGeom prst="rect">
            <a:avLst/>
          </a:prstGeom>
          <a:solidFill>
            <a:srgbClr val="A4D76B"/>
          </a:solidFill>
          <a:ln w="9525" algn="ctr">
            <a:solidFill>
              <a:schemeClr val="tx1"/>
            </a:solidFill>
            <a:round/>
            <a:headEnd/>
            <a:tailEnd/>
          </a:ln>
        </p:spPr>
        <p:txBody>
          <a:bodyPr/>
          <a:lstStyle/>
          <a:p>
            <a:endParaRPr lang="en-US"/>
          </a:p>
        </p:txBody>
      </p:sp>
      <p:sp>
        <p:nvSpPr>
          <p:cNvPr id="11"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82A6FB72-1B76-4E57-86C7-9B55BDEBCCA4}" type="slidenum">
              <a:rPr lang="en-US" sz="1200"/>
              <a:pPr algn="r" eaLnBrk="1" hangingPunct="1"/>
              <a:t>18</a:t>
            </a:fld>
            <a:endParaRPr lang="en-US" sz="1200"/>
          </a:p>
        </p:txBody>
      </p:sp>
      <p:sp>
        <p:nvSpPr>
          <p:cNvPr id="11268" name="Rectangle 2"/>
          <p:cNvSpPr>
            <a:spLocks noGrp="1" noChangeArrowheads="1"/>
          </p:cNvSpPr>
          <p:nvPr>
            <p:ph type="title" idx="4294967295"/>
          </p:nvPr>
        </p:nvSpPr>
        <p:spPr>
          <a:xfrm>
            <a:off x="914400" y="227013"/>
            <a:ext cx="8229600" cy="839787"/>
          </a:xfrm>
        </p:spPr>
        <p:txBody>
          <a:bodyPr/>
          <a:lstStyle/>
          <a:p>
            <a:pPr>
              <a:defRPr/>
            </a:pPr>
            <a:r>
              <a:rPr lang="en-US" sz="1600" dirty="0" smtClean="0">
                <a:solidFill>
                  <a:schemeClr val="tx1">
                    <a:lumMod val="50000"/>
                  </a:schemeClr>
                </a:solidFill>
              </a:rPr>
              <a:t> </a:t>
            </a:r>
            <a:r>
              <a:rPr lang="en-US" dirty="0" smtClean="0">
                <a:solidFill>
                  <a:schemeClr val="tx1">
                    <a:lumMod val="50000"/>
                  </a:schemeClr>
                </a:solidFill>
              </a:rPr>
              <a:t>Harassment</a:t>
            </a:r>
            <a:r>
              <a:rPr lang="en-US" sz="1600" dirty="0" smtClean="0">
                <a:solidFill>
                  <a:schemeClr val="tx1"/>
                </a:solidFill>
              </a:rPr>
              <a:t/>
            </a:r>
            <a:br>
              <a:rPr lang="en-US" sz="1600" dirty="0" smtClean="0">
                <a:solidFill>
                  <a:schemeClr val="tx1"/>
                </a:solidFill>
              </a:rPr>
            </a:br>
            <a:r>
              <a:rPr lang="en-US" sz="1600" i="1" dirty="0" smtClean="0">
                <a:solidFill>
                  <a:schemeClr val="tx1"/>
                </a:solidFill>
              </a:rPr>
              <a:t/>
            </a:r>
            <a:br>
              <a:rPr lang="en-US" sz="1600" i="1" dirty="0" smtClean="0">
                <a:solidFill>
                  <a:schemeClr val="tx1"/>
                </a:solidFill>
              </a:rPr>
            </a:br>
            <a:r>
              <a:rPr lang="en-US" sz="1600" dirty="0" smtClean="0"/>
              <a:t> </a:t>
            </a:r>
            <a:r>
              <a:rPr lang="en-US" sz="1600" i="1" dirty="0" smtClean="0"/>
              <a:t>Harassment</a:t>
            </a:r>
            <a:r>
              <a:rPr lang="en-US" sz="1600" dirty="0" smtClean="0"/>
              <a:t> measures the frequency that students experience threats or harassment.</a:t>
            </a:r>
            <a:endParaRPr lang="en-US" sz="1600" dirty="0" smtClean="0">
              <a:solidFill>
                <a:schemeClr val="tx1"/>
              </a:solidFill>
            </a:endParaRPr>
          </a:p>
        </p:txBody>
      </p:sp>
      <p:graphicFrame>
        <p:nvGraphicFramePr>
          <p:cNvPr id="8" name="Harassment"/>
          <p:cNvGraphicFramePr>
            <a:graphicFrameLocks noChangeAspect="1"/>
          </p:cNvGraphicFramePr>
          <p:nvPr>
            <p:custDataLst>
              <p:tags r:id="rId1"/>
            </p:custDataLst>
            <p:extLst>
              <p:ext uri="{D42A27DB-BD31-4B8C-83A1-F6EECF244321}">
                <p14:modId xmlns:p14="http://schemas.microsoft.com/office/powerpoint/2010/main" val="2427452577"/>
              </p:ext>
            </p:extLst>
          </p:nvPr>
        </p:nvGraphicFramePr>
        <p:xfrm>
          <a:off x="130175" y="1676400"/>
          <a:ext cx="8861425"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9"/>
          <p:cNvSpPr>
            <a:spLocks noChangeArrowheads="1"/>
          </p:cNvSpPr>
          <p:nvPr/>
        </p:nvSpPr>
        <p:spPr bwMode="auto">
          <a:xfrm>
            <a:off x="1676400" y="6200775"/>
            <a:ext cx="2919413" cy="276225"/>
          </a:xfrm>
          <a:prstGeom prst="rect">
            <a:avLst/>
          </a:prstGeom>
          <a:noFill/>
          <a:ln w="9525">
            <a:noFill/>
            <a:miter lim="800000"/>
            <a:headEnd/>
            <a:tailEnd/>
          </a:ln>
        </p:spPr>
        <p:txBody>
          <a:bodyPr wrap="none">
            <a:spAutoFit/>
          </a:bodyPr>
          <a:lstStyle/>
          <a:p>
            <a:pPr algn="ctr">
              <a:defRPr/>
            </a:pPr>
            <a:r>
              <a:rPr lang="en-US" sz="1200" b="1" dirty="0">
                <a:solidFill>
                  <a:schemeClr val="tx2">
                    <a:lumMod val="75000"/>
                  </a:schemeClr>
                </a:solidFill>
              </a:rPr>
              <a:t>■ Your Institution       Comparison Group</a:t>
            </a:r>
          </a:p>
        </p:txBody>
      </p:sp>
      <p:sp>
        <p:nvSpPr>
          <p:cNvPr id="15367" name="Rectangle 9"/>
          <p:cNvSpPr>
            <a:spLocks noChangeArrowheads="1"/>
          </p:cNvSpPr>
          <p:nvPr/>
        </p:nvSpPr>
        <p:spPr bwMode="auto">
          <a:xfrm>
            <a:off x="3048000" y="6324600"/>
            <a:ext cx="76200" cy="76200"/>
          </a:xfrm>
          <a:prstGeom prst="rect">
            <a:avLst/>
          </a:prstGeom>
          <a:solidFill>
            <a:srgbClr val="A4D76B"/>
          </a:solidFill>
          <a:ln w="9525" algn="ctr">
            <a:solidFill>
              <a:schemeClr val="tx1"/>
            </a:solidFill>
            <a:round/>
            <a:headEnd/>
            <a:tailEnd/>
          </a:ln>
        </p:spPr>
        <p:txBody>
          <a:bodyPr/>
          <a:lstStyle/>
          <a:p>
            <a:endParaRPr lang="en-US"/>
          </a:p>
        </p:txBody>
      </p:sp>
      <p:sp>
        <p:nvSpPr>
          <p:cNvPr id="11"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D63FD07C-741F-4FD6-86F9-6FC7147A2CE9}" type="slidenum">
              <a:rPr lang="en-US" sz="1200"/>
              <a:pPr algn="r" eaLnBrk="1" hangingPunct="1"/>
              <a:t>19</a:t>
            </a:fld>
            <a:endParaRPr lang="en-US" sz="1200"/>
          </a:p>
        </p:txBody>
      </p:sp>
      <p:sp>
        <p:nvSpPr>
          <p:cNvPr id="11268" name="Rectangle 2"/>
          <p:cNvSpPr>
            <a:spLocks noGrp="1" noChangeArrowheads="1"/>
          </p:cNvSpPr>
          <p:nvPr>
            <p:ph type="title" idx="4294967295"/>
          </p:nvPr>
        </p:nvSpPr>
        <p:spPr>
          <a:xfrm>
            <a:off x="914400" y="227013"/>
            <a:ext cx="8229600" cy="1068387"/>
          </a:xfrm>
        </p:spPr>
        <p:txBody>
          <a:bodyPr/>
          <a:lstStyle/>
          <a:p>
            <a:pPr>
              <a:defRPr/>
            </a:pPr>
            <a:r>
              <a:rPr lang="en-US" sz="1600" dirty="0" smtClean="0">
                <a:solidFill>
                  <a:schemeClr val="tx1">
                    <a:lumMod val="50000"/>
                  </a:schemeClr>
                </a:solidFill>
              </a:rPr>
              <a:t> </a:t>
            </a:r>
            <a:r>
              <a:rPr lang="en-US" dirty="0" smtClean="0">
                <a:solidFill>
                  <a:schemeClr val="tx1">
                    <a:lumMod val="50000"/>
                  </a:schemeClr>
                </a:solidFill>
              </a:rPr>
              <a:t>Conversations Across Difference</a:t>
            </a:r>
            <a:r>
              <a:rPr lang="en-US" sz="1600" dirty="0" smtClean="0">
                <a:solidFill>
                  <a:schemeClr val="tx1"/>
                </a:solidFill>
              </a:rPr>
              <a:t/>
            </a:r>
            <a:br>
              <a:rPr lang="en-US" sz="1600" dirty="0" smtClean="0">
                <a:solidFill>
                  <a:schemeClr val="tx1"/>
                </a:solidFill>
              </a:rPr>
            </a:br>
            <a:r>
              <a:rPr lang="en-US" sz="1600" i="1" dirty="0" smtClean="0">
                <a:solidFill>
                  <a:schemeClr val="tx1"/>
                </a:solidFill>
              </a:rPr>
              <a:t/>
            </a:r>
            <a:br>
              <a:rPr lang="en-US" sz="1600" i="1" dirty="0" smtClean="0">
                <a:solidFill>
                  <a:schemeClr val="tx1"/>
                </a:solidFill>
              </a:rPr>
            </a:br>
            <a:r>
              <a:rPr lang="en-US" sz="1600" dirty="0" smtClean="0"/>
              <a:t> </a:t>
            </a:r>
            <a:r>
              <a:rPr lang="en-US" sz="1600" dirty="0" smtClean="0">
                <a:solidFill>
                  <a:schemeClr val="tx1"/>
                </a:solidFill>
              </a:rPr>
              <a:t>St</a:t>
            </a:r>
            <a:r>
              <a:rPr lang="en-US" sz="1600" dirty="0" smtClean="0"/>
              <a:t>udents who engage with diverse peers are more likely to achieve change across a </a:t>
            </a:r>
            <a:br>
              <a:rPr lang="en-US" sz="1600" dirty="0" smtClean="0"/>
            </a:br>
            <a:r>
              <a:rPr lang="en-US" sz="1600" dirty="0" smtClean="0"/>
              <a:t>wide range of student learning outcomes.</a:t>
            </a:r>
            <a:endParaRPr lang="en-US" sz="1600" dirty="0" smtClean="0">
              <a:solidFill>
                <a:schemeClr val="tx1"/>
              </a:solidFill>
            </a:endParaRPr>
          </a:p>
        </p:txBody>
      </p:sp>
      <p:graphicFrame>
        <p:nvGraphicFramePr>
          <p:cNvPr id="8" name="Conv Across Diff"/>
          <p:cNvGraphicFramePr>
            <a:graphicFrameLocks noChangeAspect="1"/>
          </p:cNvGraphicFramePr>
          <p:nvPr>
            <p:custDataLst>
              <p:tags r:id="rId1"/>
            </p:custDataLst>
            <p:extLst>
              <p:ext uri="{D42A27DB-BD31-4B8C-83A1-F6EECF244321}">
                <p14:modId xmlns:p14="http://schemas.microsoft.com/office/powerpoint/2010/main" val="3492049957"/>
              </p:ext>
            </p:extLst>
          </p:nvPr>
        </p:nvGraphicFramePr>
        <p:xfrm>
          <a:off x="130175" y="1676400"/>
          <a:ext cx="8861425"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9"/>
          <p:cNvSpPr>
            <a:spLocks noChangeArrowheads="1"/>
          </p:cNvSpPr>
          <p:nvPr/>
        </p:nvSpPr>
        <p:spPr bwMode="auto">
          <a:xfrm>
            <a:off x="1676400" y="6200775"/>
            <a:ext cx="2919413" cy="276225"/>
          </a:xfrm>
          <a:prstGeom prst="rect">
            <a:avLst/>
          </a:prstGeom>
          <a:noFill/>
          <a:ln w="9525">
            <a:noFill/>
            <a:miter lim="800000"/>
            <a:headEnd/>
            <a:tailEnd/>
          </a:ln>
        </p:spPr>
        <p:txBody>
          <a:bodyPr wrap="none">
            <a:spAutoFit/>
          </a:bodyPr>
          <a:lstStyle/>
          <a:p>
            <a:pPr algn="ctr">
              <a:defRPr/>
            </a:pPr>
            <a:r>
              <a:rPr lang="en-US" sz="1200" b="1" dirty="0">
                <a:solidFill>
                  <a:schemeClr val="tx2">
                    <a:lumMod val="75000"/>
                  </a:schemeClr>
                </a:solidFill>
              </a:rPr>
              <a:t>■ Your Institution       Comparison Group</a:t>
            </a:r>
          </a:p>
        </p:txBody>
      </p:sp>
      <p:sp>
        <p:nvSpPr>
          <p:cNvPr id="16391" name="Rectangle 9"/>
          <p:cNvSpPr>
            <a:spLocks noChangeArrowheads="1"/>
          </p:cNvSpPr>
          <p:nvPr/>
        </p:nvSpPr>
        <p:spPr bwMode="auto">
          <a:xfrm>
            <a:off x="3048000" y="6324600"/>
            <a:ext cx="76200" cy="76200"/>
          </a:xfrm>
          <a:prstGeom prst="rect">
            <a:avLst/>
          </a:prstGeom>
          <a:solidFill>
            <a:srgbClr val="A4D76B"/>
          </a:solidFill>
          <a:ln w="9525" algn="ctr">
            <a:solidFill>
              <a:schemeClr val="tx1"/>
            </a:solidFill>
            <a:round/>
            <a:headEnd/>
            <a:tailEnd/>
          </a:ln>
        </p:spPr>
        <p:txBody>
          <a:bodyPr/>
          <a:lstStyle/>
          <a:p>
            <a:endParaRPr lang="en-US"/>
          </a:p>
        </p:txBody>
      </p:sp>
      <p:sp>
        <p:nvSpPr>
          <p:cNvPr id="11"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0"/>
          </p:nvPr>
        </p:nvSpPr>
        <p:spPr>
          <a:xfrm>
            <a:off x="8915400" y="6400800"/>
            <a:ext cx="228600" cy="457200"/>
          </a:xfrm>
          <a:noFill/>
        </p:spPr>
        <p:txBody>
          <a:bodyPr/>
          <a:lstStyle/>
          <a:p>
            <a:pPr algn="l"/>
            <a:fld id="{A47F931F-6ED5-44E9-9178-083AA9F81C9E}" type="slidenum">
              <a:rPr lang="en-US" smtClean="0"/>
              <a:pPr algn="l"/>
              <a:t>2</a:t>
            </a:fld>
            <a:endParaRPr lang="en-US" smtClean="0"/>
          </a:p>
        </p:txBody>
      </p:sp>
      <p:sp>
        <p:nvSpPr>
          <p:cNvPr id="35843" name="Rectangle 5"/>
          <p:cNvSpPr>
            <a:spLocks noGrp="1" noChangeArrowheads="1"/>
          </p:cNvSpPr>
          <p:nvPr>
            <p:ph type="title"/>
          </p:nvPr>
        </p:nvSpPr>
        <p:spPr>
          <a:xfrm>
            <a:off x="914400" y="0"/>
            <a:ext cx="8229600" cy="1143000"/>
          </a:xfrm>
        </p:spPr>
        <p:txBody>
          <a:bodyPr/>
          <a:lstStyle/>
          <a:p>
            <a:pPr eaLnBrk="1" hangingPunct="1">
              <a:defRPr/>
            </a:pPr>
            <a:r>
              <a:rPr lang="en-US" dirty="0" smtClean="0">
                <a:solidFill>
                  <a:schemeClr val="tx2">
                    <a:lumMod val="50000"/>
                  </a:schemeClr>
                </a:solidFill>
              </a:rPr>
              <a:t>Table of Contents</a:t>
            </a:r>
          </a:p>
        </p:txBody>
      </p:sp>
      <p:sp>
        <p:nvSpPr>
          <p:cNvPr id="35844" name="Rectangle 6"/>
          <p:cNvSpPr>
            <a:spLocks noGrp="1" noChangeArrowheads="1"/>
          </p:cNvSpPr>
          <p:nvPr>
            <p:ph type="body" sz="half" idx="1"/>
          </p:nvPr>
        </p:nvSpPr>
        <p:spPr>
          <a:xfrm>
            <a:off x="914400" y="1447800"/>
            <a:ext cx="3962400" cy="5029200"/>
          </a:xfrm>
        </p:spPr>
        <p:txBody>
          <a:bodyPr/>
          <a:lstStyle/>
          <a:p>
            <a:pPr eaLnBrk="1" hangingPunct="1">
              <a:spcBef>
                <a:spcPts val="400"/>
              </a:spcBef>
              <a:buClr>
                <a:srgbClr val="7680AC"/>
              </a:buClr>
              <a:defRPr/>
            </a:pPr>
            <a:r>
              <a:rPr lang="en-US" sz="1600" u="sng" dirty="0" smtClean="0">
                <a:solidFill>
                  <a:schemeClr val="tx2">
                    <a:lumMod val="50000"/>
                  </a:schemeClr>
                </a:solidFill>
              </a:rPr>
              <a:t>Demographics</a:t>
            </a:r>
          </a:p>
          <a:p>
            <a:pPr lvl="1" eaLnBrk="1" hangingPunct="1">
              <a:spcBef>
                <a:spcPts val="400"/>
              </a:spcBef>
              <a:buClr>
                <a:srgbClr val="7680AC"/>
              </a:buClr>
              <a:buFontTx/>
              <a:buNone/>
              <a:defRPr/>
            </a:pPr>
            <a:r>
              <a:rPr lang="en-US" sz="1400" dirty="0" smtClean="0">
                <a:solidFill>
                  <a:srgbClr val="767FAC"/>
                </a:solidFill>
              </a:rPr>
              <a:t>Sex/Class Year</a:t>
            </a:r>
          </a:p>
          <a:p>
            <a:pPr lvl="1" eaLnBrk="1" hangingPunct="1">
              <a:spcBef>
                <a:spcPts val="400"/>
              </a:spcBef>
              <a:buClr>
                <a:srgbClr val="7680AC"/>
              </a:buClr>
              <a:buFontTx/>
              <a:buNone/>
              <a:defRPr/>
            </a:pPr>
            <a:r>
              <a:rPr lang="en-US" sz="1400" dirty="0" smtClean="0">
                <a:solidFill>
                  <a:srgbClr val="767FAC"/>
                </a:solidFill>
              </a:rPr>
              <a:t>Race/Ethnicity</a:t>
            </a:r>
          </a:p>
          <a:p>
            <a:pPr lvl="1" eaLnBrk="1" hangingPunct="1">
              <a:spcBef>
                <a:spcPts val="400"/>
              </a:spcBef>
              <a:buClr>
                <a:srgbClr val="7680AC"/>
              </a:buClr>
              <a:buFontTx/>
              <a:buNone/>
              <a:defRPr/>
            </a:pPr>
            <a:r>
              <a:rPr lang="en-US" sz="1400" dirty="0" smtClean="0">
                <a:solidFill>
                  <a:srgbClr val="767FAC"/>
                </a:solidFill>
              </a:rPr>
              <a:t>Full/Part-time</a:t>
            </a:r>
          </a:p>
          <a:p>
            <a:pPr lvl="1" eaLnBrk="1" hangingPunct="1">
              <a:spcBef>
                <a:spcPts val="400"/>
              </a:spcBef>
              <a:buClr>
                <a:srgbClr val="7680AC"/>
              </a:buClr>
              <a:buFontTx/>
              <a:buNone/>
              <a:defRPr/>
            </a:pPr>
            <a:endParaRPr lang="en-US" sz="1200" dirty="0" smtClean="0">
              <a:solidFill>
                <a:schemeClr val="tx2">
                  <a:lumMod val="50000"/>
                </a:schemeClr>
              </a:solidFill>
            </a:endParaRPr>
          </a:p>
          <a:p>
            <a:pPr eaLnBrk="1" hangingPunct="1">
              <a:spcBef>
                <a:spcPts val="400"/>
              </a:spcBef>
              <a:buClr>
                <a:srgbClr val="7680AC"/>
              </a:buClr>
              <a:defRPr/>
            </a:pPr>
            <a:r>
              <a:rPr lang="en-US" sz="1600" u="sng" dirty="0" smtClean="0">
                <a:solidFill>
                  <a:schemeClr val="tx2">
                    <a:lumMod val="50000"/>
                  </a:schemeClr>
                </a:solidFill>
              </a:rPr>
              <a:t>Campus Climate</a:t>
            </a:r>
          </a:p>
          <a:p>
            <a:pPr lvl="1" eaLnBrk="1" hangingPunct="1">
              <a:spcBef>
                <a:spcPts val="400"/>
              </a:spcBef>
              <a:buClr>
                <a:srgbClr val="7680AC"/>
              </a:buClr>
              <a:buFontTx/>
              <a:buNone/>
              <a:defRPr/>
            </a:pPr>
            <a:r>
              <a:rPr lang="en-US" sz="1400" dirty="0" smtClean="0">
                <a:solidFill>
                  <a:srgbClr val="767FAC"/>
                </a:solidFill>
              </a:rPr>
              <a:t>Sense of Belonging</a:t>
            </a:r>
          </a:p>
          <a:p>
            <a:pPr lvl="1" eaLnBrk="1" hangingPunct="1">
              <a:spcBef>
                <a:spcPts val="400"/>
              </a:spcBef>
              <a:buClr>
                <a:srgbClr val="7680AC"/>
              </a:buClr>
              <a:buFontTx/>
              <a:buNone/>
              <a:defRPr/>
            </a:pPr>
            <a:r>
              <a:rPr lang="en-US" sz="1400" dirty="0" smtClean="0">
                <a:solidFill>
                  <a:srgbClr val="767FAC"/>
                </a:solidFill>
              </a:rPr>
              <a:t>Academic Validation</a:t>
            </a:r>
          </a:p>
          <a:p>
            <a:pPr lvl="1" eaLnBrk="1" hangingPunct="1">
              <a:spcBef>
                <a:spcPts val="400"/>
              </a:spcBef>
              <a:buClr>
                <a:srgbClr val="7680AC"/>
              </a:buClr>
              <a:buFontTx/>
              <a:buNone/>
              <a:defRPr/>
            </a:pPr>
            <a:r>
              <a:rPr lang="en-US" sz="1400" dirty="0" smtClean="0">
                <a:solidFill>
                  <a:srgbClr val="767FAC"/>
                </a:solidFill>
              </a:rPr>
              <a:t>General Interpersonal Validation</a:t>
            </a:r>
          </a:p>
          <a:p>
            <a:pPr lvl="1" eaLnBrk="1" hangingPunct="1">
              <a:spcBef>
                <a:spcPts val="400"/>
              </a:spcBef>
              <a:buClr>
                <a:srgbClr val="7680AC"/>
              </a:buClr>
              <a:buFontTx/>
              <a:buNone/>
              <a:defRPr/>
            </a:pPr>
            <a:r>
              <a:rPr lang="en-US" sz="1400" dirty="0" smtClean="0">
                <a:solidFill>
                  <a:srgbClr val="767FAC"/>
                </a:solidFill>
              </a:rPr>
              <a:t>Institutional Commitment to Diversity</a:t>
            </a:r>
          </a:p>
          <a:p>
            <a:pPr lvl="1" eaLnBrk="1" hangingPunct="1">
              <a:spcBef>
                <a:spcPts val="400"/>
              </a:spcBef>
              <a:buClr>
                <a:srgbClr val="7680AC"/>
              </a:buClr>
              <a:buFontTx/>
              <a:buNone/>
              <a:defRPr/>
            </a:pPr>
            <a:r>
              <a:rPr lang="en-US" sz="1400" dirty="0" smtClean="0">
                <a:solidFill>
                  <a:srgbClr val="767FAC"/>
                </a:solidFill>
              </a:rPr>
              <a:t>Positive Cross-Racial Interaction</a:t>
            </a:r>
          </a:p>
          <a:p>
            <a:pPr lvl="1" eaLnBrk="1" hangingPunct="1">
              <a:spcBef>
                <a:spcPts val="400"/>
              </a:spcBef>
              <a:buClr>
                <a:srgbClr val="7680AC"/>
              </a:buClr>
              <a:buFontTx/>
              <a:buNone/>
              <a:defRPr/>
            </a:pPr>
            <a:r>
              <a:rPr lang="en-US" sz="1400" dirty="0" smtClean="0">
                <a:solidFill>
                  <a:srgbClr val="767FAC"/>
                </a:solidFill>
              </a:rPr>
              <a:t>Negative Cross-Racial Interaction</a:t>
            </a:r>
          </a:p>
          <a:p>
            <a:pPr lvl="1" eaLnBrk="1" hangingPunct="1">
              <a:spcBef>
                <a:spcPts val="400"/>
              </a:spcBef>
              <a:buClr>
                <a:srgbClr val="7680AC"/>
              </a:buClr>
              <a:buFontTx/>
              <a:buNone/>
              <a:defRPr/>
            </a:pPr>
            <a:r>
              <a:rPr lang="en-US" sz="1400" dirty="0" smtClean="0">
                <a:solidFill>
                  <a:srgbClr val="767FAC"/>
                </a:solidFill>
              </a:rPr>
              <a:t>Discrimination and Bias</a:t>
            </a:r>
          </a:p>
          <a:p>
            <a:pPr lvl="1" eaLnBrk="1" hangingPunct="1">
              <a:spcBef>
                <a:spcPts val="400"/>
              </a:spcBef>
              <a:buClr>
                <a:srgbClr val="7680AC"/>
              </a:buClr>
              <a:buFontTx/>
              <a:buNone/>
              <a:defRPr/>
            </a:pPr>
            <a:r>
              <a:rPr lang="en-US" sz="1400" dirty="0" smtClean="0">
                <a:solidFill>
                  <a:srgbClr val="767FAC"/>
                </a:solidFill>
              </a:rPr>
              <a:t>Harassment </a:t>
            </a:r>
          </a:p>
          <a:p>
            <a:pPr lvl="1" eaLnBrk="1" hangingPunct="1">
              <a:spcBef>
                <a:spcPts val="400"/>
              </a:spcBef>
              <a:buClr>
                <a:srgbClr val="7680AC"/>
              </a:buClr>
              <a:buFontTx/>
              <a:buNone/>
              <a:defRPr/>
            </a:pPr>
            <a:r>
              <a:rPr lang="en-US" sz="1400" dirty="0" smtClean="0">
                <a:solidFill>
                  <a:srgbClr val="767FAC"/>
                </a:solidFill>
              </a:rPr>
              <a:t>Conversations Across Difference</a:t>
            </a:r>
          </a:p>
          <a:p>
            <a:pPr lvl="1" eaLnBrk="1" hangingPunct="1">
              <a:lnSpc>
                <a:spcPct val="80000"/>
              </a:lnSpc>
              <a:spcBef>
                <a:spcPct val="30000"/>
              </a:spcBef>
              <a:buClr>
                <a:srgbClr val="7680AC"/>
              </a:buClr>
              <a:buFontTx/>
              <a:buNone/>
              <a:defRPr/>
            </a:pPr>
            <a:endParaRPr lang="en-US" sz="1200" dirty="0" smtClean="0">
              <a:solidFill>
                <a:schemeClr val="tx2">
                  <a:lumMod val="50000"/>
                </a:schemeClr>
              </a:solidFill>
            </a:endParaRPr>
          </a:p>
          <a:p>
            <a:pPr lvl="1" eaLnBrk="1" hangingPunct="1">
              <a:lnSpc>
                <a:spcPct val="80000"/>
              </a:lnSpc>
              <a:spcBef>
                <a:spcPct val="30000"/>
              </a:spcBef>
              <a:buClr>
                <a:srgbClr val="7680AC"/>
              </a:buClr>
              <a:buFontTx/>
              <a:buNone/>
              <a:defRPr/>
            </a:pPr>
            <a:endParaRPr lang="en-US" sz="1200" dirty="0" smtClean="0">
              <a:solidFill>
                <a:schemeClr val="tx2">
                  <a:lumMod val="50000"/>
                </a:schemeClr>
              </a:solidFill>
            </a:endParaRPr>
          </a:p>
        </p:txBody>
      </p:sp>
      <p:sp>
        <p:nvSpPr>
          <p:cNvPr id="35845" name="Rectangle 7"/>
          <p:cNvSpPr>
            <a:spLocks noGrp="1" noChangeArrowheads="1"/>
          </p:cNvSpPr>
          <p:nvPr>
            <p:ph type="body" sz="half" idx="2"/>
          </p:nvPr>
        </p:nvSpPr>
        <p:spPr>
          <a:xfrm>
            <a:off x="4953000" y="1447800"/>
            <a:ext cx="3886200" cy="5181600"/>
          </a:xfrm>
        </p:spPr>
        <p:txBody>
          <a:bodyPr/>
          <a:lstStyle/>
          <a:p>
            <a:pPr eaLnBrk="1" hangingPunct="1">
              <a:spcBef>
                <a:spcPct val="30000"/>
              </a:spcBef>
              <a:buClr>
                <a:srgbClr val="7680AC"/>
              </a:buClr>
              <a:defRPr/>
            </a:pPr>
            <a:r>
              <a:rPr lang="en-US" sz="1600" u="sng" dirty="0" smtClean="0">
                <a:solidFill>
                  <a:schemeClr val="tx2">
                    <a:lumMod val="50000"/>
                  </a:schemeClr>
                </a:solidFill>
              </a:rPr>
              <a:t>Institutional Practices</a:t>
            </a:r>
          </a:p>
          <a:p>
            <a:pPr lvl="1" eaLnBrk="1" hangingPunct="1">
              <a:lnSpc>
                <a:spcPct val="80000"/>
              </a:lnSpc>
              <a:spcBef>
                <a:spcPts val="500"/>
              </a:spcBef>
              <a:buClr>
                <a:srgbClr val="7680AC"/>
              </a:buClr>
              <a:buFontTx/>
              <a:buNone/>
              <a:defRPr/>
            </a:pPr>
            <a:r>
              <a:rPr lang="en-US" sz="1400" dirty="0" smtClean="0">
                <a:solidFill>
                  <a:srgbClr val="767FAC"/>
                </a:solidFill>
              </a:rPr>
              <a:t>Curriculum of Inclusion</a:t>
            </a:r>
          </a:p>
          <a:p>
            <a:pPr lvl="1" eaLnBrk="1" hangingPunct="1">
              <a:spcBef>
                <a:spcPts val="500"/>
              </a:spcBef>
              <a:buClr>
                <a:srgbClr val="7680AC"/>
              </a:buClr>
              <a:buFontTx/>
              <a:buNone/>
              <a:defRPr/>
            </a:pPr>
            <a:r>
              <a:rPr lang="en-US" sz="1400" dirty="0" smtClean="0">
                <a:solidFill>
                  <a:srgbClr val="767FAC"/>
                </a:solidFill>
              </a:rPr>
              <a:t>Co-Curricular Diversity Activities</a:t>
            </a:r>
          </a:p>
          <a:p>
            <a:pPr lvl="1" eaLnBrk="1" hangingPunct="1">
              <a:spcBef>
                <a:spcPts val="500"/>
              </a:spcBef>
              <a:buClr>
                <a:srgbClr val="7680AC"/>
              </a:buClr>
              <a:buFontTx/>
              <a:buNone/>
              <a:defRPr/>
            </a:pPr>
            <a:r>
              <a:rPr lang="en-US" sz="1400" dirty="0" smtClean="0">
                <a:solidFill>
                  <a:srgbClr val="767FAC"/>
                </a:solidFill>
              </a:rPr>
              <a:t>Navigational Action</a:t>
            </a:r>
          </a:p>
          <a:p>
            <a:pPr lvl="1" eaLnBrk="1" hangingPunct="1">
              <a:spcBef>
                <a:spcPts val="500"/>
              </a:spcBef>
              <a:buClr>
                <a:srgbClr val="7680AC"/>
              </a:buClr>
              <a:buFontTx/>
              <a:buNone/>
              <a:defRPr/>
            </a:pPr>
            <a:endParaRPr lang="en-US" sz="1000" dirty="0" smtClean="0">
              <a:solidFill>
                <a:schemeClr val="tx2">
                  <a:lumMod val="50000"/>
                </a:schemeClr>
              </a:solidFill>
            </a:endParaRPr>
          </a:p>
          <a:p>
            <a:pPr eaLnBrk="1" hangingPunct="1">
              <a:spcBef>
                <a:spcPct val="30000"/>
              </a:spcBef>
              <a:buClr>
                <a:srgbClr val="7680AC"/>
              </a:buClr>
              <a:defRPr/>
            </a:pPr>
            <a:r>
              <a:rPr lang="en-US" sz="1600" u="sng" dirty="0" smtClean="0">
                <a:solidFill>
                  <a:schemeClr val="tx2">
                    <a:lumMod val="50000"/>
                  </a:schemeClr>
                </a:solidFill>
              </a:rPr>
              <a:t>Student Learning Outcomes</a:t>
            </a:r>
          </a:p>
          <a:p>
            <a:pPr lvl="1" eaLnBrk="1" hangingPunct="1">
              <a:lnSpc>
                <a:spcPct val="80000"/>
              </a:lnSpc>
              <a:spcBef>
                <a:spcPct val="30000"/>
              </a:spcBef>
              <a:buClr>
                <a:srgbClr val="7680AC"/>
              </a:buClr>
              <a:buFontTx/>
              <a:buNone/>
              <a:defRPr/>
            </a:pPr>
            <a:r>
              <a:rPr lang="en-US" sz="1400" dirty="0" smtClean="0">
                <a:solidFill>
                  <a:srgbClr val="767FAC"/>
                </a:solidFill>
              </a:rPr>
              <a:t>Habits of Mind</a:t>
            </a:r>
          </a:p>
          <a:p>
            <a:pPr lvl="1" eaLnBrk="1" hangingPunct="1">
              <a:lnSpc>
                <a:spcPct val="80000"/>
              </a:lnSpc>
              <a:spcBef>
                <a:spcPct val="30000"/>
              </a:spcBef>
              <a:buClr>
                <a:srgbClr val="7680AC"/>
              </a:buClr>
              <a:buFontTx/>
              <a:buNone/>
              <a:defRPr/>
            </a:pPr>
            <a:r>
              <a:rPr lang="en-US" sz="1400" dirty="0" smtClean="0">
                <a:solidFill>
                  <a:srgbClr val="767FAC"/>
                </a:solidFill>
              </a:rPr>
              <a:t>Integration of Learning</a:t>
            </a:r>
          </a:p>
          <a:p>
            <a:pPr lvl="1" eaLnBrk="1" hangingPunct="1">
              <a:lnSpc>
                <a:spcPct val="80000"/>
              </a:lnSpc>
              <a:spcBef>
                <a:spcPct val="30000"/>
              </a:spcBef>
              <a:buClr>
                <a:srgbClr val="7680AC"/>
              </a:buClr>
              <a:buFontTx/>
              <a:buNone/>
              <a:defRPr/>
            </a:pPr>
            <a:r>
              <a:rPr lang="en-US" sz="1400" dirty="0" smtClean="0">
                <a:solidFill>
                  <a:srgbClr val="767FAC"/>
                </a:solidFill>
              </a:rPr>
              <a:t>Academic Self-Concept</a:t>
            </a:r>
          </a:p>
          <a:p>
            <a:pPr lvl="1" eaLnBrk="1" hangingPunct="1">
              <a:lnSpc>
                <a:spcPct val="80000"/>
              </a:lnSpc>
              <a:spcBef>
                <a:spcPct val="30000"/>
              </a:spcBef>
              <a:buClr>
                <a:srgbClr val="7680AC"/>
              </a:buClr>
              <a:buFontTx/>
              <a:buNone/>
              <a:defRPr/>
            </a:pPr>
            <a:r>
              <a:rPr lang="en-US" sz="1400" dirty="0" smtClean="0">
                <a:solidFill>
                  <a:srgbClr val="767FAC"/>
                </a:solidFill>
              </a:rPr>
              <a:t>Pluralistic Orientation</a:t>
            </a:r>
          </a:p>
          <a:p>
            <a:pPr lvl="1" eaLnBrk="1" hangingPunct="1">
              <a:lnSpc>
                <a:spcPct val="80000"/>
              </a:lnSpc>
              <a:spcBef>
                <a:spcPct val="30000"/>
              </a:spcBef>
              <a:buClr>
                <a:srgbClr val="7680AC"/>
              </a:buClr>
              <a:buFontTx/>
              <a:buNone/>
              <a:defRPr/>
            </a:pPr>
            <a:r>
              <a:rPr lang="en-US" sz="1400" dirty="0" smtClean="0">
                <a:solidFill>
                  <a:srgbClr val="767FAC"/>
                </a:solidFill>
              </a:rPr>
              <a:t>Civic Engagement</a:t>
            </a:r>
          </a:p>
          <a:p>
            <a:pPr lvl="1" eaLnBrk="1" hangingPunct="1">
              <a:lnSpc>
                <a:spcPct val="80000"/>
              </a:lnSpc>
              <a:spcBef>
                <a:spcPct val="30000"/>
              </a:spcBef>
              <a:buClr>
                <a:srgbClr val="7680AC"/>
              </a:buClr>
              <a:buFontTx/>
              <a:buNone/>
              <a:defRPr/>
            </a:pPr>
            <a:endParaRPr lang="en-US" sz="1200" dirty="0" smtClean="0">
              <a:solidFill>
                <a:schemeClr val="tx2">
                  <a:lumMod val="50000"/>
                </a:schemeClr>
              </a:solidFill>
            </a:endParaRPr>
          </a:p>
          <a:p>
            <a:pPr lvl="1" eaLnBrk="1" hangingPunct="1">
              <a:lnSpc>
                <a:spcPct val="80000"/>
              </a:lnSpc>
              <a:spcBef>
                <a:spcPct val="30000"/>
              </a:spcBef>
              <a:buClr>
                <a:srgbClr val="7680AC"/>
              </a:buClr>
              <a:buFontTx/>
              <a:buNone/>
              <a:defRPr/>
            </a:pPr>
            <a:endParaRPr lang="en-US" sz="1600" dirty="0" smtClean="0">
              <a:solidFill>
                <a:schemeClr val="tx2">
                  <a:lumMod val="50000"/>
                </a:schemeClr>
              </a:solidFill>
            </a:endParaRPr>
          </a:p>
        </p:txBody>
      </p:sp>
      <p:sp>
        <p:nvSpPr>
          <p:cNvPr id="30726" name="Footer Placeholder 4"/>
          <p:cNvSpPr>
            <a:spLocks noGrp="1"/>
          </p:cNvSpPr>
          <p:nvPr>
            <p:ph type="ftr" sz="quarter" idx="11"/>
          </p:nvPr>
        </p:nvSpPr>
        <p:spPr>
          <a:xfrm>
            <a:off x="0" y="6400800"/>
            <a:ext cx="33528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762000" y="2149475"/>
            <a:ext cx="7772400" cy="1736725"/>
          </a:xfrm>
        </p:spPr>
        <p:txBody>
          <a:bodyPr/>
          <a:lstStyle/>
          <a:p>
            <a:pPr>
              <a:defRPr/>
            </a:pPr>
            <a:r>
              <a:rPr lang="en-US" dirty="0" smtClean="0">
                <a:solidFill>
                  <a:schemeClr val="tx2">
                    <a:lumMod val="50000"/>
                  </a:schemeClr>
                </a:solidFill>
              </a:rPr>
              <a:t>Institutional Practices</a:t>
            </a:r>
            <a:endParaRPr lang="en-US" dirty="0">
              <a:solidFill>
                <a:schemeClr val="tx2">
                  <a:lumMod val="50000"/>
                </a:schemeClr>
              </a:solidFill>
            </a:endParaRPr>
          </a:p>
        </p:txBody>
      </p:sp>
      <p:sp>
        <p:nvSpPr>
          <p:cNvPr id="33795" name="Subtitle 6"/>
          <p:cNvSpPr>
            <a:spLocks noGrp="1"/>
          </p:cNvSpPr>
          <p:nvPr>
            <p:ph type="subTitle" sz="quarter" idx="1"/>
          </p:nvPr>
        </p:nvSpPr>
        <p:spPr>
          <a:xfrm>
            <a:off x="1371600" y="4114800"/>
            <a:ext cx="6400800" cy="1752600"/>
          </a:xfrm>
        </p:spPr>
        <p:txBody>
          <a:bodyPr/>
          <a:lstStyle/>
          <a:p>
            <a:r>
              <a:rPr lang="en-US" smtClean="0"/>
              <a:t>Guided and intentional campus practices that create opportunities for interaction among a diverse student body help students become active agents in their own learning.</a:t>
            </a:r>
          </a:p>
          <a:p>
            <a:endParaRPr lang="en-US" sz="1600" smtClean="0"/>
          </a:p>
        </p:txBody>
      </p:sp>
      <p:sp>
        <p:nvSpPr>
          <p:cNvPr id="33797" name="Slide Number Placeholder 3"/>
          <p:cNvSpPr>
            <a:spLocks noGrp="1"/>
          </p:cNvSpPr>
          <p:nvPr>
            <p:ph type="sldNum" sz="quarter" idx="12"/>
          </p:nvPr>
        </p:nvSpPr>
        <p:spPr>
          <a:xfrm>
            <a:off x="6934200" y="6400800"/>
            <a:ext cx="2133600" cy="457200"/>
          </a:xfrm>
          <a:noFill/>
        </p:spPr>
        <p:txBody>
          <a:bodyPr/>
          <a:lstStyle/>
          <a:p>
            <a:fld id="{93B853FD-A079-4F4A-9154-861823C752CF}" type="slidenum">
              <a:rPr lang="en-US" smtClean="0"/>
              <a:pPr/>
              <a:t>20</a:t>
            </a:fld>
            <a:endParaRPr lang="en-US" dirty="0" smtClean="0"/>
          </a:p>
        </p:txBody>
      </p:sp>
      <p:pic>
        <p:nvPicPr>
          <p:cNvPr id="30727" name="Picture 7"/>
          <p:cNvPicPr>
            <a:picLocks noChangeAspect="1" noChangeArrowheads="1"/>
          </p:cNvPicPr>
          <p:nvPr/>
        </p:nvPicPr>
        <p:blipFill>
          <a:blip r:embed="rId3" cstate="print"/>
          <a:srcRect/>
          <a:stretch>
            <a:fillRect/>
          </a:stretch>
        </p:blipFill>
        <p:spPr bwMode="auto">
          <a:xfrm>
            <a:off x="3810000" y="1392238"/>
            <a:ext cx="1531938" cy="1503362"/>
          </a:xfrm>
          <a:prstGeom prst="rect">
            <a:avLst/>
          </a:prstGeom>
          <a:noFill/>
          <a:ln w="9525">
            <a:solidFill>
              <a:schemeClr val="accent1">
                <a:lumMod val="50000"/>
              </a:schemeClr>
            </a:solid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CBBF6155-82A8-4243-B214-3ACE1F2F59A7}" type="slidenum">
              <a:rPr lang="en-US" sz="1200"/>
              <a:pPr algn="r" eaLnBrk="1" hangingPunct="1"/>
              <a:t>21</a:t>
            </a:fld>
            <a:endParaRPr lang="en-US" sz="1200"/>
          </a:p>
        </p:txBody>
      </p:sp>
      <p:sp>
        <p:nvSpPr>
          <p:cNvPr id="12292" name="Rectangle 2"/>
          <p:cNvSpPr>
            <a:spLocks noGrp="1" noChangeArrowheads="1"/>
          </p:cNvSpPr>
          <p:nvPr>
            <p:ph type="title" idx="4294967295"/>
          </p:nvPr>
        </p:nvSpPr>
        <p:spPr>
          <a:xfrm>
            <a:off x="914400" y="228600"/>
            <a:ext cx="8229600" cy="1447800"/>
          </a:xfrm>
        </p:spPr>
        <p:txBody>
          <a:bodyPr/>
          <a:lstStyle/>
          <a:p>
            <a:pPr eaLnBrk="1" hangingPunct="1">
              <a:defRPr/>
            </a:pPr>
            <a:r>
              <a:rPr lang="en-US" sz="1600" dirty="0" smtClean="0"/>
              <a:t> </a:t>
            </a:r>
            <a:r>
              <a:rPr lang="en-US" dirty="0" smtClean="0">
                <a:solidFill>
                  <a:schemeClr val="tx1">
                    <a:lumMod val="50000"/>
                  </a:schemeClr>
                </a:solidFill>
              </a:rPr>
              <a:t>Curriculum of Inclusion</a:t>
            </a:r>
            <a:r>
              <a:rPr lang="en-US" sz="2000" dirty="0" smtClean="0">
                <a:solidFill>
                  <a:schemeClr val="tx1">
                    <a:lumMod val="50000"/>
                  </a:schemeClr>
                </a:solidFill>
              </a:rPr>
              <a:t/>
            </a:r>
            <a:br>
              <a:rPr lang="en-US" sz="2000" dirty="0" smtClean="0">
                <a:solidFill>
                  <a:schemeClr val="tx1">
                    <a:lumMod val="50000"/>
                  </a:schemeClr>
                </a:solidFill>
              </a:rPr>
            </a:br>
            <a:r>
              <a:rPr lang="en-US" sz="2000" dirty="0" smtClean="0">
                <a:solidFill>
                  <a:schemeClr val="tx1">
                    <a:lumMod val="50000"/>
                  </a:schemeClr>
                </a:solidFill>
              </a:rPr>
              <a:t/>
            </a:r>
            <a:br>
              <a:rPr lang="en-US" sz="2000" dirty="0" smtClean="0">
                <a:solidFill>
                  <a:schemeClr val="tx1">
                    <a:lumMod val="50000"/>
                  </a:schemeClr>
                </a:solidFill>
              </a:rPr>
            </a:br>
            <a:r>
              <a:rPr lang="en-US" sz="1600" dirty="0" smtClean="0"/>
              <a:t>Pedagogy and course content resonate with students’ identities and help students feel </a:t>
            </a:r>
            <a:br>
              <a:rPr lang="en-US" sz="1600" dirty="0" smtClean="0"/>
            </a:br>
            <a:r>
              <a:rPr lang="en-US" sz="1600" dirty="0" smtClean="0"/>
              <a:t>valued and affirmed as learners. </a:t>
            </a:r>
            <a:r>
              <a:rPr lang="en-US" sz="1600" i="1" dirty="0" smtClean="0"/>
              <a:t>Curriculum of Inclusion</a:t>
            </a:r>
            <a:r>
              <a:rPr lang="en-US" sz="1600" dirty="0" smtClean="0"/>
              <a:t> measures the number of courses </a:t>
            </a:r>
            <a:br>
              <a:rPr lang="en-US" sz="1600" dirty="0" smtClean="0"/>
            </a:br>
            <a:r>
              <a:rPr lang="en-US" sz="1600" dirty="0" smtClean="0"/>
              <a:t>a student has taken that include materials and pedagogy addressing diversity.</a:t>
            </a:r>
            <a:endParaRPr lang="en-US" sz="1600" dirty="0" smtClean="0">
              <a:solidFill>
                <a:schemeClr val="tx1"/>
              </a:solidFill>
            </a:endParaRPr>
          </a:p>
        </p:txBody>
      </p:sp>
      <p:graphicFrame>
        <p:nvGraphicFramePr>
          <p:cNvPr id="9" name="Curr of Inclusion"/>
          <p:cNvGraphicFramePr>
            <a:graphicFrameLocks noChangeAspect="1"/>
          </p:cNvGraphicFramePr>
          <p:nvPr>
            <p:custDataLst>
              <p:tags r:id="rId1"/>
            </p:custDataLst>
            <p:extLst>
              <p:ext uri="{D42A27DB-BD31-4B8C-83A1-F6EECF244321}">
                <p14:modId xmlns:p14="http://schemas.microsoft.com/office/powerpoint/2010/main" val="3633564505"/>
              </p:ext>
            </p:extLst>
          </p:nvPr>
        </p:nvGraphicFramePr>
        <p:xfrm>
          <a:off x="50800" y="1422400"/>
          <a:ext cx="9013825"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angle 9"/>
          <p:cNvSpPr>
            <a:spLocks noChangeArrowheads="1"/>
          </p:cNvSpPr>
          <p:nvPr/>
        </p:nvSpPr>
        <p:spPr bwMode="auto">
          <a:xfrm>
            <a:off x="1828800" y="6124575"/>
            <a:ext cx="2919413" cy="276225"/>
          </a:xfrm>
          <a:prstGeom prst="rect">
            <a:avLst/>
          </a:prstGeom>
          <a:noFill/>
          <a:ln w="9525">
            <a:noFill/>
            <a:miter lim="800000"/>
            <a:headEnd/>
            <a:tailEnd/>
          </a:ln>
        </p:spPr>
        <p:txBody>
          <a:bodyPr wrap="none">
            <a:spAutoFit/>
          </a:bodyPr>
          <a:lstStyle/>
          <a:p>
            <a:pPr algn="ctr">
              <a:defRPr/>
            </a:pPr>
            <a:r>
              <a:rPr lang="en-US" sz="1200" b="1" dirty="0">
                <a:solidFill>
                  <a:schemeClr val="tx2">
                    <a:lumMod val="75000"/>
                  </a:schemeClr>
                </a:solidFill>
              </a:rPr>
              <a:t>■ Your Institution       Comparison Group</a:t>
            </a:r>
          </a:p>
        </p:txBody>
      </p:sp>
      <p:sp>
        <p:nvSpPr>
          <p:cNvPr id="17415" name="Rectangle 10"/>
          <p:cNvSpPr>
            <a:spLocks noChangeArrowheads="1"/>
          </p:cNvSpPr>
          <p:nvPr/>
        </p:nvSpPr>
        <p:spPr bwMode="auto">
          <a:xfrm>
            <a:off x="3200400" y="6248400"/>
            <a:ext cx="76200" cy="76200"/>
          </a:xfrm>
          <a:prstGeom prst="rect">
            <a:avLst/>
          </a:prstGeom>
          <a:solidFill>
            <a:srgbClr val="A4D76B"/>
          </a:solidFill>
          <a:ln w="9525" algn="ctr">
            <a:solidFill>
              <a:schemeClr val="tx1"/>
            </a:solidFill>
            <a:round/>
            <a:headEnd/>
            <a:tailEnd/>
          </a:ln>
        </p:spPr>
        <p:txBody>
          <a:bodyPr/>
          <a:lstStyle/>
          <a:p>
            <a:endParaRPr lang="en-US"/>
          </a:p>
        </p:txBody>
      </p:sp>
      <p:sp>
        <p:nvSpPr>
          <p:cNvPr id="11" name="TextBox 1"/>
          <p:cNvSpPr txBox="1"/>
          <p:nvPr/>
        </p:nvSpPr>
        <p:spPr>
          <a:xfrm>
            <a:off x="6248400" y="2362200"/>
            <a:ext cx="2667000" cy="28956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u="sng" dirty="0" smtClean="0">
                <a:solidFill>
                  <a:schemeClr val="tx1">
                    <a:lumMod val="75000"/>
                  </a:schemeClr>
                </a:solidFill>
              </a:rPr>
              <a:t>Items</a:t>
            </a:r>
          </a:p>
          <a:p>
            <a:pPr algn="ctr">
              <a:defRPr/>
            </a:pPr>
            <a:endParaRPr lang="en-US" sz="1200" u="sng" dirty="0" smtClean="0">
              <a:solidFill>
                <a:schemeClr val="tx1">
                  <a:lumMod val="75000"/>
                </a:schemeClr>
              </a:solidFill>
            </a:endParaRPr>
          </a:p>
          <a:p>
            <a:pPr>
              <a:buFont typeface="Arial" pitchFamily="34" charset="0"/>
              <a:buChar char="•"/>
              <a:defRPr/>
            </a:pPr>
            <a:r>
              <a:rPr lang="en-US" sz="1200" dirty="0">
                <a:solidFill>
                  <a:schemeClr val="tx1">
                    <a:lumMod val="75000"/>
                  </a:schemeClr>
                </a:solidFill>
              </a:rPr>
              <a:t> </a:t>
            </a:r>
            <a:r>
              <a:rPr lang="en-US" sz="1200" dirty="0" smtClean="0">
                <a:solidFill>
                  <a:schemeClr val="tx1">
                    <a:lumMod val="75000"/>
                  </a:schemeClr>
                </a:solidFill>
              </a:rPr>
              <a:t>Materials/readings about race/ethnicity</a:t>
            </a:r>
          </a:p>
          <a:p>
            <a:pPr>
              <a:buFont typeface="Arial" pitchFamily="34" charset="0"/>
              <a:buChar char="•"/>
              <a:defRPr/>
            </a:pPr>
            <a:r>
              <a:rPr lang="en-US" sz="1200" dirty="0" smtClean="0">
                <a:solidFill>
                  <a:schemeClr val="tx1">
                    <a:lumMod val="75000"/>
                  </a:schemeClr>
                </a:solidFill>
              </a:rPr>
              <a:t> Materials/readings about</a:t>
            </a:r>
          </a:p>
          <a:p>
            <a:pPr>
              <a:defRPr/>
            </a:pPr>
            <a:r>
              <a:rPr lang="en-US" sz="1200" dirty="0" smtClean="0">
                <a:solidFill>
                  <a:schemeClr val="tx1">
                    <a:lumMod val="75000"/>
                  </a:schemeClr>
                </a:solidFill>
              </a:rPr>
              <a:t>  socioeconomic class differences</a:t>
            </a:r>
          </a:p>
          <a:p>
            <a:pPr>
              <a:buFont typeface="Arial" pitchFamily="34" charset="0"/>
              <a:buChar char="•"/>
              <a:defRPr/>
            </a:pPr>
            <a:r>
              <a:rPr lang="en-US" sz="1200" dirty="0" smtClean="0">
                <a:solidFill>
                  <a:schemeClr val="tx1">
                    <a:lumMod val="75000"/>
                  </a:schemeClr>
                </a:solidFill>
              </a:rPr>
              <a:t> Materials/readings about privilege</a:t>
            </a:r>
          </a:p>
          <a:p>
            <a:pPr>
              <a:buFont typeface="Arial" pitchFamily="34" charset="0"/>
              <a:buChar char="•"/>
              <a:defRPr/>
            </a:pPr>
            <a:r>
              <a:rPr lang="en-US" sz="1200" dirty="0" smtClean="0">
                <a:solidFill>
                  <a:schemeClr val="tx1">
                    <a:lumMod val="75000"/>
                  </a:schemeClr>
                </a:solidFill>
              </a:rPr>
              <a:t> Materials/readings about sexual</a:t>
            </a:r>
          </a:p>
          <a:p>
            <a:pPr>
              <a:defRPr/>
            </a:pPr>
            <a:r>
              <a:rPr lang="en-US" sz="1200" dirty="0" smtClean="0">
                <a:solidFill>
                  <a:schemeClr val="tx1">
                    <a:lumMod val="75000"/>
                  </a:schemeClr>
                </a:solidFill>
              </a:rPr>
              <a:t>  orientation</a:t>
            </a:r>
          </a:p>
          <a:p>
            <a:pPr>
              <a:buFont typeface="Arial" pitchFamily="34" charset="0"/>
              <a:buChar char="•"/>
              <a:defRPr/>
            </a:pPr>
            <a:r>
              <a:rPr lang="en-US" sz="1200" dirty="0">
                <a:solidFill>
                  <a:schemeClr val="tx1">
                    <a:lumMod val="75000"/>
                  </a:schemeClr>
                </a:solidFill>
              </a:rPr>
              <a:t> </a:t>
            </a:r>
            <a:r>
              <a:rPr lang="en-US" sz="1200" dirty="0" smtClean="0">
                <a:solidFill>
                  <a:schemeClr val="tx1">
                    <a:lumMod val="75000"/>
                  </a:schemeClr>
                </a:solidFill>
              </a:rPr>
              <a:t>Materials/readings about gender</a:t>
            </a:r>
          </a:p>
          <a:p>
            <a:pPr>
              <a:buFont typeface="Arial" pitchFamily="34" charset="0"/>
              <a:buChar char="•"/>
              <a:defRPr/>
            </a:pPr>
            <a:r>
              <a:rPr lang="en-US" sz="1200" dirty="0" smtClean="0">
                <a:solidFill>
                  <a:schemeClr val="tx1">
                    <a:lumMod val="75000"/>
                  </a:schemeClr>
                </a:solidFill>
              </a:rPr>
              <a:t> Opportunities for intensive dialogue</a:t>
            </a:r>
          </a:p>
          <a:p>
            <a:pPr>
              <a:defRPr/>
            </a:pPr>
            <a:r>
              <a:rPr lang="en-US" sz="1200" dirty="0" smtClean="0">
                <a:solidFill>
                  <a:schemeClr val="tx1">
                    <a:lumMod val="75000"/>
                  </a:schemeClr>
                </a:solidFill>
              </a:rPr>
              <a:t>  between students with different</a:t>
            </a:r>
          </a:p>
          <a:p>
            <a:pPr>
              <a:defRPr/>
            </a:pPr>
            <a:r>
              <a:rPr lang="en-US" sz="1200" dirty="0" smtClean="0">
                <a:solidFill>
                  <a:schemeClr val="tx1">
                    <a:lumMod val="75000"/>
                  </a:schemeClr>
                </a:solidFill>
              </a:rPr>
              <a:t>  backgrounds and beliefs</a:t>
            </a:r>
          </a:p>
          <a:p>
            <a:pPr>
              <a:buFont typeface="Arial" pitchFamily="34" charset="0"/>
              <a:buChar char="•"/>
              <a:defRPr/>
            </a:pPr>
            <a:r>
              <a:rPr lang="en-US" sz="1200" dirty="0" smtClean="0">
                <a:solidFill>
                  <a:schemeClr val="tx1">
                    <a:lumMod val="75000"/>
                  </a:schemeClr>
                </a:solidFill>
              </a:rPr>
              <a:t> Materials/readings about disability</a:t>
            </a:r>
          </a:p>
          <a:p>
            <a:pPr>
              <a:buFont typeface="Arial" pitchFamily="34" charset="0"/>
              <a:buChar char="•"/>
              <a:defRPr/>
            </a:pPr>
            <a:r>
              <a:rPr lang="en-US" sz="1200" dirty="0" smtClean="0">
                <a:solidFill>
                  <a:schemeClr val="tx1">
                    <a:lumMod val="75000"/>
                  </a:schemeClr>
                </a:solidFill>
              </a:rPr>
              <a:t> Opportunities to study and serve</a:t>
            </a:r>
          </a:p>
          <a:p>
            <a:pPr>
              <a:defRPr/>
            </a:pPr>
            <a:r>
              <a:rPr lang="en-US" sz="1200" dirty="0" smtClean="0">
                <a:solidFill>
                  <a:schemeClr val="tx1">
                    <a:lumMod val="75000"/>
                  </a:schemeClr>
                </a:solidFill>
              </a:rPr>
              <a:t>  communities in need</a:t>
            </a:r>
          </a:p>
        </p:txBody>
      </p:sp>
      <p:sp>
        <p:nvSpPr>
          <p:cNvPr id="13"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D8D84A5F-C1AE-4197-9C33-28463232256F}" type="slidenum">
              <a:rPr lang="en-US" sz="1200"/>
              <a:pPr algn="r" eaLnBrk="1" hangingPunct="1"/>
              <a:t>22</a:t>
            </a:fld>
            <a:endParaRPr lang="en-US" sz="1200"/>
          </a:p>
        </p:txBody>
      </p:sp>
      <p:sp>
        <p:nvSpPr>
          <p:cNvPr id="12292" name="Rectangle 2"/>
          <p:cNvSpPr>
            <a:spLocks noGrp="1" noChangeArrowheads="1"/>
          </p:cNvSpPr>
          <p:nvPr>
            <p:ph type="title" idx="4294967295"/>
          </p:nvPr>
        </p:nvSpPr>
        <p:spPr>
          <a:xfrm>
            <a:off x="914400" y="304800"/>
            <a:ext cx="8229600" cy="1295400"/>
          </a:xfrm>
        </p:spPr>
        <p:txBody>
          <a:bodyPr/>
          <a:lstStyle/>
          <a:p>
            <a:pPr eaLnBrk="1" hangingPunct="1">
              <a:defRPr/>
            </a:pPr>
            <a:r>
              <a:rPr lang="en-US" sz="1600" dirty="0" smtClean="0"/>
              <a:t> </a:t>
            </a:r>
            <a:r>
              <a:rPr lang="en-US" dirty="0" smtClean="0">
                <a:solidFill>
                  <a:schemeClr val="tx1">
                    <a:lumMod val="50000"/>
                  </a:schemeClr>
                </a:solidFill>
              </a:rPr>
              <a:t>Co-Curricular Diversity Activities</a:t>
            </a:r>
            <a:r>
              <a:rPr lang="en-US" sz="2000" dirty="0" smtClean="0">
                <a:solidFill>
                  <a:schemeClr val="tx1">
                    <a:lumMod val="50000"/>
                  </a:schemeClr>
                </a:solidFill>
              </a:rPr>
              <a:t/>
            </a:r>
            <a:br>
              <a:rPr lang="en-US" sz="2000" dirty="0" smtClean="0">
                <a:solidFill>
                  <a:schemeClr val="tx1">
                    <a:lumMod val="50000"/>
                  </a:schemeClr>
                </a:solidFill>
              </a:rPr>
            </a:br>
            <a:r>
              <a:rPr lang="en-US" sz="1600" dirty="0" smtClean="0"/>
              <a:t> </a:t>
            </a:r>
            <a:br>
              <a:rPr lang="en-US" sz="1600" dirty="0" smtClean="0"/>
            </a:br>
            <a:r>
              <a:rPr lang="en-US" sz="1600" i="1" dirty="0" smtClean="0"/>
              <a:t>Co-Curricular Diversity Activities </a:t>
            </a:r>
            <a:r>
              <a:rPr lang="en-US" sz="1600" dirty="0" smtClean="0"/>
              <a:t>is a measure of students’ involvement with institutional programs focused on diversity issues.</a:t>
            </a:r>
            <a:br>
              <a:rPr lang="en-US" sz="1600" dirty="0" smtClean="0"/>
            </a:br>
            <a:r>
              <a:rPr lang="en-US" sz="1600" dirty="0" smtClean="0"/>
              <a:t> </a:t>
            </a:r>
            <a:r>
              <a:rPr lang="en-US" sz="1600" dirty="0" smtClean="0">
                <a:solidFill>
                  <a:schemeClr val="tx1"/>
                </a:solidFill>
              </a:rPr>
              <a:t> </a:t>
            </a:r>
          </a:p>
        </p:txBody>
      </p:sp>
      <p:graphicFrame>
        <p:nvGraphicFramePr>
          <p:cNvPr id="9" name="Co-Curr Diversity"/>
          <p:cNvGraphicFramePr>
            <a:graphicFrameLocks noChangeAspect="1"/>
          </p:cNvGraphicFramePr>
          <p:nvPr>
            <p:custDataLst>
              <p:tags r:id="rId1"/>
            </p:custDataLst>
            <p:extLst>
              <p:ext uri="{D42A27DB-BD31-4B8C-83A1-F6EECF244321}">
                <p14:modId xmlns:p14="http://schemas.microsoft.com/office/powerpoint/2010/main" val="2845555781"/>
              </p:ext>
            </p:extLst>
          </p:nvPr>
        </p:nvGraphicFramePr>
        <p:xfrm>
          <a:off x="88900" y="1498600"/>
          <a:ext cx="9013825"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10" name="Rectangle 9"/>
          <p:cNvSpPr>
            <a:spLocks noChangeArrowheads="1"/>
          </p:cNvSpPr>
          <p:nvPr/>
        </p:nvSpPr>
        <p:spPr bwMode="auto">
          <a:xfrm>
            <a:off x="1828800" y="6124575"/>
            <a:ext cx="2919413" cy="276225"/>
          </a:xfrm>
          <a:prstGeom prst="rect">
            <a:avLst/>
          </a:prstGeom>
          <a:noFill/>
          <a:ln w="9525">
            <a:noFill/>
            <a:miter lim="800000"/>
            <a:headEnd/>
            <a:tailEnd/>
          </a:ln>
        </p:spPr>
        <p:txBody>
          <a:bodyPr wrap="none">
            <a:spAutoFit/>
          </a:bodyPr>
          <a:lstStyle/>
          <a:p>
            <a:pPr algn="ctr">
              <a:defRPr/>
            </a:pPr>
            <a:r>
              <a:rPr lang="en-US" sz="1200" b="1" dirty="0">
                <a:solidFill>
                  <a:schemeClr val="tx2">
                    <a:lumMod val="75000"/>
                  </a:schemeClr>
                </a:solidFill>
              </a:rPr>
              <a:t>■ Your Institution       Comparison Group</a:t>
            </a:r>
          </a:p>
        </p:txBody>
      </p:sp>
      <p:sp>
        <p:nvSpPr>
          <p:cNvPr id="18439" name="Rectangle 10"/>
          <p:cNvSpPr>
            <a:spLocks noChangeArrowheads="1"/>
          </p:cNvSpPr>
          <p:nvPr/>
        </p:nvSpPr>
        <p:spPr bwMode="auto">
          <a:xfrm>
            <a:off x="3200400" y="6248400"/>
            <a:ext cx="76200" cy="76200"/>
          </a:xfrm>
          <a:prstGeom prst="rect">
            <a:avLst/>
          </a:prstGeom>
          <a:solidFill>
            <a:srgbClr val="A4D76B"/>
          </a:solidFill>
          <a:ln w="9525" algn="ctr">
            <a:solidFill>
              <a:schemeClr val="tx1"/>
            </a:solidFill>
            <a:round/>
            <a:headEnd/>
            <a:tailEnd/>
          </a:ln>
        </p:spPr>
        <p:txBody>
          <a:bodyPr/>
          <a:lstStyle/>
          <a:p>
            <a:endParaRPr lang="en-US"/>
          </a:p>
        </p:txBody>
      </p:sp>
      <p:sp>
        <p:nvSpPr>
          <p:cNvPr id="11" name="TextBox 1"/>
          <p:cNvSpPr txBox="1"/>
          <p:nvPr/>
        </p:nvSpPr>
        <p:spPr>
          <a:xfrm>
            <a:off x="6248400" y="2362200"/>
            <a:ext cx="2590800" cy="2743200"/>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u="sng" dirty="0" smtClean="0">
                <a:solidFill>
                  <a:schemeClr val="tx1">
                    <a:lumMod val="75000"/>
                  </a:schemeClr>
                </a:solidFill>
              </a:rPr>
              <a:t>Items</a:t>
            </a:r>
          </a:p>
          <a:p>
            <a:pPr algn="ctr">
              <a:defRPr/>
            </a:pPr>
            <a:endParaRPr lang="en-US" sz="1200" u="sng" dirty="0" smtClean="0">
              <a:solidFill>
                <a:schemeClr val="tx1">
                  <a:lumMod val="75000"/>
                </a:schemeClr>
              </a:solidFill>
            </a:endParaRPr>
          </a:p>
          <a:p>
            <a:pPr>
              <a:buFont typeface="Arial" pitchFamily="34" charset="0"/>
              <a:buChar char="•"/>
              <a:defRPr/>
            </a:pPr>
            <a:r>
              <a:rPr lang="en-US" sz="1200" dirty="0">
                <a:solidFill>
                  <a:schemeClr val="tx1">
                    <a:lumMod val="75000"/>
                  </a:schemeClr>
                </a:solidFill>
              </a:rPr>
              <a:t> </a:t>
            </a:r>
            <a:r>
              <a:rPr lang="en-US" sz="1200" dirty="0" smtClean="0">
                <a:solidFill>
                  <a:schemeClr val="tx1">
                    <a:lumMod val="75000"/>
                  </a:schemeClr>
                </a:solidFill>
              </a:rPr>
              <a:t>Participated in ongoing campus</a:t>
            </a:r>
          </a:p>
          <a:p>
            <a:pPr>
              <a:defRPr/>
            </a:pPr>
            <a:r>
              <a:rPr lang="en-US" sz="1200" dirty="0" smtClean="0">
                <a:solidFill>
                  <a:schemeClr val="tx1">
                    <a:lumMod val="75000"/>
                  </a:schemeClr>
                </a:solidFill>
              </a:rPr>
              <a:t>  organized discussions on racial/ethnic</a:t>
            </a:r>
          </a:p>
          <a:p>
            <a:pPr>
              <a:defRPr/>
            </a:pPr>
            <a:r>
              <a:rPr lang="en-US" sz="1200" dirty="0" smtClean="0">
                <a:solidFill>
                  <a:schemeClr val="tx1">
                    <a:lumMod val="75000"/>
                  </a:schemeClr>
                </a:solidFill>
              </a:rPr>
              <a:t>  issues (e.g., intergroup dialogue)</a:t>
            </a:r>
          </a:p>
          <a:p>
            <a:pPr>
              <a:buFont typeface="Arial" pitchFamily="34" charset="0"/>
              <a:buChar char="•"/>
              <a:defRPr/>
            </a:pPr>
            <a:r>
              <a:rPr lang="en-US" sz="1200" dirty="0" smtClean="0">
                <a:solidFill>
                  <a:schemeClr val="tx1">
                    <a:lumMod val="75000"/>
                  </a:schemeClr>
                </a:solidFill>
              </a:rPr>
              <a:t> Participated in Racial/Ethnic or</a:t>
            </a:r>
            <a:br>
              <a:rPr lang="en-US" sz="1200" dirty="0" smtClean="0">
                <a:solidFill>
                  <a:schemeClr val="tx1">
                    <a:lumMod val="75000"/>
                  </a:schemeClr>
                </a:solidFill>
              </a:rPr>
            </a:br>
            <a:r>
              <a:rPr lang="en-US" sz="1200" dirty="0" smtClean="0">
                <a:solidFill>
                  <a:schemeClr val="tx1">
                    <a:lumMod val="75000"/>
                  </a:schemeClr>
                </a:solidFill>
              </a:rPr>
              <a:t>  Cultural Center activities</a:t>
            </a:r>
          </a:p>
          <a:p>
            <a:pPr>
              <a:buFont typeface="Arial" pitchFamily="34" charset="0"/>
              <a:buChar char="•"/>
              <a:defRPr/>
            </a:pPr>
            <a:r>
              <a:rPr lang="en-US" sz="1200" dirty="0" smtClean="0">
                <a:solidFill>
                  <a:schemeClr val="tx1">
                    <a:lumMod val="75000"/>
                  </a:schemeClr>
                </a:solidFill>
              </a:rPr>
              <a:t> Attended panels or debates about</a:t>
            </a:r>
          </a:p>
          <a:p>
            <a:pPr>
              <a:defRPr/>
            </a:pPr>
            <a:r>
              <a:rPr lang="en-US" sz="1200" dirty="0" smtClean="0">
                <a:solidFill>
                  <a:schemeClr val="tx1">
                    <a:lumMod val="75000"/>
                  </a:schemeClr>
                </a:solidFill>
              </a:rPr>
              <a:t>  diversity issues</a:t>
            </a:r>
          </a:p>
          <a:p>
            <a:pPr>
              <a:buFont typeface="Arial" pitchFamily="34" charset="0"/>
              <a:buChar char="•"/>
              <a:defRPr/>
            </a:pPr>
            <a:r>
              <a:rPr lang="en-US" sz="1200" dirty="0" smtClean="0">
                <a:solidFill>
                  <a:schemeClr val="tx1">
                    <a:lumMod val="75000"/>
                  </a:schemeClr>
                </a:solidFill>
              </a:rPr>
              <a:t> Participated in Women’s/Men’s Center</a:t>
            </a:r>
          </a:p>
          <a:p>
            <a:pPr>
              <a:defRPr/>
            </a:pPr>
            <a:r>
              <a:rPr lang="en-US" sz="1200" dirty="0" smtClean="0">
                <a:solidFill>
                  <a:schemeClr val="tx1">
                    <a:lumMod val="75000"/>
                  </a:schemeClr>
                </a:solidFill>
              </a:rPr>
              <a:t>  activities</a:t>
            </a:r>
          </a:p>
          <a:p>
            <a:pPr>
              <a:buFont typeface="Arial" pitchFamily="34" charset="0"/>
              <a:buChar char="•"/>
              <a:defRPr/>
            </a:pPr>
            <a:r>
              <a:rPr lang="en-US" sz="1200" dirty="0" smtClean="0">
                <a:solidFill>
                  <a:schemeClr val="tx1">
                    <a:lumMod val="75000"/>
                  </a:schemeClr>
                </a:solidFill>
              </a:rPr>
              <a:t> Participated in LGBT Center</a:t>
            </a:r>
          </a:p>
          <a:p>
            <a:pPr>
              <a:defRPr/>
            </a:pPr>
            <a:r>
              <a:rPr lang="en-US" sz="1200" dirty="0" smtClean="0">
                <a:solidFill>
                  <a:schemeClr val="tx1">
                    <a:lumMod val="75000"/>
                  </a:schemeClr>
                </a:solidFill>
              </a:rPr>
              <a:t>  activities</a:t>
            </a:r>
          </a:p>
          <a:p>
            <a:pPr>
              <a:buFont typeface="Arial" pitchFamily="34" charset="0"/>
              <a:buChar char="•"/>
              <a:defRPr/>
            </a:pPr>
            <a:r>
              <a:rPr lang="en-US" sz="1200" dirty="0" smtClean="0">
                <a:solidFill>
                  <a:schemeClr val="tx1">
                    <a:lumMod val="75000"/>
                  </a:schemeClr>
                </a:solidFill>
              </a:rPr>
              <a:t> Attended presentations, performances,</a:t>
            </a:r>
          </a:p>
          <a:p>
            <a:pPr>
              <a:defRPr/>
            </a:pPr>
            <a:r>
              <a:rPr lang="en-US" sz="1200" dirty="0" smtClean="0">
                <a:solidFill>
                  <a:schemeClr val="tx1">
                    <a:lumMod val="75000"/>
                  </a:schemeClr>
                </a:solidFill>
              </a:rPr>
              <a:t>  or art exhibits on diversity</a:t>
            </a:r>
          </a:p>
        </p:txBody>
      </p:sp>
      <p:sp>
        <p:nvSpPr>
          <p:cNvPr id="13"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3"/>
          <p:cNvSpPr>
            <a:spLocks noGrp="1"/>
          </p:cNvSpPr>
          <p:nvPr>
            <p:ph type="sldNum" sz="quarter" idx="10"/>
          </p:nvPr>
        </p:nvSpPr>
        <p:spPr>
          <a:xfrm>
            <a:off x="8686800" y="6397625"/>
            <a:ext cx="457200" cy="457200"/>
          </a:xfrm>
          <a:noFill/>
        </p:spPr>
        <p:txBody>
          <a:bodyPr/>
          <a:lstStyle/>
          <a:p>
            <a:fld id="{1EB4334D-9624-4180-9FF3-45B36F7E4245}" type="slidenum">
              <a:rPr lang="en-US" smtClean="0"/>
              <a:pPr/>
              <a:t>23</a:t>
            </a:fld>
            <a:endParaRPr lang="en-US" smtClean="0"/>
          </a:p>
        </p:txBody>
      </p:sp>
      <p:sp>
        <p:nvSpPr>
          <p:cNvPr id="3077" name="Rectangle 2"/>
          <p:cNvSpPr>
            <a:spLocks noGrp="1" noChangeArrowheads="1"/>
          </p:cNvSpPr>
          <p:nvPr>
            <p:ph type="title"/>
          </p:nvPr>
        </p:nvSpPr>
        <p:spPr>
          <a:xfrm>
            <a:off x="914400" y="152400"/>
            <a:ext cx="8001000" cy="1295400"/>
          </a:xfrm>
        </p:spPr>
        <p:txBody>
          <a:bodyPr/>
          <a:lstStyle/>
          <a:p>
            <a:pPr eaLnBrk="1" hangingPunct="1">
              <a:defRPr/>
            </a:pPr>
            <a:r>
              <a:rPr lang="en-US" dirty="0" smtClean="0">
                <a:solidFill>
                  <a:schemeClr val="tx1">
                    <a:lumMod val="50000"/>
                  </a:schemeClr>
                </a:solidFill>
              </a:rPr>
              <a:t>Navigational Action </a:t>
            </a: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t>These items illustrate how often students participated in institutional programs or </a:t>
            </a:r>
            <a:br>
              <a:rPr lang="en-US" sz="1600" dirty="0" smtClean="0"/>
            </a:br>
            <a:r>
              <a:rPr lang="en-US" sz="1600" dirty="0" smtClean="0"/>
              <a:t>engaged in activities that would help them successfully traverse the institution.</a:t>
            </a:r>
            <a:endParaRPr lang="en-US" sz="1600" dirty="0" smtClean="0">
              <a:solidFill>
                <a:schemeClr val="tx1"/>
              </a:solidFill>
            </a:endParaRPr>
          </a:p>
        </p:txBody>
      </p:sp>
      <p:graphicFrame>
        <p:nvGraphicFramePr>
          <p:cNvPr id="16" name="Nav Action"/>
          <p:cNvGraphicFramePr>
            <a:graphicFrameLocks noChangeAspect="1"/>
          </p:cNvGraphicFramePr>
          <p:nvPr>
            <p:custDataLst>
              <p:tags r:id="rId1"/>
            </p:custDataLst>
            <p:extLst>
              <p:ext uri="{D42A27DB-BD31-4B8C-83A1-F6EECF244321}">
                <p14:modId xmlns:p14="http://schemas.microsoft.com/office/powerpoint/2010/main" val="3386958380"/>
              </p:ext>
            </p:extLst>
          </p:nvPr>
        </p:nvGraphicFramePr>
        <p:xfrm>
          <a:off x="101600" y="1600200"/>
          <a:ext cx="8737600" cy="3708400"/>
        </p:xfrm>
        <a:graphic>
          <a:graphicData uri="http://schemas.openxmlformats.org/drawingml/2006/chart">
            <c:chart xmlns:c="http://schemas.openxmlformats.org/drawingml/2006/chart" xmlns:r="http://schemas.openxmlformats.org/officeDocument/2006/relationships" r:id="rId4"/>
          </a:graphicData>
        </a:graphic>
      </p:graphicFrame>
      <p:sp>
        <p:nvSpPr>
          <p:cNvPr id="3078" name="TextBox 8"/>
          <p:cNvSpPr txBox="1">
            <a:spLocks noChangeArrowheads="1"/>
          </p:cNvSpPr>
          <p:nvPr/>
        </p:nvSpPr>
        <p:spPr bwMode="auto">
          <a:xfrm>
            <a:off x="1143000" y="5181600"/>
            <a:ext cx="1752600" cy="307975"/>
          </a:xfrm>
          <a:prstGeom prst="rect">
            <a:avLst/>
          </a:prstGeom>
          <a:noFill/>
          <a:ln w="9525">
            <a:noFill/>
            <a:miter lim="800000"/>
            <a:headEnd/>
            <a:tailEnd/>
          </a:ln>
        </p:spPr>
        <p:txBody>
          <a:bodyPr>
            <a:spAutoFit/>
          </a:bodyPr>
          <a:lstStyle/>
          <a:p>
            <a:pPr algn="ctr">
              <a:defRPr/>
            </a:pPr>
            <a:r>
              <a:rPr lang="en-US" sz="1400" dirty="0">
                <a:solidFill>
                  <a:schemeClr val="tx2">
                    <a:lumMod val="75000"/>
                  </a:schemeClr>
                </a:solidFill>
              </a:rPr>
              <a:t>Academic Advising</a:t>
            </a:r>
          </a:p>
        </p:txBody>
      </p:sp>
      <p:sp>
        <p:nvSpPr>
          <p:cNvPr id="3079" name="TextBox 9"/>
          <p:cNvSpPr txBox="1">
            <a:spLocks noChangeArrowheads="1"/>
          </p:cNvSpPr>
          <p:nvPr/>
        </p:nvSpPr>
        <p:spPr bwMode="auto">
          <a:xfrm>
            <a:off x="3810000" y="5181600"/>
            <a:ext cx="1828800" cy="307975"/>
          </a:xfrm>
          <a:prstGeom prst="rect">
            <a:avLst/>
          </a:prstGeom>
          <a:noFill/>
          <a:ln w="9525">
            <a:noFill/>
            <a:miter lim="800000"/>
            <a:headEnd/>
            <a:tailEnd/>
          </a:ln>
        </p:spPr>
        <p:txBody>
          <a:bodyPr>
            <a:spAutoFit/>
          </a:bodyPr>
          <a:lstStyle/>
          <a:p>
            <a:pPr algn="ctr">
              <a:defRPr/>
            </a:pPr>
            <a:r>
              <a:rPr lang="en-US" sz="1400" dirty="0">
                <a:solidFill>
                  <a:schemeClr val="tx1">
                    <a:lumMod val="75000"/>
                  </a:schemeClr>
                </a:solidFill>
              </a:rPr>
              <a:t>Study Skills Advising</a:t>
            </a:r>
          </a:p>
        </p:txBody>
      </p:sp>
      <p:sp>
        <p:nvSpPr>
          <p:cNvPr id="3080" name="TextBox 10"/>
          <p:cNvSpPr txBox="1">
            <a:spLocks noChangeArrowheads="1"/>
          </p:cNvSpPr>
          <p:nvPr/>
        </p:nvSpPr>
        <p:spPr bwMode="auto">
          <a:xfrm>
            <a:off x="6781800" y="5181600"/>
            <a:ext cx="1371600" cy="307975"/>
          </a:xfrm>
          <a:prstGeom prst="rect">
            <a:avLst/>
          </a:prstGeom>
          <a:noFill/>
          <a:ln w="9525">
            <a:noFill/>
            <a:miter lim="800000"/>
            <a:headEnd/>
            <a:tailEnd/>
          </a:ln>
        </p:spPr>
        <p:txBody>
          <a:bodyPr>
            <a:spAutoFit/>
          </a:bodyPr>
          <a:lstStyle/>
          <a:p>
            <a:pPr algn="ctr">
              <a:defRPr/>
            </a:pPr>
            <a:r>
              <a:rPr lang="en-US" sz="1400" dirty="0">
                <a:solidFill>
                  <a:schemeClr val="tx1">
                    <a:lumMod val="75000"/>
                  </a:schemeClr>
                </a:solidFill>
              </a:rPr>
              <a:t>Writing Center</a:t>
            </a:r>
          </a:p>
        </p:txBody>
      </p:sp>
      <p:sp>
        <p:nvSpPr>
          <p:cNvPr id="3081" name="Rectangle 6"/>
          <p:cNvSpPr>
            <a:spLocks noChangeArrowheads="1"/>
          </p:cNvSpPr>
          <p:nvPr/>
        </p:nvSpPr>
        <p:spPr bwMode="auto">
          <a:xfrm>
            <a:off x="3124200" y="5943600"/>
            <a:ext cx="2819400" cy="646113"/>
          </a:xfrm>
          <a:prstGeom prst="rect">
            <a:avLst/>
          </a:prstGeom>
          <a:noFill/>
          <a:ln w="9525">
            <a:noFill/>
            <a:miter lim="800000"/>
            <a:headEnd/>
            <a:tailEnd/>
          </a:ln>
        </p:spPr>
        <p:txBody>
          <a:bodyPr>
            <a:spAutoFit/>
          </a:bodyPr>
          <a:lstStyle/>
          <a:p>
            <a:pPr>
              <a:defRPr/>
            </a:pPr>
            <a:r>
              <a:rPr lang="en-US" sz="1200" b="1" dirty="0">
                <a:solidFill>
                  <a:schemeClr val="tx1">
                    <a:lumMod val="75000"/>
                  </a:schemeClr>
                </a:solidFill>
              </a:rPr>
              <a:t>Your Institution         Comparison Group</a:t>
            </a:r>
          </a:p>
          <a:p>
            <a:pPr>
              <a:defRPr/>
            </a:pPr>
            <a:r>
              <a:rPr lang="en-US" sz="1200" b="1" dirty="0"/>
              <a:t>     </a:t>
            </a:r>
            <a:r>
              <a:rPr lang="en-US" sz="1200" dirty="0"/>
              <a:t>Frequently                  Frequently</a:t>
            </a:r>
          </a:p>
          <a:p>
            <a:pPr>
              <a:defRPr/>
            </a:pPr>
            <a:r>
              <a:rPr lang="en-US" sz="1200" dirty="0"/>
              <a:t>     Occasionally               Occasionally</a:t>
            </a:r>
          </a:p>
        </p:txBody>
      </p:sp>
      <p:sp>
        <p:nvSpPr>
          <p:cNvPr id="19466" name="Rectangle 12"/>
          <p:cNvSpPr>
            <a:spLocks noChangeArrowheads="1"/>
          </p:cNvSpPr>
          <p:nvPr/>
        </p:nvSpPr>
        <p:spPr bwMode="auto">
          <a:xfrm>
            <a:off x="4572000" y="6400800"/>
            <a:ext cx="76200" cy="76200"/>
          </a:xfrm>
          <a:prstGeom prst="rect">
            <a:avLst/>
          </a:prstGeom>
          <a:solidFill>
            <a:srgbClr val="A4D76B"/>
          </a:solidFill>
          <a:ln w="9525" algn="ctr">
            <a:solidFill>
              <a:schemeClr val="tx1"/>
            </a:solidFill>
            <a:round/>
            <a:headEnd/>
            <a:tailEnd/>
          </a:ln>
        </p:spPr>
        <p:txBody>
          <a:bodyPr/>
          <a:lstStyle/>
          <a:p>
            <a:endParaRPr lang="en-US"/>
          </a:p>
        </p:txBody>
      </p:sp>
      <p:sp>
        <p:nvSpPr>
          <p:cNvPr id="19467" name="Rectangle 11"/>
          <p:cNvSpPr>
            <a:spLocks noChangeArrowheads="1"/>
          </p:cNvSpPr>
          <p:nvPr/>
        </p:nvSpPr>
        <p:spPr bwMode="auto">
          <a:xfrm>
            <a:off x="4572000" y="6248400"/>
            <a:ext cx="76200" cy="76200"/>
          </a:xfrm>
          <a:prstGeom prst="rect">
            <a:avLst/>
          </a:prstGeom>
          <a:solidFill>
            <a:srgbClr val="D0F1B9"/>
          </a:solidFill>
          <a:ln w="9525" algn="ctr">
            <a:solidFill>
              <a:schemeClr val="tx1"/>
            </a:solidFill>
            <a:round/>
            <a:headEnd/>
            <a:tailEnd/>
          </a:ln>
        </p:spPr>
        <p:txBody>
          <a:bodyPr/>
          <a:lstStyle/>
          <a:p>
            <a:endParaRPr lang="en-US"/>
          </a:p>
        </p:txBody>
      </p:sp>
      <p:sp>
        <p:nvSpPr>
          <p:cNvPr id="14" name="Rectangle 13"/>
          <p:cNvSpPr/>
          <p:nvPr/>
        </p:nvSpPr>
        <p:spPr bwMode="auto">
          <a:xfrm>
            <a:off x="3276600" y="6400800"/>
            <a:ext cx="76200" cy="76200"/>
          </a:xfrm>
          <a:prstGeom prst="rect">
            <a:avLst/>
          </a:prstGeom>
          <a:solidFill>
            <a:schemeClr val="tx2">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5" name="Rectangle 14"/>
          <p:cNvSpPr/>
          <p:nvPr/>
        </p:nvSpPr>
        <p:spPr bwMode="auto">
          <a:xfrm>
            <a:off x="3276600" y="6248400"/>
            <a:ext cx="76200" cy="76200"/>
          </a:xfrm>
          <a:prstGeom prst="rect">
            <a:avLst/>
          </a:prstGeom>
          <a:solidFill>
            <a:schemeClr val="tx2">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8"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3"/>
          <p:cNvSpPr>
            <a:spLocks noGrp="1"/>
          </p:cNvSpPr>
          <p:nvPr>
            <p:ph type="sldNum" sz="quarter" idx="10"/>
          </p:nvPr>
        </p:nvSpPr>
        <p:spPr>
          <a:xfrm>
            <a:off x="8686800" y="6397625"/>
            <a:ext cx="457200" cy="457200"/>
          </a:xfrm>
          <a:noFill/>
        </p:spPr>
        <p:txBody>
          <a:bodyPr/>
          <a:lstStyle/>
          <a:p>
            <a:fld id="{94EB1AB4-7D03-4450-99E2-451C119D0B35}" type="slidenum">
              <a:rPr lang="en-US" smtClean="0"/>
              <a:pPr/>
              <a:t>24</a:t>
            </a:fld>
            <a:endParaRPr lang="en-US" smtClean="0"/>
          </a:p>
        </p:txBody>
      </p:sp>
      <p:sp>
        <p:nvSpPr>
          <p:cNvPr id="3077" name="Rectangle 2"/>
          <p:cNvSpPr>
            <a:spLocks noGrp="1" noChangeArrowheads="1"/>
          </p:cNvSpPr>
          <p:nvPr>
            <p:ph type="title"/>
          </p:nvPr>
        </p:nvSpPr>
        <p:spPr>
          <a:xfrm>
            <a:off x="914400" y="152400"/>
            <a:ext cx="8001000" cy="1295400"/>
          </a:xfrm>
        </p:spPr>
        <p:txBody>
          <a:bodyPr/>
          <a:lstStyle/>
          <a:p>
            <a:pPr eaLnBrk="1" hangingPunct="1">
              <a:defRPr/>
            </a:pPr>
            <a:r>
              <a:rPr lang="en-US" dirty="0" smtClean="0">
                <a:solidFill>
                  <a:schemeClr val="tx1">
                    <a:lumMod val="50000"/>
                  </a:schemeClr>
                </a:solidFill>
              </a:rPr>
              <a:t>Navigational Action </a:t>
            </a: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t>These items illustrate how often students participated in institutional programs or </a:t>
            </a:r>
            <a:br>
              <a:rPr lang="en-US" sz="1600" dirty="0" smtClean="0"/>
            </a:br>
            <a:r>
              <a:rPr lang="en-US" sz="1600" dirty="0" smtClean="0"/>
              <a:t>engaged in activities that would help them successfully traverse the institution.</a:t>
            </a:r>
            <a:endParaRPr lang="en-US" sz="1600" dirty="0" smtClean="0">
              <a:solidFill>
                <a:schemeClr val="tx1"/>
              </a:solidFill>
            </a:endParaRPr>
          </a:p>
        </p:txBody>
      </p:sp>
      <p:graphicFrame>
        <p:nvGraphicFramePr>
          <p:cNvPr id="16" name="Nav Action"/>
          <p:cNvGraphicFramePr>
            <a:graphicFrameLocks noChangeAspect="1"/>
          </p:cNvGraphicFramePr>
          <p:nvPr>
            <p:custDataLst>
              <p:tags r:id="rId1"/>
            </p:custDataLst>
            <p:extLst>
              <p:ext uri="{D42A27DB-BD31-4B8C-83A1-F6EECF244321}">
                <p14:modId xmlns:p14="http://schemas.microsoft.com/office/powerpoint/2010/main" val="3218750513"/>
              </p:ext>
            </p:extLst>
          </p:nvPr>
        </p:nvGraphicFramePr>
        <p:xfrm>
          <a:off x="101600" y="1600200"/>
          <a:ext cx="8737600" cy="3708400"/>
        </p:xfrm>
        <a:graphic>
          <a:graphicData uri="http://schemas.openxmlformats.org/drawingml/2006/chart">
            <c:chart xmlns:c="http://schemas.openxmlformats.org/drawingml/2006/chart" xmlns:r="http://schemas.openxmlformats.org/officeDocument/2006/relationships" r:id="rId4"/>
          </a:graphicData>
        </a:graphic>
      </p:graphicFrame>
      <p:sp>
        <p:nvSpPr>
          <p:cNvPr id="3078" name="TextBox 8"/>
          <p:cNvSpPr txBox="1">
            <a:spLocks noChangeArrowheads="1"/>
          </p:cNvSpPr>
          <p:nvPr/>
        </p:nvSpPr>
        <p:spPr bwMode="auto">
          <a:xfrm>
            <a:off x="685800" y="5181600"/>
            <a:ext cx="2667000" cy="307975"/>
          </a:xfrm>
          <a:prstGeom prst="rect">
            <a:avLst/>
          </a:prstGeom>
          <a:noFill/>
          <a:ln w="9525">
            <a:noFill/>
            <a:miter lim="800000"/>
            <a:headEnd/>
            <a:tailEnd/>
          </a:ln>
        </p:spPr>
        <p:txBody>
          <a:bodyPr wrap="square">
            <a:spAutoFit/>
          </a:bodyPr>
          <a:lstStyle/>
          <a:p>
            <a:pPr algn="ctr">
              <a:defRPr/>
            </a:pPr>
            <a:r>
              <a:rPr lang="en-US" sz="1400" dirty="0">
                <a:solidFill>
                  <a:schemeClr val="tx2">
                    <a:lumMod val="75000"/>
                  </a:schemeClr>
                </a:solidFill>
              </a:rPr>
              <a:t>Financial Aid Advising</a:t>
            </a:r>
          </a:p>
        </p:txBody>
      </p:sp>
      <p:sp>
        <p:nvSpPr>
          <p:cNvPr id="3079" name="TextBox 9"/>
          <p:cNvSpPr txBox="1">
            <a:spLocks noChangeArrowheads="1"/>
          </p:cNvSpPr>
          <p:nvPr/>
        </p:nvSpPr>
        <p:spPr bwMode="auto">
          <a:xfrm>
            <a:off x="3352800" y="5181600"/>
            <a:ext cx="2743200" cy="307975"/>
          </a:xfrm>
          <a:prstGeom prst="rect">
            <a:avLst/>
          </a:prstGeom>
          <a:noFill/>
          <a:ln w="9525">
            <a:noFill/>
            <a:miter lim="800000"/>
            <a:headEnd/>
            <a:tailEnd/>
          </a:ln>
        </p:spPr>
        <p:txBody>
          <a:bodyPr wrap="square">
            <a:spAutoFit/>
          </a:bodyPr>
          <a:lstStyle/>
          <a:p>
            <a:pPr algn="ctr">
              <a:defRPr/>
            </a:pPr>
            <a:r>
              <a:rPr lang="en-US" sz="1400" dirty="0">
                <a:solidFill>
                  <a:schemeClr val="tx1">
                    <a:lumMod val="75000"/>
                  </a:schemeClr>
                </a:solidFill>
              </a:rPr>
              <a:t>Career Counseling</a:t>
            </a:r>
          </a:p>
        </p:txBody>
      </p:sp>
      <p:sp>
        <p:nvSpPr>
          <p:cNvPr id="3081" name="Rectangle 6"/>
          <p:cNvSpPr>
            <a:spLocks noChangeArrowheads="1"/>
          </p:cNvSpPr>
          <p:nvPr/>
        </p:nvSpPr>
        <p:spPr bwMode="auto">
          <a:xfrm>
            <a:off x="3124200" y="5943600"/>
            <a:ext cx="2819400" cy="646113"/>
          </a:xfrm>
          <a:prstGeom prst="rect">
            <a:avLst/>
          </a:prstGeom>
          <a:noFill/>
          <a:ln w="9525">
            <a:noFill/>
            <a:miter lim="800000"/>
            <a:headEnd/>
            <a:tailEnd/>
          </a:ln>
        </p:spPr>
        <p:txBody>
          <a:bodyPr>
            <a:spAutoFit/>
          </a:bodyPr>
          <a:lstStyle/>
          <a:p>
            <a:pPr>
              <a:defRPr/>
            </a:pPr>
            <a:r>
              <a:rPr lang="en-US" sz="1200" b="1" dirty="0">
                <a:solidFill>
                  <a:schemeClr val="tx1">
                    <a:lumMod val="75000"/>
                  </a:schemeClr>
                </a:solidFill>
              </a:rPr>
              <a:t>Your Institution         Comparison Group</a:t>
            </a:r>
          </a:p>
          <a:p>
            <a:pPr>
              <a:defRPr/>
            </a:pPr>
            <a:r>
              <a:rPr lang="en-US" sz="1200" b="1" dirty="0"/>
              <a:t>     </a:t>
            </a:r>
            <a:r>
              <a:rPr lang="en-US" sz="1200" dirty="0"/>
              <a:t>Frequently                  Frequently</a:t>
            </a:r>
          </a:p>
          <a:p>
            <a:pPr>
              <a:defRPr/>
            </a:pPr>
            <a:r>
              <a:rPr lang="en-US" sz="1200" dirty="0"/>
              <a:t>     Occasionally               Occasionally</a:t>
            </a:r>
          </a:p>
        </p:txBody>
      </p:sp>
      <p:sp>
        <p:nvSpPr>
          <p:cNvPr id="20490" name="Rectangle 12"/>
          <p:cNvSpPr>
            <a:spLocks noChangeArrowheads="1"/>
          </p:cNvSpPr>
          <p:nvPr/>
        </p:nvSpPr>
        <p:spPr bwMode="auto">
          <a:xfrm>
            <a:off x="4572000" y="6400800"/>
            <a:ext cx="76200" cy="76200"/>
          </a:xfrm>
          <a:prstGeom prst="rect">
            <a:avLst/>
          </a:prstGeom>
          <a:solidFill>
            <a:srgbClr val="A4D76B"/>
          </a:solidFill>
          <a:ln w="9525" algn="ctr">
            <a:solidFill>
              <a:schemeClr val="tx1"/>
            </a:solidFill>
            <a:round/>
            <a:headEnd/>
            <a:tailEnd/>
          </a:ln>
        </p:spPr>
        <p:txBody>
          <a:bodyPr/>
          <a:lstStyle/>
          <a:p>
            <a:endParaRPr lang="en-US"/>
          </a:p>
        </p:txBody>
      </p:sp>
      <p:sp>
        <p:nvSpPr>
          <p:cNvPr id="20491" name="Rectangle 11"/>
          <p:cNvSpPr>
            <a:spLocks noChangeArrowheads="1"/>
          </p:cNvSpPr>
          <p:nvPr/>
        </p:nvSpPr>
        <p:spPr bwMode="auto">
          <a:xfrm>
            <a:off x="4572000" y="6248400"/>
            <a:ext cx="76200" cy="76200"/>
          </a:xfrm>
          <a:prstGeom prst="rect">
            <a:avLst/>
          </a:prstGeom>
          <a:solidFill>
            <a:srgbClr val="D0F1B9"/>
          </a:solidFill>
          <a:ln w="9525" algn="ctr">
            <a:solidFill>
              <a:schemeClr val="tx1"/>
            </a:solidFill>
            <a:round/>
            <a:headEnd/>
            <a:tailEnd/>
          </a:ln>
        </p:spPr>
        <p:txBody>
          <a:bodyPr/>
          <a:lstStyle/>
          <a:p>
            <a:endParaRPr lang="en-US"/>
          </a:p>
        </p:txBody>
      </p:sp>
      <p:sp>
        <p:nvSpPr>
          <p:cNvPr id="14" name="Rectangle 13"/>
          <p:cNvSpPr/>
          <p:nvPr/>
        </p:nvSpPr>
        <p:spPr bwMode="auto">
          <a:xfrm>
            <a:off x="3276600" y="6400800"/>
            <a:ext cx="76200" cy="76200"/>
          </a:xfrm>
          <a:prstGeom prst="rect">
            <a:avLst/>
          </a:prstGeom>
          <a:solidFill>
            <a:schemeClr val="tx2">
              <a:lumMod val="75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5" name="Rectangle 14"/>
          <p:cNvSpPr/>
          <p:nvPr/>
        </p:nvSpPr>
        <p:spPr bwMode="auto">
          <a:xfrm>
            <a:off x="3276600" y="6248400"/>
            <a:ext cx="76200" cy="76200"/>
          </a:xfrm>
          <a:prstGeom prst="rect">
            <a:avLst/>
          </a:prstGeom>
          <a:solidFill>
            <a:schemeClr val="tx2">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18"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
        <p:nvSpPr>
          <p:cNvPr id="13" name="TextBox 8"/>
          <p:cNvSpPr txBox="1">
            <a:spLocks noChangeArrowheads="1"/>
          </p:cNvSpPr>
          <p:nvPr/>
        </p:nvSpPr>
        <p:spPr bwMode="auto">
          <a:xfrm>
            <a:off x="6172200" y="5181798"/>
            <a:ext cx="2819400" cy="307777"/>
          </a:xfrm>
          <a:prstGeom prst="rect">
            <a:avLst/>
          </a:prstGeom>
          <a:noFill/>
          <a:ln w="9525">
            <a:noFill/>
            <a:miter lim="800000"/>
            <a:headEnd/>
            <a:tailEnd/>
          </a:ln>
        </p:spPr>
        <p:txBody>
          <a:bodyPr wrap="square">
            <a:spAutoFit/>
          </a:bodyPr>
          <a:lstStyle/>
          <a:p>
            <a:pPr algn="ctr">
              <a:defRPr/>
            </a:pPr>
            <a:r>
              <a:rPr lang="en-US" sz="1400" dirty="0" smtClean="0">
                <a:solidFill>
                  <a:schemeClr val="tx2">
                    <a:lumMod val="75000"/>
                  </a:schemeClr>
                </a:solidFill>
              </a:rPr>
              <a:t>Attended Professors’ Office Hours</a:t>
            </a:r>
            <a:endParaRPr lang="en-US" sz="14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sz="quarter"/>
          </p:nvPr>
        </p:nvSpPr>
        <p:spPr>
          <a:xfrm>
            <a:off x="685800" y="2133600"/>
            <a:ext cx="7772400" cy="1736725"/>
          </a:xfrm>
        </p:spPr>
        <p:txBody>
          <a:bodyPr/>
          <a:lstStyle/>
          <a:p>
            <a:pPr>
              <a:defRPr/>
            </a:pPr>
            <a:r>
              <a:rPr lang="en-US" dirty="0" smtClean="0">
                <a:solidFill>
                  <a:schemeClr val="tx2">
                    <a:lumMod val="50000"/>
                  </a:schemeClr>
                </a:solidFill>
              </a:rPr>
              <a:t>Student Learning Outcomes</a:t>
            </a:r>
            <a:endParaRPr lang="en-US" dirty="0">
              <a:solidFill>
                <a:schemeClr val="tx2">
                  <a:lumMod val="50000"/>
                </a:schemeClr>
              </a:solidFill>
            </a:endParaRPr>
          </a:p>
        </p:txBody>
      </p:sp>
      <p:sp>
        <p:nvSpPr>
          <p:cNvPr id="34819" name="Subtitle 6"/>
          <p:cNvSpPr>
            <a:spLocks noGrp="1"/>
          </p:cNvSpPr>
          <p:nvPr>
            <p:ph type="subTitle" sz="quarter" idx="1"/>
          </p:nvPr>
        </p:nvSpPr>
        <p:spPr>
          <a:xfrm>
            <a:off x="1371600" y="4114800"/>
            <a:ext cx="6400800" cy="1752600"/>
          </a:xfrm>
        </p:spPr>
        <p:txBody>
          <a:bodyPr/>
          <a:lstStyle/>
          <a:p>
            <a:r>
              <a:rPr lang="en-US" smtClean="0"/>
              <a:t>Students develop across a range of outcomes related to complex thinking, ethical decision-making, and capacity for citizenship when they are exposed to diversity.</a:t>
            </a:r>
          </a:p>
        </p:txBody>
      </p:sp>
      <p:sp>
        <p:nvSpPr>
          <p:cNvPr id="34821" name="Slide Number Placeholder 3"/>
          <p:cNvSpPr>
            <a:spLocks noGrp="1"/>
          </p:cNvSpPr>
          <p:nvPr>
            <p:ph type="sldNum" sz="quarter" idx="12"/>
          </p:nvPr>
        </p:nvSpPr>
        <p:spPr>
          <a:xfrm>
            <a:off x="7010400" y="6400800"/>
            <a:ext cx="2133600" cy="457200"/>
          </a:xfrm>
          <a:noFill/>
        </p:spPr>
        <p:txBody>
          <a:bodyPr/>
          <a:lstStyle/>
          <a:p>
            <a:fld id="{31B3BCFD-632C-45D3-B3E0-05CB243296B2}" type="slidenum">
              <a:rPr lang="en-US" smtClean="0"/>
              <a:pPr/>
              <a:t>25</a:t>
            </a:fld>
            <a:endParaRPr lang="en-US" dirty="0" smtClean="0"/>
          </a:p>
        </p:txBody>
      </p:sp>
      <p:pic>
        <p:nvPicPr>
          <p:cNvPr id="7" name="Picture 6"/>
          <p:cNvPicPr>
            <a:picLocks noChangeAspect="1" noChangeArrowheads="1"/>
          </p:cNvPicPr>
          <p:nvPr/>
        </p:nvPicPr>
        <p:blipFill>
          <a:blip r:embed="rId3" cstate="print"/>
          <a:srcRect/>
          <a:stretch>
            <a:fillRect/>
          </a:stretch>
        </p:blipFill>
        <p:spPr bwMode="auto">
          <a:xfrm>
            <a:off x="3657600" y="1524000"/>
            <a:ext cx="1676400" cy="1435100"/>
          </a:xfrm>
          <a:prstGeom prst="rect">
            <a:avLst/>
          </a:prstGeom>
          <a:noFill/>
          <a:ln w="9525">
            <a:solidFill>
              <a:schemeClr val="accent1">
                <a:lumMod val="50000"/>
              </a:schemeClr>
            </a:solid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4"/>
          <p:cNvSpPr txBox="1">
            <a:spLocks noGrp="1"/>
          </p:cNvSpPr>
          <p:nvPr/>
        </p:nvSpPr>
        <p:spPr bwMode="auto">
          <a:xfrm>
            <a:off x="8686800" y="6400800"/>
            <a:ext cx="381000" cy="457200"/>
          </a:xfrm>
          <a:prstGeom prst="rect">
            <a:avLst/>
          </a:prstGeom>
          <a:noFill/>
          <a:ln w="9525">
            <a:noFill/>
            <a:miter lim="800000"/>
            <a:headEnd/>
            <a:tailEnd/>
          </a:ln>
        </p:spPr>
        <p:txBody>
          <a:bodyPr anchor="b"/>
          <a:lstStyle/>
          <a:p>
            <a:pPr algn="r" eaLnBrk="1" hangingPunct="1"/>
            <a:fld id="{22B63309-889B-4342-A141-D2DBED1C8BF2}" type="slidenum">
              <a:rPr lang="en-US" sz="1200"/>
              <a:pPr algn="r" eaLnBrk="1" hangingPunct="1"/>
              <a:t>26</a:t>
            </a:fld>
            <a:endParaRPr lang="en-US" sz="1200" dirty="0"/>
          </a:p>
        </p:txBody>
      </p:sp>
      <p:sp>
        <p:nvSpPr>
          <p:cNvPr id="7173" name="Rectangle 2"/>
          <p:cNvSpPr>
            <a:spLocks noGrp="1" noChangeArrowheads="1"/>
          </p:cNvSpPr>
          <p:nvPr>
            <p:ph type="title" idx="4294967295"/>
          </p:nvPr>
        </p:nvSpPr>
        <p:spPr>
          <a:xfrm>
            <a:off x="990600" y="152400"/>
            <a:ext cx="8001000" cy="1219200"/>
          </a:xfrm>
        </p:spPr>
        <p:txBody>
          <a:bodyPr/>
          <a:lstStyle/>
          <a:p>
            <a:pPr eaLnBrk="1" hangingPunct="1">
              <a:defRPr/>
            </a:pPr>
            <a:r>
              <a:rPr lang="en-US" dirty="0" smtClean="0">
                <a:solidFill>
                  <a:schemeClr val="tx1">
                    <a:lumMod val="50000"/>
                  </a:schemeClr>
                </a:solidFill>
              </a:rPr>
              <a:t>Habits of Mind</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i="1" dirty="0" smtClean="0">
                <a:solidFill>
                  <a:schemeClr val="tx1"/>
                </a:solidFill>
              </a:rPr>
              <a:t> </a:t>
            </a:r>
            <a:r>
              <a:rPr lang="en-US" sz="1600" i="1" dirty="0" smtClean="0"/>
              <a:t>Habits of Mind </a:t>
            </a:r>
            <a:r>
              <a:rPr lang="en-US" sz="1600" dirty="0" smtClean="0"/>
              <a:t>is a unified measure of the behaviors and traits associated with academic success. These learning behaviors are seen as the foundation for lifelong learning.</a:t>
            </a:r>
            <a:endParaRPr lang="en-US" sz="1600" dirty="0" smtClean="0">
              <a:solidFill>
                <a:schemeClr val="tx1"/>
              </a:solidFill>
            </a:endParaRPr>
          </a:p>
        </p:txBody>
      </p:sp>
      <p:sp>
        <p:nvSpPr>
          <p:cNvPr id="21510" name="Rectangle 12"/>
          <p:cNvSpPr>
            <a:spLocks noChangeArrowheads="1"/>
          </p:cNvSpPr>
          <p:nvPr/>
        </p:nvSpPr>
        <p:spPr bwMode="auto">
          <a:xfrm>
            <a:off x="3200400" y="6096000"/>
            <a:ext cx="76200" cy="76200"/>
          </a:xfrm>
          <a:prstGeom prst="rect">
            <a:avLst/>
          </a:prstGeom>
          <a:solidFill>
            <a:srgbClr val="A4D76B"/>
          </a:solidFill>
          <a:ln w="9525" algn="ctr">
            <a:solidFill>
              <a:schemeClr val="tx1"/>
            </a:solidFill>
            <a:round/>
            <a:headEnd/>
            <a:tailEnd/>
          </a:ln>
        </p:spPr>
        <p:txBody>
          <a:bodyPr/>
          <a:lstStyle/>
          <a:p>
            <a:endParaRPr lang="en-US"/>
          </a:p>
        </p:txBody>
      </p:sp>
      <p:graphicFrame>
        <p:nvGraphicFramePr>
          <p:cNvPr id="8" name="Habits of Mind"/>
          <p:cNvGraphicFramePr>
            <a:graphicFrameLocks noChangeAspect="1"/>
          </p:cNvGraphicFramePr>
          <p:nvPr>
            <p:custDataLst>
              <p:tags r:id="rId1"/>
            </p:custDataLst>
            <p:extLst>
              <p:ext uri="{D42A27DB-BD31-4B8C-83A1-F6EECF244321}">
                <p14:modId xmlns:p14="http://schemas.microsoft.com/office/powerpoint/2010/main" val="2769509809"/>
              </p:ext>
            </p:extLst>
          </p:nvPr>
        </p:nvGraphicFramePr>
        <p:xfrm>
          <a:off x="228600" y="1524000"/>
          <a:ext cx="86868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1"/>
          <p:cNvSpPr>
            <a:spLocks noChangeArrowheads="1"/>
          </p:cNvSpPr>
          <p:nvPr/>
        </p:nvSpPr>
        <p:spPr bwMode="auto">
          <a:xfrm>
            <a:off x="1804988" y="5972175"/>
            <a:ext cx="2919412" cy="276225"/>
          </a:xfrm>
          <a:prstGeom prst="rect">
            <a:avLst/>
          </a:prstGeom>
          <a:noFill/>
          <a:ln w="9525">
            <a:noFill/>
            <a:miter lim="800000"/>
            <a:headEnd/>
            <a:tailEnd/>
          </a:ln>
        </p:spPr>
        <p:txBody>
          <a:bodyPr wrap="none">
            <a:spAutoFit/>
          </a:bodyPr>
          <a:lstStyle/>
          <a:p>
            <a:pPr algn="ctr">
              <a:defRPr/>
            </a:pPr>
            <a:r>
              <a:rPr lang="en-US" sz="1200" b="1" dirty="0">
                <a:solidFill>
                  <a:schemeClr val="tx2">
                    <a:lumMod val="75000"/>
                  </a:schemeClr>
                </a:solidFill>
              </a:rPr>
              <a:t>■ Your Institution       Comparison Group</a:t>
            </a:r>
          </a:p>
        </p:txBody>
      </p:sp>
      <p:sp>
        <p:nvSpPr>
          <p:cNvPr id="10"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D03B7126-4E2F-4432-B32B-6A3A76A787F6}" type="slidenum">
              <a:rPr lang="en-US" sz="1200"/>
              <a:pPr algn="r" eaLnBrk="1" hangingPunct="1"/>
              <a:t>27</a:t>
            </a:fld>
            <a:endParaRPr lang="en-US" sz="1200"/>
          </a:p>
        </p:txBody>
      </p:sp>
      <p:sp>
        <p:nvSpPr>
          <p:cNvPr id="17412" name="Rectangle 2"/>
          <p:cNvSpPr>
            <a:spLocks noGrp="1" noChangeArrowheads="1"/>
          </p:cNvSpPr>
          <p:nvPr>
            <p:ph type="title" idx="4294967295"/>
          </p:nvPr>
        </p:nvSpPr>
        <p:spPr>
          <a:xfrm>
            <a:off x="914400" y="150813"/>
            <a:ext cx="8001000" cy="1449387"/>
          </a:xfrm>
        </p:spPr>
        <p:txBody>
          <a:bodyPr/>
          <a:lstStyle/>
          <a:p>
            <a:pPr eaLnBrk="1" hangingPunct="1">
              <a:defRPr/>
            </a:pPr>
            <a:r>
              <a:rPr lang="en-US" sz="1600" dirty="0" smtClean="0">
                <a:solidFill>
                  <a:schemeClr val="tx1">
                    <a:lumMod val="50000"/>
                  </a:schemeClr>
                </a:solidFill>
              </a:rPr>
              <a:t> </a:t>
            </a:r>
            <a:r>
              <a:rPr lang="en-US" dirty="0" smtClean="0">
                <a:solidFill>
                  <a:schemeClr val="tx1">
                    <a:lumMod val="50000"/>
                  </a:schemeClr>
                </a:solidFill>
              </a:rPr>
              <a:t>Integration of Learning</a:t>
            </a:r>
            <a:r>
              <a:rPr lang="en-US" sz="1600" dirty="0" smtClean="0"/>
              <a:t/>
            </a:r>
            <a:br>
              <a:rPr lang="en-US" sz="1600" dirty="0" smtClean="0"/>
            </a:br>
            <a:r>
              <a:rPr lang="en-US" sz="1600" dirty="0" smtClean="0"/>
              <a:t/>
            </a:r>
            <a:br>
              <a:rPr lang="en-US" sz="1600" dirty="0" smtClean="0"/>
            </a:br>
            <a:r>
              <a:rPr lang="en-US" sz="1600" i="1" dirty="0" smtClean="0"/>
              <a:t>Integration of Learning </a:t>
            </a:r>
            <a:r>
              <a:rPr lang="en-US" sz="1600" dirty="0" smtClean="0"/>
              <a:t>is a measure of student behavior that reflects integrating, connecting, and applying concepts and ideas.</a:t>
            </a:r>
            <a:endParaRPr lang="en-US" sz="1600" dirty="0" smtClean="0">
              <a:solidFill>
                <a:schemeClr val="tx1"/>
              </a:solidFill>
            </a:endParaRPr>
          </a:p>
        </p:txBody>
      </p:sp>
      <p:graphicFrame>
        <p:nvGraphicFramePr>
          <p:cNvPr id="8" name="Integration of Learning"/>
          <p:cNvGraphicFramePr>
            <a:graphicFrameLocks noChangeAspect="1"/>
          </p:cNvGraphicFramePr>
          <p:nvPr>
            <p:custDataLst>
              <p:tags r:id="rId1"/>
            </p:custDataLst>
            <p:extLst>
              <p:ext uri="{D42A27DB-BD31-4B8C-83A1-F6EECF244321}">
                <p14:modId xmlns:p14="http://schemas.microsoft.com/office/powerpoint/2010/main" val="3625796207"/>
              </p:ext>
            </p:extLst>
          </p:nvPr>
        </p:nvGraphicFramePr>
        <p:xfrm>
          <a:off x="146050" y="1497013"/>
          <a:ext cx="8810625" cy="45656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881188" y="5972175"/>
            <a:ext cx="2919412" cy="276225"/>
          </a:xfrm>
          <a:prstGeom prst="rect">
            <a:avLst/>
          </a:prstGeom>
          <a:noFill/>
          <a:ln w="9525">
            <a:noFill/>
            <a:miter lim="800000"/>
            <a:headEnd/>
            <a:tailEnd/>
          </a:ln>
        </p:spPr>
        <p:txBody>
          <a:bodyPr wrap="none">
            <a:spAutoFit/>
          </a:bodyPr>
          <a:lstStyle/>
          <a:p>
            <a:pPr algn="ctr">
              <a:defRPr/>
            </a:pPr>
            <a:r>
              <a:rPr lang="en-US" sz="1200" b="1" dirty="0">
                <a:solidFill>
                  <a:schemeClr val="tx2">
                    <a:lumMod val="75000"/>
                  </a:schemeClr>
                </a:solidFill>
              </a:rPr>
              <a:t>■ Your Institution       Comparison Group</a:t>
            </a:r>
          </a:p>
        </p:txBody>
      </p:sp>
      <p:sp>
        <p:nvSpPr>
          <p:cNvPr id="22535" name="Rectangle 9"/>
          <p:cNvSpPr>
            <a:spLocks noChangeArrowheads="1"/>
          </p:cNvSpPr>
          <p:nvPr/>
        </p:nvSpPr>
        <p:spPr bwMode="auto">
          <a:xfrm>
            <a:off x="3276600" y="6096000"/>
            <a:ext cx="76200" cy="76200"/>
          </a:xfrm>
          <a:prstGeom prst="rect">
            <a:avLst/>
          </a:prstGeom>
          <a:solidFill>
            <a:srgbClr val="A4D76B"/>
          </a:solidFill>
          <a:ln w="9525" algn="ctr">
            <a:solidFill>
              <a:schemeClr val="tx1"/>
            </a:solidFill>
            <a:round/>
            <a:headEnd/>
            <a:tailEnd/>
          </a:ln>
        </p:spPr>
        <p:txBody>
          <a:bodyPr/>
          <a:lstStyle/>
          <a:p>
            <a:endParaRPr lang="en-US"/>
          </a:p>
        </p:txBody>
      </p:sp>
      <p:sp>
        <p:nvSpPr>
          <p:cNvPr id="11"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Acad Self-Concept"/>
          <p:cNvGraphicFramePr>
            <a:graphicFrameLocks noChangeAspect="1"/>
          </p:cNvGraphicFramePr>
          <p:nvPr>
            <p:custDataLst>
              <p:tags r:id="rId1"/>
            </p:custDataLst>
            <p:extLst>
              <p:ext uri="{D42A27DB-BD31-4B8C-83A1-F6EECF244321}">
                <p14:modId xmlns:p14="http://schemas.microsoft.com/office/powerpoint/2010/main" val="1181021886"/>
              </p:ext>
            </p:extLst>
          </p:nvPr>
        </p:nvGraphicFramePr>
        <p:xfrm>
          <a:off x="228600" y="1524000"/>
          <a:ext cx="8686800" cy="448945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Object 3"/>
          <p:cNvGraphicFramePr>
            <a:graphicFrameLocks noChangeAspect="1"/>
          </p:cNvGraphicFramePr>
          <p:nvPr>
            <p:custDataLst>
              <p:tags r:id="rId2"/>
            </p:custDataLst>
          </p:nvPr>
        </p:nvGraphicFramePr>
        <p:xfrm>
          <a:off x="4343400" y="2133600"/>
          <a:ext cx="8956675" cy="4394200"/>
        </p:xfrm>
        <a:graphic>
          <a:graphicData uri="http://schemas.openxmlformats.org/drawingml/2006/chart">
            <c:chart xmlns:c="http://schemas.openxmlformats.org/drawingml/2006/chart" xmlns:r="http://schemas.openxmlformats.org/officeDocument/2006/relationships" r:id="rId6"/>
          </a:graphicData>
        </a:graphic>
      </p:graphicFrame>
      <p:sp>
        <p:nvSpPr>
          <p:cNvPr id="23556"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4B31B710-F240-4CFD-AD84-711DEC8AB0D2}" type="slidenum">
              <a:rPr lang="en-US" sz="1200"/>
              <a:pPr algn="r" eaLnBrk="1" hangingPunct="1"/>
              <a:t>28</a:t>
            </a:fld>
            <a:endParaRPr lang="en-US" sz="1200"/>
          </a:p>
        </p:txBody>
      </p:sp>
      <p:sp>
        <p:nvSpPr>
          <p:cNvPr id="7176" name="TextBox 1"/>
          <p:cNvSpPr txBox="1">
            <a:spLocks noChangeArrowheads="1"/>
          </p:cNvSpPr>
          <p:nvPr/>
        </p:nvSpPr>
        <p:spPr bwMode="auto">
          <a:xfrm>
            <a:off x="6248400" y="3200400"/>
            <a:ext cx="2590800" cy="1600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Self-rated academic ability</a:t>
            </a:r>
          </a:p>
          <a:p>
            <a:pPr algn="just">
              <a:buFont typeface="Arial" charset="0"/>
              <a:buChar char="•"/>
              <a:defRPr/>
            </a:pPr>
            <a:r>
              <a:rPr lang="en-US" sz="1200" dirty="0" smtClean="0">
                <a:solidFill>
                  <a:schemeClr val="tx1">
                    <a:lumMod val="75000"/>
                  </a:schemeClr>
                </a:solidFill>
              </a:rPr>
              <a:t> Self-rated </a:t>
            </a:r>
            <a:r>
              <a:rPr lang="en-US" sz="1200" dirty="0">
                <a:solidFill>
                  <a:schemeClr val="tx1">
                    <a:lumMod val="75000"/>
                  </a:schemeClr>
                </a:solidFill>
              </a:rPr>
              <a:t>intellectual self-confidence</a:t>
            </a:r>
          </a:p>
          <a:p>
            <a:pPr algn="just">
              <a:buFont typeface="Arial" charset="0"/>
              <a:buChar char="•"/>
              <a:defRPr/>
            </a:pPr>
            <a:r>
              <a:rPr lang="en-US" sz="1200" dirty="0">
                <a:solidFill>
                  <a:schemeClr val="tx1">
                    <a:lumMod val="75000"/>
                  </a:schemeClr>
                </a:solidFill>
              </a:rPr>
              <a:t> Self-rated drive to </a:t>
            </a:r>
            <a:r>
              <a:rPr lang="en-US" sz="1200" dirty="0" smtClean="0">
                <a:solidFill>
                  <a:schemeClr val="tx1">
                    <a:lumMod val="75000"/>
                  </a:schemeClr>
                </a:solidFill>
              </a:rPr>
              <a:t>achieve</a:t>
            </a:r>
          </a:p>
          <a:p>
            <a:pPr algn="just">
              <a:buFont typeface="Arial" charset="0"/>
              <a:buChar char="•"/>
              <a:defRPr/>
            </a:pPr>
            <a:r>
              <a:rPr lang="en-US" sz="1200" dirty="0" smtClean="0">
                <a:solidFill>
                  <a:schemeClr val="tx1">
                    <a:lumMod val="75000"/>
                  </a:schemeClr>
                </a:solidFill>
              </a:rPr>
              <a:t> Self-rated mathematical ability</a:t>
            </a:r>
          </a:p>
        </p:txBody>
      </p:sp>
      <p:sp>
        <p:nvSpPr>
          <p:cNvPr id="10" name="Rectangle 2"/>
          <p:cNvSpPr txBox="1">
            <a:spLocks noChangeArrowheads="1"/>
          </p:cNvSpPr>
          <p:nvPr/>
        </p:nvSpPr>
        <p:spPr bwMode="auto">
          <a:xfrm>
            <a:off x="914400" y="152400"/>
            <a:ext cx="8001000" cy="14478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Academic Self-Concept</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i="1" kern="0" dirty="0">
                <a:latin typeface="+mj-lt"/>
                <a:ea typeface="+mj-ea"/>
                <a:cs typeface="+mj-cs"/>
              </a:rPr>
              <a:t> </a:t>
            </a:r>
            <a:br>
              <a:rPr lang="en-US" sz="1600" b="1" i="1" kern="0" dirty="0">
                <a:latin typeface="+mj-lt"/>
                <a:ea typeface="+mj-ea"/>
                <a:cs typeface="+mj-cs"/>
              </a:rPr>
            </a:br>
            <a:r>
              <a:rPr lang="en-US" sz="1600" b="1" kern="0" dirty="0">
                <a:latin typeface="+mj-lt"/>
                <a:ea typeface="+mj-ea"/>
                <a:cs typeface="+mj-cs"/>
              </a:rPr>
              <a:t>Self-awareness and confidence in academic environments help students learn by encouraging their intellectual inquiry. </a:t>
            </a:r>
            <a:r>
              <a:rPr lang="en-US" sz="1600" b="1" i="1" kern="0" dirty="0">
                <a:solidFill>
                  <a:srgbClr val="7680AC"/>
                </a:solidFill>
                <a:latin typeface="+mj-lt"/>
                <a:ea typeface="+mj-ea"/>
                <a:cs typeface="+mj-cs"/>
              </a:rPr>
              <a:t>Academic Self-Concept </a:t>
            </a:r>
            <a:r>
              <a:rPr lang="en-US" sz="1600" b="1" kern="0" dirty="0">
                <a:solidFill>
                  <a:srgbClr val="7680AC"/>
                </a:solidFill>
                <a:latin typeface="+mj-lt"/>
                <a:ea typeface="+mj-ea"/>
                <a:cs typeface="+mj-cs"/>
              </a:rPr>
              <a:t>is a unified measure of students’ beliefs about their abilities and confidence in academic environments.</a:t>
            </a:r>
            <a:endParaRPr lang="en-US" sz="1600" b="1" kern="0" dirty="0">
              <a:latin typeface="+mj-lt"/>
              <a:ea typeface="+mj-ea"/>
              <a:cs typeface="+mj-cs"/>
            </a:endParaRPr>
          </a:p>
        </p:txBody>
      </p:sp>
      <p:sp>
        <p:nvSpPr>
          <p:cNvPr id="23560" name="Rectangle 12"/>
          <p:cNvSpPr>
            <a:spLocks noChangeArrowheads="1"/>
          </p:cNvSpPr>
          <p:nvPr/>
        </p:nvSpPr>
        <p:spPr bwMode="auto">
          <a:xfrm>
            <a:off x="3352800" y="6096000"/>
            <a:ext cx="76200" cy="76200"/>
          </a:xfrm>
          <a:prstGeom prst="rect">
            <a:avLst/>
          </a:prstGeom>
          <a:solidFill>
            <a:srgbClr val="A4D76B"/>
          </a:solidFill>
          <a:ln w="9525" algn="ctr">
            <a:solidFill>
              <a:schemeClr val="tx1"/>
            </a:solidFill>
            <a:round/>
            <a:headEnd/>
            <a:tailEnd/>
          </a:ln>
        </p:spPr>
        <p:txBody>
          <a:bodyPr/>
          <a:lstStyle/>
          <a:p>
            <a:endParaRPr lang="en-US"/>
          </a:p>
        </p:txBody>
      </p:sp>
      <p:sp>
        <p:nvSpPr>
          <p:cNvPr id="12" name="Rectangle 11"/>
          <p:cNvSpPr>
            <a:spLocks noChangeArrowheads="1"/>
          </p:cNvSpPr>
          <p:nvPr/>
        </p:nvSpPr>
        <p:spPr bwMode="auto">
          <a:xfrm>
            <a:off x="1957388" y="5972175"/>
            <a:ext cx="2919412" cy="276225"/>
          </a:xfrm>
          <a:prstGeom prst="rect">
            <a:avLst/>
          </a:prstGeom>
          <a:noFill/>
          <a:ln w="9525">
            <a:noFill/>
            <a:miter lim="800000"/>
            <a:headEnd/>
            <a:tailEnd/>
          </a:ln>
        </p:spPr>
        <p:txBody>
          <a:bodyPr wrap="none">
            <a:spAutoFit/>
          </a:bodyPr>
          <a:lstStyle/>
          <a:p>
            <a:pPr algn="ctr">
              <a:defRPr/>
            </a:pPr>
            <a:r>
              <a:rPr lang="en-US" sz="1200" b="1" dirty="0">
                <a:solidFill>
                  <a:schemeClr val="tx2">
                    <a:lumMod val="75000"/>
                  </a:schemeClr>
                </a:solidFill>
              </a:rPr>
              <a:t>■ Your Institution       Comparison Group</a:t>
            </a:r>
          </a:p>
        </p:txBody>
      </p:sp>
      <p:sp>
        <p:nvSpPr>
          <p:cNvPr id="15"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Pluralistic Orientation"/>
          <p:cNvGraphicFramePr>
            <a:graphicFrameLocks noChangeAspect="1"/>
          </p:cNvGraphicFramePr>
          <p:nvPr>
            <p:custDataLst>
              <p:tags r:id="rId1"/>
            </p:custDataLst>
            <p:extLst>
              <p:ext uri="{D42A27DB-BD31-4B8C-83A1-F6EECF244321}">
                <p14:modId xmlns:p14="http://schemas.microsoft.com/office/powerpoint/2010/main" val="898377121"/>
              </p:ext>
            </p:extLst>
          </p:nvPr>
        </p:nvGraphicFramePr>
        <p:xfrm>
          <a:off x="228600" y="1524000"/>
          <a:ext cx="8686800" cy="448945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Object 2"/>
          <p:cNvGraphicFramePr>
            <a:graphicFrameLocks noChangeAspect="1"/>
          </p:cNvGraphicFramePr>
          <p:nvPr>
            <p:custDataLst>
              <p:tags r:id="rId2"/>
            </p:custDataLst>
          </p:nvPr>
        </p:nvGraphicFramePr>
        <p:xfrm>
          <a:off x="1295400" y="1676400"/>
          <a:ext cx="8956675" cy="4394200"/>
        </p:xfrm>
        <a:graphic>
          <a:graphicData uri="http://schemas.openxmlformats.org/drawingml/2006/chart">
            <c:chart xmlns:c="http://schemas.openxmlformats.org/drawingml/2006/chart" xmlns:r="http://schemas.openxmlformats.org/officeDocument/2006/relationships" r:id="rId6"/>
          </a:graphicData>
        </a:graphic>
      </p:graphicFrame>
      <p:sp>
        <p:nvSpPr>
          <p:cNvPr id="24580" name="Slide Number Placeholder 4"/>
          <p:cNvSpPr txBox="1">
            <a:spLocks noGrp="1"/>
          </p:cNvSpPr>
          <p:nvPr/>
        </p:nvSpPr>
        <p:spPr bwMode="auto">
          <a:xfrm>
            <a:off x="8305800" y="6400800"/>
            <a:ext cx="381000" cy="457200"/>
          </a:xfrm>
          <a:prstGeom prst="rect">
            <a:avLst/>
          </a:prstGeom>
          <a:noFill/>
          <a:ln w="9525">
            <a:noFill/>
            <a:miter lim="800000"/>
            <a:headEnd/>
            <a:tailEnd/>
          </a:ln>
        </p:spPr>
        <p:txBody>
          <a:bodyPr anchor="b"/>
          <a:lstStyle/>
          <a:p>
            <a:pPr algn="r" eaLnBrk="1" hangingPunct="1"/>
            <a:fld id="{3F668B7D-D3D5-429B-88D6-B20D466CB970}" type="slidenum">
              <a:rPr lang="en-US" sz="1200"/>
              <a:pPr algn="r" eaLnBrk="1" hangingPunct="1"/>
              <a:t>29</a:t>
            </a:fld>
            <a:endParaRPr lang="en-US" sz="1200"/>
          </a:p>
        </p:txBody>
      </p:sp>
      <p:sp>
        <p:nvSpPr>
          <p:cNvPr id="7176" name="TextBox 1"/>
          <p:cNvSpPr txBox="1">
            <a:spLocks noChangeArrowheads="1"/>
          </p:cNvSpPr>
          <p:nvPr/>
        </p:nvSpPr>
        <p:spPr bwMode="auto">
          <a:xfrm>
            <a:off x="6324600" y="2590800"/>
            <a:ext cx="2514600" cy="2362200"/>
          </a:xfrm>
          <a:prstGeom prst="rect">
            <a:avLst/>
          </a:prstGeom>
          <a:noFill/>
          <a:ln w="9525">
            <a:noFill/>
            <a:miter lim="800000"/>
            <a:headEnd/>
            <a:tailEnd/>
          </a:ln>
        </p:spPr>
        <p:txBody>
          <a:bodyPr/>
          <a:lstStyle/>
          <a:p>
            <a:pPr algn="ctr">
              <a:defRPr/>
            </a:pPr>
            <a:r>
              <a:rPr lang="en-US" sz="1200" u="sng" dirty="0">
                <a:solidFill>
                  <a:schemeClr val="tx2">
                    <a:lumMod val="75000"/>
                  </a:schemeClr>
                </a:solidFill>
              </a:rPr>
              <a:t>Items</a:t>
            </a:r>
          </a:p>
          <a:p>
            <a:pPr>
              <a:defRPr/>
            </a:pPr>
            <a:endParaRPr lang="en-US" sz="1200" u="sng" dirty="0">
              <a:solidFill>
                <a:schemeClr val="tx2">
                  <a:lumMod val="75000"/>
                </a:schemeClr>
              </a:solidFill>
            </a:endParaRPr>
          </a:p>
          <a:p>
            <a:pPr>
              <a:buFont typeface="Arial" charset="0"/>
              <a:buChar char="•"/>
              <a:defRPr/>
            </a:pPr>
            <a:r>
              <a:rPr lang="en-US" sz="1200" dirty="0">
                <a:solidFill>
                  <a:schemeClr val="tx1">
                    <a:lumMod val="75000"/>
                  </a:schemeClr>
                </a:solidFill>
              </a:rPr>
              <a:t> Tolerance of others with different</a:t>
            </a:r>
          </a:p>
          <a:p>
            <a:pPr>
              <a:defRPr/>
            </a:pPr>
            <a:r>
              <a:rPr lang="en-US" sz="1200" dirty="0">
                <a:solidFill>
                  <a:schemeClr val="tx1">
                    <a:lumMod val="75000"/>
                  </a:schemeClr>
                </a:solidFill>
              </a:rPr>
              <a:t>  </a:t>
            </a:r>
            <a:r>
              <a:rPr lang="en-US" sz="1200" dirty="0" smtClean="0">
                <a:solidFill>
                  <a:schemeClr val="tx1">
                    <a:lumMod val="75000"/>
                  </a:schemeClr>
                </a:solidFill>
              </a:rPr>
              <a:t>beliefs</a:t>
            </a:r>
          </a:p>
          <a:p>
            <a:pPr>
              <a:buFont typeface="Arial" charset="0"/>
              <a:buChar char="•"/>
              <a:defRPr/>
            </a:pPr>
            <a:r>
              <a:rPr lang="en-US" sz="1200" dirty="0" smtClean="0">
                <a:solidFill>
                  <a:schemeClr val="tx1">
                    <a:lumMod val="75000"/>
                  </a:schemeClr>
                </a:solidFill>
              </a:rPr>
              <a:t> Openness to having my views</a:t>
            </a:r>
          </a:p>
          <a:p>
            <a:pPr>
              <a:defRPr/>
            </a:pPr>
            <a:r>
              <a:rPr lang="en-US" sz="1200" dirty="0" smtClean="0">
                <a:solidFill>
                  <a:schemeClr val="tx1">
                    <a:lumMod val="75000"/>
                  </a:schemeClr>
                </a:solidFill>
              </a:rPr>
              <a:t>  challenged</a:t>
            </a:r>
          </a:p>
          <a:p>
            <a:pPr>
              <a:buFont typeface="Arial" charset="0"/>
              <a:buChar char="•"/>
              <a:defRPr/>
            </a:pPr>
            <a:r>
              <a:rPr lang="en-US" sz="1200" dirty="0" smtClean="0">
                <a:solidFill>
                  <a:schemeClr val="tx1">
                    <a:lumMod val="75000"/>
                  </a:schemeClr>
                </a:solidFill>
              </a:rPr>
              <a:t> </a:t>
            </a:r>
            <a:r>
              <a:rPr lang="en-US" sz="1200" dirty="0">
                <a:solidFill>
                  <a:schemeClr val="tx1">
                    <a:lumMod val="75000"/>
                  </a:schemeClr>
                </a:solidFill>
              </a:rPr>
              <a:t>Ability to work cooperatively with</a:t>
            </a:r>
          </a:p>
          <a:p>
            <a:pPr>
              <a:defRPr/>
            </a:pPr>
            <a:r>
              <a:rPr lang="en-US" sz="1200" dirty="0">
                <a:solidFill>
                  <a:schemeClr val="tx1">
                    <a:lumMod val="75000"/>
                  </a:schemeClr>
                </a:solidFill>
              </a:rPr>
              <a:t>  diverse people</a:t>
            </a:r>
          </a:p>
          <a:p>
            <a:pPr>
              <a:buFont typeface="Arial" charset="0"/>
              <a:buChar char="•"/>
              <a:defRPr/>
            </a:pPr>
            <a:r>
              <a:rPr lang="en-US" sz="1200" dirty="0">
                <a:solidFill>
                  <a:schemeClr val="tx1">
                    <a:lumMod val="75000"/>
                  </a:schemeClr>
                </a:solidFill>
              </a:rPr>
              <a:t> Ability to discuss and negotiate</a:t>
            </a:r>
          </a:p>
          <a:p>
            <a:pPr>
              <a:defRPr/>
            </a:pPr>
            <a:r>
              <a:rPr lang="en-US" sz="1200" dirty="0">
                <a:solidFill>
                  <a:schemeClr val="tx1">
                    <a:lumMod val="75000"/>
                  </a:schemeClr>
                </a:solidFill>
              </a:rPr>
              <a:t>  controversial issues</a:t>
            </a:r>
          </a:p>
          <a:p>
            <a:pPr>
              <a:buFont typeface="Arial" charset="0"/>
              <a:buChar char="•"/>
              <a:defRPr/>
            </a:pPr>
            <a:r>
              <a:rPr lang="en-US" sz="1200" dirty="0" smtClean="0">
                <a:solidFill>
                  <a:schemeClr val="tx1">
                    <a:lumMod val="75000"/>
                  </a:schemeClr>
                </a:solidFill>
              </a:rPr>
              <a:t>Ability </a:t>
            </a:r>
            <a:r>
              <a:rPr lang="en-US" sz="1200" dirty="0">
                <a:solidFill>
                  <a:schemeClr val="tx1">
                    <a:lumMod val="75000"/>
                  </a:schemeClr>
                </a:solidFill>
              </a:rPr>
              <a:t>to see the world from</a:t>
            </a:r>
          </a:p>
          <a:p>
            <a:pPr>
              <a:defRPr/>
            </a:pPr>
            <a:r>
              <a:rPr lang="en-US" sz="1200" dirty="0">
                <a:solidFill>
                  <a:schemeClr val="tx1">
                    <a:lumMod val="75000"/>
                  </a:schemeClr>
                </a:solidFill>
              </a:rPr>
              <a:t>  someone else's perspective</a:t>
            </a:r>
          </a:p>
          <a:p>
            <a:pPr>
              <a:defRPr/>
            </a:pPr>
            <a:endParaRPr lang="en-US" sz="1200" dirty="0">
              <a:solidFill>
                <a:schemeClr val="tx2">
                  <a:lumMod val="75000"/>
                </a:schemeClr>
              </a:solidFill>
            </a:endParaRPr>
          </a:p>
        </p:txBody>
      </p:sp>
      <p:sp>
        <p:nvSpPr>
          <p:cNvPr id="24583" name="Rectangle 12"/>
          <p:cNvSpPr>
            <a:spLocks noChangeArrowheads="1"/>
          </p:cNvSpPr>
          <p:nvPr/>
        </p:nvSpPr>
        <p:spPr bwMode="auto">
          <a:xfrm>
            <a:off x="3352800" y="6096000"/>
            <a:ext cx="76200" cy="76200"/>
          </a:xfrm>
          <a:prstGeom prst="rect">
            <a:avLst/>
          </a:prstGeom>
          <a:solidFill>
            <a:srgbClr val="A4D76B"/>
          </a:solidFill>
          <a:ln w="9525" algn="ctr">
            <a:solidFill>
              <a:schemeClr val="tx1"/>
            </a:solidFill>
            <a:round/>
            <a:headEnd/>
            <a:tailEnd/>
          </a:ln>
        </p:spPr>
        <p:txBody>
          <a:bodyPr/>
          <a:lstStyle/>
          <a:p>
            <a:endParaRPr lang="en-US"/>
          </a:p>
        </p:txBody>
      </p:sp>
      <p:sp>
        <p:nvSpPr>
          <p:cNvPr id="14"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tx1">
                    <a:lumMod val="50000"/>
                  </a:schemeClr>
                </a:solidFill>
                <a:latin typeface="+mj-lt"/>
                <a:ea typeface="+mj-ea"/>
                <a:cs typeface="+mj-cs"/>
              </a:rPr>
              <a:t>Pluralistic Orientation</a:t>
            </a:r>
            <a:r>
              <a:rPr lang="en-US" sz="2800" b="1" kern="0" dirty="0">
                <a:solidFill>
                  <a:srgbClr val="7680AC"/>
                </a:solidFill>
                <a:latin typeface="+mj-lt"/>
                <a:ea typeface="+mj-ea"/>
                <a:cs typeface="+mj-cs"/>
              </a:rPr>
              <a:t/>
            </a:r>
            <a:br>
              <a:rPr lang="en-US" sz="2800" b="1" kern="0" dirty="0">
                <a:solidFill>
                  <a:srgbClr val="7680AC"/>
                </a:solidFill>
                <a:latin typeface="+mj-lt"/>
                <a:ea typeface="+mj-ea"/>
                <a:cs typeface="+mj-cs"/>
              </a:rPr>
            </a:br>
            <a:r>
              <a:rPr lang="en-US" sz="1600" b="1" kern="0" dirty="0">
                <a:solidFill>
                  <a:srgbClr val="7680AC"/>
                </a:solidFill>
                <a:latin typeface="+mj-lt"/>
                <a:ea typeface="+mj-ea"/>
                <a:cs typeface="+mj-cs"/>
              </a:rPr>
              <a:t/>
            </a:r>
            <a:br>
              <a:rPr lang="en-US" sz="1600" b="1" kern="0" dirty="0">
                <a:solidFill>
                  <a:srgbClr val="7680AC"/>
                </a:solidFill>
                <a:latin typeface="+mj-lt"/>
                <a:ea typeface="+mj-ea"/>
                <a:cs typeface="+mj-cs"/>
              </a:rPr>
            </a:br>
            <a:r>
              <a:rPr lang="en-US" sz="1600" b="1" i="1" kern="0" dirty="0">
                <a:solidFill>
                  <a:srgbClr val="7680AC"/>
                </a:solidFill>
                <a:latin typeface="+mj-lt"/>
                <a:ea typeface="+mj-ea"/>
                <a:cs typeface="+mj-cs"/>
              </a:rPr>
              <a:t>Pluralistic Orientation </a:t>
            </a:r>
            <a:r>
              <a:rPr lang="en-US" sz="1600" b="1" kern="0" dirty="0">
                <a:solidFill>
                  <a:srgbClr val="7680AC"/>
                </a:solidFill>
                <a:latin typeface="+mj-lt"/>
                <a:ea typeface="+mj-ea"/>
                <a:cs typeface="+mj-cs"/>
              </a:rPr>
              <a:t>measures skills and dispositions appropriate for </a:t>
            </a:r>
            <a:br>
              <a:rPr lang="en-US" sz="1600" b="1" kern="0" dirty="0">
                <a:solidFill>
                  <a:srgbClr val="7680AC"/>
                </a:solidFill>
                <a:latin typeface="+mj-lt"/>
                <a:ea typeface="+mj-ea"/>
                <a:cs typeface="+mj-cs"/>
              </a:rPr>
            </a:br>
            <a:r>
              <a:rPr lang="en-US" sz="1600" b="1" kern="0" dirty="0">
                <a:solidFill>
                  <a:srgbClr val="7680AC"/>
                </a:solidFill>
                <a:latin typeface="+mj-lt"/>
                <a:ea typeface="+mj-ea"/>
                <a:cs typeface="+mj-cs"/>
              </a:rPr>
              <a:t>living and working in a diverse society.</a:t>
            </a:r>
            <a:endParaRPr lang="en-US" sz="1600" b="1" kern="0" dirty="0">
              <a:latin typeface="+mj-lt"/>
              <a:ea typeface="+mj-ea"/>
              <a:cs typeface="+mj-cs"/>
            </a:endParaRPr>
          </a:p>
        </p:txBody>
      </p:sp>
      <p:sp>
        <p:nvSpPr>
          <p:cNvPr id="9" name="Rectangle 8"/>
          <p:cNvSpPr>
            <a:spLocks noChangeArrowheads="1"/>
          </p:cNvSpPr>
          <p:nvPr/>
        </p:nvSpPr>
        <p:spPr bwMode="auto">
          <a:xfrm>
            <a:off x="1957388" y="5972175"/>
            <a:ext cx="2919412" cy="276225"/>
          </a:xfrm>
          <a:prstGeom prst="rect">
            <a:avLst/>
          </a:prstGeom>
          <a:noFill/>
          <a:ln w="9525">
            <a:noFill/>
            <a:miter lim="800000"/>
            <a:headEnd/>
            <a:tailEnd/>
          </a:ln>
        </p:spPr>
        <p:txBody>
          <a:bodyPr wrap="none">
            <a:spAutoFit/>
          </a:bodyPr>
          <a:lstStyle/>
          <a:p>
            <a:pPr algn="ctr">
              <a:defRPr/>
            </a:pPr>
            <a:r>
              <a:rPr lang="en-US" sz="1200" b="1" dirty="0">
                <a:solidFill>
                  <a:schemeClr val="tx2">
                    <a:lumMod val="75000"/>
                  </a:schemeClr>
                </a:solidFill>
              </a:rPr>
              <a:t>■ Your Institution       Comparison Group</a:t>
            </a:r>
          </a:p>
        </p:txBody>
      </p:sp>
      <p:sp>
        <p:nvSpPr>
          <p:cNvPr id="13"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defRPr/>
            </a:pPr>
            <a:r>
              <a:rPr lang="en-US" dirty="0" smtClean="0">
                <a:solidFill>
                  <a:schemeClr val="tx1">
                    <a:lumMod val="75000"/>
                  </a:schemeClr>
                </a:solidFill>
              </a:rPr>
              <a:t>The First Year is Important…</a:t>
            </a:r>
          </a:p>
        </p:txBody>
      </p:sp>
      <p:sp>
        <p:nvSpPr>
          <p:cNvPr id="34819" name="Content Placeholder 2"/>
          <p:cNvSpPr>
            <a:spLocks noGrp="1"/>
          </p:cNvSpPr>
          <p:nvPr>
            <p:ph idx="1"/>
          </p:nvPr>
        </p:nvSpPr>
        <p:spPr>
          <a:xfrm>
            <a:off x="304800" y="2362200"/>
            <a:ext cx="8534400" cy="3733800"/>
          </a:xfrm>
        </p:spPr>
        <p:txBody>
          <a:bodyPr/>
          <a:lstStyle/>
          <a:p>
            <a:pPr marL="0" indent="0">
              <a:buFontTx/>
              <a:buNone/>
              <a:defRPr/>
            </a:pPr>
            <a:r>
              <a:rPr lang="en-US" sz="2800" dirty="0" smtClean="0">
                <a:solidFill>
                  <a:schemeClr val="tx2">
                    <a:lumMod val="50000"/>
                  </a:schemeClr>
                </a:solidFill>
              </a:rPr>
              <a:t>Results from the Diverse Learning Environments Survey (DLE) can be used to assess the impact of the environments that help shape learning, providing important information on the intersection of:</a:t>
            </a:r>
          </a:p>
          <a:p>
            <a:pPr>
              <a:defRPr/>
            </a:pPr>
            <a:endParaRPr lang="en-US" sz="1400" dirty="0" smtClean="0">
              <a:solidFill>
                <a:schemeClr val="tx2">
                  <a:lumMod val="50000"/>
                </a:schemeClr>
              </a:solidFill>
            </a:endParaRPr>
          </a:p>
          <a:p>
            <a:pPr lvl="1">
              <a:defRPr/>
            </a:pPr>
            <a:r>
              <a:rPr lang="en-US" sz="2400" dirty="0" smtClean="0">
                <a:solidFill>
                  <a:schemeClr val="tx2">
                    <a:lumMod val="75000"/>
                  </a:schemeClr>
                </a:solidFill>
              </a:rPr>
              <a:t>Campus Climate </a:t>
            </a:r>
          </a:p>
          <a:p>
            <a:pPr lvl="1">
              <a:defRPr/>
            </a:pPr>
            <a:r>
              <a:rPr lang="en-US" sz="2400" dirty="0" smtClean="0">
                <a:solidFill>
                  <a:schemeClr val="tx2">
                    <a:lumMod val="75000"/>
                  </a:schemeClr>
                </a:solidFill>
              </a:rPr>
              <a:t>Institutional Practices</a:t>
            </a:r>
          </a:p>
          <a:p>
            <a:pPr lvl="1">
              <a:defRPr/>
            </a:pPr>
            <a:r>
              <a:rPr lang="en-US" sz="2400" dirty="0" smtClean="0">
                <a:solidFill>
                  <a:schemeClr val="tx2">
                    <a:lumMod val="75000"/>
                  </a:schemeClr>
                </a:solidFill>
              </a:rPr>
              <a:t>Student Learning Outcomes</a:t>
            </a:r>
          </a:p>
          <a:p>
            <a:pPr lvl="1">
              <a:buFontTx/>
              <a:buNone/>
              <a:defRPr/>
            </a:pPr>
            <a:endParaRPr lang="en-US" sz="2400" dirty="0" smtClean="0">
              <a:solidFill>
                <a:schemeClr val="tx2">
                  <a:lumMod val="75000"/>
                </a:schemeClr>
              </a:solidFill>
            </a:endParaRPr>
          </a:p>
          <a:p>
            <a:pPr>
              <a:buFontTx/>
              <a:buNone/>
              <a:defRPr/>
            </a:pPr>
            <a:endParaRPr lang="en-US" dirty="0" smtClean="0">
              <a:solidFill>
                <a:schemeClr val="tx1"/>
              </a:solidFill>
            </a:endParaRPr>
          </a:p>
        </p:txBody>
      </p:sp>
      <p:sp>
        <p:nvSpPr>
          <p:cNvPr id="29700" name="Slide Number Placeholder 3"/>
          <p:cNvSpPr>
            <a:spLocks noGrp="1"/>
          </p:cNvSpPr>
          <p:nvPr>
            <p:ph type="sldNum" sz="quarter" idx="10"/>
          </p:nvPr>
        </p:nvSpPr>
        <p:spPr>
          <a:noFill/>
        </p:spPr>
        <p:txBody>
          <a:bodyPr/>
          <a:lstStyle/>
          <a:p>
            <a:fld id="{FEE71D68-1A28-41EA-87CE-D5E995A88D90}" type="slidenum">
              <a:rPr lang="en-US" smtClean="0"/>
              <a:pPr/>
              <a:t>3</a:t>
            </a:fld>
            <a:endParaRPr lang="en-US" smtClean="0"/>
          </a:p>
        </p:txBody>
      </p:sp>
      <p:sp>
        <p:nvSpPr>
          <p:cNvPr id="29701" name="Footer Placeholder 4"/>
          <p:cNvSpPr>
            <a:spLocks noGrp="1"/>
          </p:cNvSpPr>
          <p:nvPr>
            <p:ph type="ftr" sz="quarter" idx="11"/>
          </p:nvPr>
        </p:nvSpPr>
        <p:spPr>
          <a:xfrm>
            <a:off x="0" y="6400800"/>
            <a:ext cx="3200400" cy="457200"/>
          </a:xfrm>
          <a:noFill/>
        </p:spPr>
        <p:txBody>
          <a:bodyPr/>
          <a:lstStyle/>
          <a:p>
            <a:r>
              <a:rPr lang="en-US" dirty="0" smtClean="0">
                <a:solidFill>
                  <a:srgbClr val="767FAC"/>
                </a:solidFill>
              </a:rPr>
              <a:t>2015-16 Diverse Learning Environments Survey</a:t>
            </a:r>
          </a:p>
        </p:txBody>
      </p:sp>
      <p:sp>
        <p:nvSpPr>
          <p:cNvPr id="11" name="TextBox 10"/>
          <p:cNvSpPr txBox="1"/>
          <p:nvPr/>
        </p:nvSpPr>
        <p:spPr>
          <a:xfrm>
            <a:off x="0" y="0"/>
            <a:ext cx="9144000" cy="1600200"/>
          </a:xfrm>
          <a:prstGeom prst="rect">
            <a:avLst/>
          </a:prstGeom>
          <a:solidFill>
            <a:schemeClr val="tx2">
              <a:lumMod val="50000"/>
            </a:schemeClr>
          </a:solidFill>
        </p:spPr>
        <p:txBody>
          <a:bodyPr>
            <a:spAutoFit/>
          </a:bodyPr>
          <a:lstStyle/>
          <a:p>
            <a:pPr>
              <a:defRPr/>
            </a:pPr>
            <a:endParaRPr lang="en-US" sz="1000" dirty="0">
              <a:solidFill>
                <a:schemeClr val="bg2"/>
              </a:solidFill>
              <a:latin typeface="+mj-lt"/>
            </a:endParaRPr>
          </a:p>
          <a:p>
            <a:pPr>
              <a:defRPr/>
            </a:pPr>
            <a:r>
              <a:rPr lang="en-US" sz="3600" dirty="0">
                <a:solidFill>
                  <a:schemeClr val="bg2"/>
                </a:solidFill>
                <a:latin typeface="+mj-lt"/>
              </a:rPr>
              <a:t>  EMBRACING DIVERISTY PROMOTES  </a:t>
            </a:r>
          </a:p>
          <a:p>
            <a:pPr>
              <a:defRPr/>
            </a:pPr>
            <a:r>
              <a:rPr lang="en-US" sz="3600" dirty="0">
                <a:solidFill>
                  <a:schemeClr val="bg2"/>
                </a:solidFill>
                <a:latin typeface="+mj-lt"/>
              </a:rPr>
              <a:t>  STUDENT SUCCESS</a:t>
            </a:r>
          </a:p>
          <a:p>
            <a:pPr>
              <a:defRPr/>
            </a:pPr>
            <a:endParaRPr lang="en-US" sz="1600" dirty="0">
              <a:solidFill>
                <a:schemeClr val="bg2"/>
              </a:solidFill>
            </a:endParaRPr>
          </a:p>
        </p:txBody>
      </p:sp>
      <p:cxnSp>
        <p:nvCxnSpPr>
          <p:cNvPr id="29703" name="Straight Connector 11"/>
          <p:cNvCxnSpPr>
            <a:cxnSpLocks noChangeShapeType="1"/>
          </p:cNvCxnSpPr>
          <p:nvPr/>
        </p:nvCxnSpPr>
        <p:spPr bwMode="auto">
          <a:xfrm>
            <a:off x="76200" y="1371600"/>
            <a:ext cx="8686800" cy="0"/>
          </a:xfrm>
          <a:prstGeom prst="line">
            <a:avLst/>
          </a:prstGeom>
          <a:noFill/>
          <a:ln w="15875" algn="ctr">
            <a:solidFill>
              <a:schemeClr val="bg2"/>
            </a:solidFill>
            <a:round/>
            <a:headEnd/>
            <a:tailEnd/>
          </a:ln>
        </p:spPr>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4"/>
          <p:cNvSpPr txBox="1">
            <a:spLocks noGrp="1"/>
          </p:cNvSpPr>
          <p:nvPr/>
        </p:nvSpPr>
        <p:spPr bwMode="auto">
          <a:xfrm>
            <a:off x="8763000" y="6400800"/>
            <a:ext cx="381000" cy="457200"/>
          </a:xfrm>
          <a:prstGeom prst="rect">
            <a:avLst/>
          </a:prstGeom>
          <a:noFill/>
          <a:ln w="9525">
            <a:noFill/>
            <a:miter lim="800000"/>
            <a:headEnd/>
            <a:tailEnd/>
          </a:ln>
        </p:spPr>
        <p:txBody>
          <a:bodyPr anchor="b"/>
          <a:lstStyle/>
          <a:p>
            <a:pPr algn="r" eaLnBrk="1" hangingPunct="1"/>
            <a:fld id="{C8B6F03E-F50D-4345-B578-8C2FDFB6A1D7}" type="slidenum">
              <a:rPr lang="en-US" sz="1200"/>
              <a:pPr algn="r" eaLnBrk="1" hangingPunct="1"/>
              <a:t>30</a:t>
            </a:fld>
            <a:endParaRPr lang="en-US" sz="1200"/>
          </a:p>
        </p:txBody>
      </p:sp>
      <p:sp>
        <p:nvSpPr>
          <p:cNvPr id="17412" name="Rectangle 2"/>
          <p:cNvSpPr>
            <a:spLocks noGrp="1" noChangeArrowheads="1"/>
          </p:cNvSpPr>
          <p:nvPr>
            <p:ph type="title" idx="4294967295"/>
          </p:nvPr>
        </p:nvSpPr>
        <p:spPr>
          <a:xfrm>
            <a:off x="914400" y="150813"/>
            <a:ext cx="8001000" cy="1449387"/>
          </a:xfrm>
        </p:spPr>
        <p:txBody>
          <a:bodyPr/>
          <a:lstStyle/>
          <a:p>
            <a:pPr eaLnBrk="1" hangingPunct="1">
              <a:defRPr/>
            </a:pPr>
            <a:r>
              <a:rPr lang="en-US" sz="1600" dirty="0" smtClean="0">
                <a:solidFill>
                  <a:schemeClr val="tx1">
                    <a:lumMod val="50000"/>
                  </a:schemeClr>
                </a:solidFill>
              </a:rPr>
              <a:t> </a:t>
            </a:r>
            <a:r>
              <a:rPr lang="en-US" dirty="0" smtClean="0">
                <a:solidFill>
                  <a:schemeClr val="tx1">
                    <a:lumMod val="50000"/>
                  </a:schemeClr>
                </a:solidFill>
              </a:rPr>
              <a:t>Civic Engagement</a:t>
            </a:r>
            <a:r>
              <a:rPr lang="en-US" sz="1600" dirty="0" smtClean="0"/>
              <a:t/>
            </a:r>
            <a:br>
              <a:rPr lang="en-US" sz="1600" dirty="0" smtClean="0"/>
            </a:br>
            <a:r>
              <a:rPr lang="en-US" sz="1600" dirty="0" smtClean="0"/>
              <a:t/>
            </a:r>
            <a:br>
              <a:rPr lang="en-US" sz="1600" dirty="0" smtClean="0"/>
            </a:br>
            <a:r>
              <a:rPr lang="en-US" sz="1600" dirty="0" smtClean="0">
                <a:solidFill>
                  <a:schemeClr val="tx1"/>
                </a:solidFill>
              </a:rPr>
              <a:t>Engaged citizens are a critical element in the functioning of our democratic society. </a:t>
            </a:r>
            <a:br>
              <a:rPr lang="en-US" sz="1600" dirty="0" smtClean="0">
                <a:solidFill>
                  <a:schemeClr val="tx1"/>
                </a:solidFill>
              </a:rPr>
            </a:br>
            <a:r>
              <a:rPr lang="en-US" sz="1600" i="1" dirty="0" smtClean="0"/>
              <a:t>Civic Engagement </a:t>
            </a:r>
            <a:r>
              <a:rPr lang="en-US" sz="1600" dirty="0" smtClean="0"/>
              <a:t>measures the extent to which students are motivated and </a:t>
            </a:r>
            <a:br>
              <a:rPr lang="en-US" sz="1600" dirty="0" smtClean="0"/>
            </a:br>
            <a:r>
              <a:rPr lang="en-US" sz="1600" dirty="0" smtClean="0"/>
              <a:t>involved in civic, electoral, and political activities.</a:t>
            </a:r>
            <a:endParaRPr lang="en-US" sz="1600" dirty="0" smtClean="0">
              <a:solidFill>
                <a:schemeClr val="tx1"/>
              </a:solidFill>
            </a:endParaRPr>
          </a:p>
        </p:txBody>
      </p:sp>
      <p:graphicFrame>
        <p:nvGraphicFramePr>
          <p:cNvPr id="8" name="Civic Engagement"/>
          <p:cNvGraphicFramePr>
            <a:graphicFrameLocks noChangeAspect="1"/>
          </p:cNvGraphicFramePr>
          <p:nvPr>
            <p:custDataLst>
              <p:tags r:id="rId1"/>
            </p:custDataLst>
            <p:extLst>
              <p:ext uri="{D42A27DB-BD31-4B8C-83A1-F6EECF244321}">
                <p14:modId xmlns:p14="http://schemas.microsoft.com/office/powerpoint/2010/main" val="2945834676"/>
              </p:ext>
            </p:extLst>
          </p:nvPr>
        </p:nvGraphicFramePr>
        <p:xfrm>
          <a:off x="254000" y="149860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576388" y="6019800"/>
            <a:ext cx="2919412" cy="276225"/>
          </a:xfrm>
          <a:prstGeom prst="rect">
            <a:avLst/>
          </a:prstGeom>
          <a:noFill/>
          <a:ln w="9525">
            <a:noFill/>
            <a:miter lim="800000"/>
            <a:headEnd/>
            <a:tailEnd/>
          </a:ln>
        </p:spPr>
        <p:txBody>
          <a:bodyPr wrap="none">
            <a:spAutoFit/>
          </a:bodyPr>
          <a:lstStyle/>
          <a:p>
            <a:pPr algn="ctr">
              <a:defRPr/>
            </a:pPr>
            <a:r>
              <a:rPr lang="en-US" sz="1200" b="1" dirty="0">
                <a:solidFill>
                  <a:schemeClr val="tx2">
                    <a:lumMod val="75000"/>
                  </a:schemeClr>
                </a:solidFill>
              </a:rPr>
              <a:t>■ Your Institution       Comparison Group</a:t>
            </a:r>
          </a:p>
        </p:txBody>
      </p:sp>
      <p:sp>
        <p:nvSpPr>
          <p:cNvPr id="25607" name="Rectangle 9"/>
          <p:cNvSpPr>
            <a:spLocks noChangeArrowheads="1"/>
          </p:cNvSpPr>
          <p:nvPr/>
        </p:nvSpPr>
        <p:spPr bwMode="auto">
          <a:xfrm>
            <a:off x="2971800" y="6096000"/>
            <a:ext cx="76200" cy="76200"/>
          </a:xfrm>
          <a:prstGeom prst="rect">
            <a:avLst/>
          </a:prstGeom>
          <a:solidFill>
            <a:srgbClr val="A4D76B"/>
          </a:solidFill>
          <a:ln w="9525" algn="ctr">
            <a:solidFill>
              <a:schemeClr val="tx1"/>
            </a:solidFill>
            <a:round/>
            <a:headEnd/>
            <a:tailEnd/>
          </a:ln>
        </p:spPr>
        <p:txBody>
          <a:bodyPr/>
          <a:lstStyle/>
          <a:p>
            <a:endParaRPr lang="en-US"/>
          </a:p>
        </p:txBody>
      </p:sp>
      <p:sp>
        <p:nvSpPr>
          <p:cNvPr id="11"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xfrm>
            <a:off x="8686800" y="6397625"/>
            <a:ext cx="457200" cy="457200"/>
          </a:xfrm>
          <a:noFill/>
        </p:spPr>
        <p:txBody>
          <a:bodyPr/>
          <a:lstStyle/>
          <a:p>
            <a:fld id="{AB1175CA-95B0-4154-84A7-976542F230E3}" type="slidenum">
              <a:rPr lang="en-US" smtClean="0"/>
              <a:pPr/>
              <a:t>31</a:t>
            </a:fld>
            <a:endParaRPr lang="en-US" smtClean="0"/>
          </a:p>
        </p:txBody>
      </p:sp>
      <p:sp>
        <p:nvSpPr>
          <p:cNvPr id="36868" name="Rectangle 2"/>
          <p:cNvSpPr>
            <a:spLocks noChangeArrowheads="1"/>
          </p:cNvSpPr>
          <p:nvPr/>
        </p:nvSpPr>
        <p:spPr bwMode="auto">
          <a:xfrm>
            <a:off x="1908175" y="1676400"/>
            <a:ext cx="5407025" cy="4648200"/>
          </a:xfrm>
          <a:prstGeom prst="rect">
            <a:avLst/>
          </a:prstGeom>
          <a:noFill/>
          <a:ln w="9525">
            <a:noFill/>
            <a:miter lim="800000"/>
            <a:headEnd/>
            <a:tailEnd/>
          </a:ln>
        </p:spPr>
        <p:txBody>
          <a:bodyPr/>
          <a:lstStyle/>
          <a:p>
            <a:pPr algn="ctr" eaLnBrk="1" hangingPunct="1">
              <a:defRPr/>
            </a:pPr>
            <a:r>
              <a:rPr lang="en-US" sz="2800" b="1" dirty="0">
                <a:solidFill>
                  <a:schemeClr val="tx2">
                    <a:lumMod val="50000"/>
                  </a:schemeClr>
                </a:solidFill>
              </a:rPr>
              <a:t>For more information about </a:t>
            </a:r>
          </a:p>
          <a:p>
            <a:pPr algn="ctr" eaLnBrk="1" hangingPunct="1">
              <a:defRPr/>
            </a:pPr>
            <a:r>
              <a:rPr lang="en-US" sz="2800" b="1" dirty="0">
                <a:solidFill>
                  <a:schemeClr val="tx2">
                    <a:lumMod val="50000"/>
                  </a:schemeClr>
                </a:solidFill>
              </a:rPr>
              <a:t>HERI/CIRP Surveys</a:t>
            </a:r>
            <a:r>
              <a:rPr lang="en-US" sz="2800" b="1" dirty="0">
                <a:solidFill>
                  <a:srgbClr val="7680AC"/>
                </a:solidFill>
              </a:rPr>
              <a:t/>
            </a:r>
            <a:br>
              <a:rPr lang="en-US" sz="2800" b="1" dirty="0">
                <a:solidFill>
                  <a:srgbClr val="7680AC"/>
                </a:solidFill>
              </a:rPr>
            </a:br>
            <a:r>
              <a:rPr lang="en-US" b="1" dirty="0">
                <a:solidFill>
                  <a:srgbClr val="7680AC"/>
                </a:solidFill>
              </a:rPr>
              <a:t/>
            </a:r>
            <a:br>
              <a:rPr lang="en-US" b="1" dirty="0">
                <a:solidFill>
                  <a:srgbClr val="7680AC"/>
                </a:solidFill>
              </a:rPr>
            </a:br>
            <a:r>
              <a:rPr lang="en-US" b="1" dirty="0"/>
              <a:t>The Freshman Survey</a:t>
            </a:r>
            <a:br>
              <a:rPr lang="en-US" b="1" dirty="0"/>
            </a:br>
            <a:r>
              <a:rPr lang="en-US" b="1" dirty="0"/>
              <a:t>Your First College Year Survey</a:t>
            </a:r>
          </a:p>
          <a:p>
            <a:pPr algn="ctr" eaLnBrk="1" hangingPunct="1">
              <a:defRPr/>
            </a:pPr>
            <a:r>
              <a:rPr lang="en-US" b="1" dirty="0"/>
              <a:t>Diverse Learning Environments Survey</a:t>
            </a:r>
            <a:br>
              <a:rPr lang="en-US" b="1" dirty="0"/>
            </a:br>
            <a:r>
              <a:rPr lang="en-US" b="1" dirty="0"/>
              <a:t>College Senior Survey</a:t>
            </a:r>
          </a:p>
          <a:p>
            <a:pPr algn="ctr" eaLnBrk="1" hangingPunct="1">
              <a:defRPr/>
            </a:pPr>
            <a:r>
              <a:rPr lang="en-US" b="1" dirty="0"/>
              <a:t>The Faculty Survey</a:t>
            </a:r>
            <a:br>
              <a:rPr lang="en-US" b="1" dirty="0"/>
            </a:br>
            <a:endParaRPr lang="en-US" b="1" dirty="0"/>
          </a:p>
          <a:p>
            <a:pPr algn="ctr" eaLnBrk="1" hangingPunct="1">
              <a:defRPr/>
            </a:pPr>
            <a:r>
              <a:rPr lang="en-US" sz="2800" b="1" dirty="0">
                <a:solidFill>
                  <a:schemeClr val="tx2">
                    <a:lumMod val="50000"/>
                  </a:schemeClr>
                </a:solidFill>
              </a:rPr>
              <a:t>Please contact:</a:t>
            </a:r>
          </a:p>
          <a:p>
            <a:pPr algn="ctr" eaLnBrk="1" hangingPunct="1">
              <a:defRPr/>
            </a:pPr>
            <a:r>
              <a:rPr lang="en-US" sz="2800" b="1" dirty="0">
                <a:solidFill>
                  <a:schemeClr val="tx2">
                    <a:lumMod val="50000"/>
                  </a:schemeClr>
                </a:solidFill>
              </a:rPr>
              <a:t>heri@ucla.edu</a:t>
            </a:r>
            <a:br>
              <a:rPr lang="en-US" sz="2800" b="1" dirty="0">
                <a:solidFill>
                  <a:schemeClr val="tx2">
                    <a:lumMod val="50000"/>
                  </a:schemeClr>
                </a:solidFill>
              </a:rPr>
            </a:br>
            <a:r>
              <a:rPr lang="en-US" sz="2800" b="1" dirty="0">
                <a:solidFill>
                  <a:schemeClr val="tx2">
                    <a:lumMod val="50000"/>
                  </a:schemeClr>
                </a:solidFill>
              </a:rPr>
              <a:t>(310) 825-1925</a:t>
            </a:r>
            <a:br>
              <a:rPr lang="en-US" sz="2800" b="1" dirty="0">
                <a:solidFill>
                  <a:schemeClr val="tx2">
                    <a:lumMod val="50000"/>
                  </a:schemeClr>
                </a:solidFill>
              </a:rPr>
            </a:br>
            <a:r>
              <a:rPr lang="en-US" sz="2800" b="1" dirty="0">
                <a:solidFill>
                  <a:schemeClr val="tx2">
                    <a:lumMod val="50000"/>
                  </a:schemeClr>
                </a:solidFill>
              </a:rPr>
              <a:t>www.heri.ucla.edu</a:t>
            </a:r>
          </a:p>
        </p:txBody>
      </p:sp>
      <p:sp>
        <p:nvSpPr>
          <p:cNvPr id="6" name="TextBox 5"/>
          <p:cNvSpPr txBox="1"/>
          <p:nvPr/>
        </p:nvSpPr>
        <p:spPr>
          <a:xfrm>
            <a:off x="1447800" y="0"/>
            <a:ext cx="7696200" cy="1200150"/>
          </a:xfrm>
          <a:prstGeom prst="rect">
            <a:avLst/>
          </a:prstGeom>
          <a:solidFill>
            <a:schemeClr val="tx1">
              <a:lumMod val="50000"/>
            </a:schemeClr>
          </a:solidFill>
        </p:spPr>
        <p:txBody>
          <a:bodyPr>
            <a:spAutoFit/>
          </a:bodyPr>
          <a:lstStyle/>
          <a:p>
            <a:pPr algn="ctr">
              <a:defRPr/>
            </a:pPr>
            <a:r>
              <a:rPr lang="en-US" sz="3600" dirty="0">
                <a:solidFill>
                  <a:schemeClr val="bg2"/>
                </a:solidFill>
              </a:rPr>
              <a:t>Connections between climate, institutional practices and outcomes can foster success. </a:t>
            </a:r>
          </a:p>
        </p:txBody>
      </p:sp>
      <p:pic>
        <p:nvPicPr>
          <p:cNvPr id="7" name="Picture 6"/>
          <p:cNvPicPr>
            <a:picLocks noChangeAspect="1" noChangeArrowheads="1"/>
          </p:cNvPicPr>
          <p:nvPr/>
        </p:nvPicPr>
        <p:blipFill>
          <a:blip r:embed="rId3" cstate="print"/>
          <a:srcRect/>
          <a:stretch>
            <a:fillRect/>
          </a:stretch>
        </p:blipFill>
        <p:spPr bwMode="auto">
          <a:xfrm>
            <a:off x="0" y="0"/>
            <a:ext cx="1447800" cy="1187450"/>
          </a:xfrm>
          <a:prstGeom prst="rect">
            <a:avLst/>
          </a:prstGeom>
          <a:noFill/>
          <a:ln w="12700">
            <a:solidFill>
              <a:schemeClr val="tx2">
                <a:lumMod val="50000"/>
              </a:schemeClr>
            </a:solidFill>
            <a:miter lim="800000"/>
            <a:headEnd/>
            <a:tailEnd/>
          </a:ln>
        </p:spPr>
      </p:pic>
      <p:sp>
        <p:nvSpPr>
          <p:cNvPr id="9"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2">
                    <a:lumMod val="50000"/>
                  </a:schemeClr>
                </a:solidFill>
              </a:rPr>
              <a:t>A Note about CIRP Factors</a:t>
            </a:r>
            <a:endParaRPr lang="en-US" dirty="0">
              <a:solidFill>
                <a:schemeClr val="tx2">
                  <a:lumMod val="50000"/>
                </a:schemeClr>
              </a:solidFill>
            </a:endParaRPr>
          </a:p>
        </p:txBody>
      </p:sp>
      <p:sp>
        <p:nvSpPr>
          <p:cNvPr id="24579" name="Content Placeholder 6"/>
          <p:cNvSpPr>
            <a:spLocks noGrp="1"/>
          </p:cNvSpPr>
          <p:nvPr>
            <p:ph idx="1"/>
          </p:nvPr>
        </p:nvSpPr>
        <p:spPr>
          <a:xfrm>
            <a:off x="457200" y="1828800"/>
            <a:ext cx="8077200" cy="4724400"/>
          </a:xfrm>
        </p:spPr>
        <p:txBody>
          <a:bodyPr/>
          <a:lstStyle/>
          <a:p>
            <a:pPr>
              <a:buFontTx/>
              <a:buNone/>
              <a:defRPr/>
            </a:pPr>
            <a:r>
              <a:rPr lang="en-US" sz="2200" dirty="0" smtClean="0">
                <a:solidFill>
                  <a:schemeClr val="tx2">
                    <a:lumMod val="50000"/>
                  </a:schemeClr>
                </a:solidFill>
              </a:rPr>
              <a:t>	</a:t>
            </a:r>
            <a:r>
              <a:rPr lang="en-US" sz="2800" dirty="0" smtClean="0">
                <a:solidFill>
                  <a:schemeClr val="tx2">
                    <a:lumMod val="50000"/>
                  </a:schemeClr>
                </a:solidFill>
              </a:rPr>
              <a:t>CIRP uses Factors throughout this PowerPoint to help summarize important information about your students from the DLE.  </a:t>
            </a:r>
          </a:p>
          <a:p>
            <a:pPr>
              <a:buFontTx/>
              <a:buNone/>
              <a:defRPr/>
            </a:pPr>
            <a:r>
              <a:rPr lang="en-US" sz="1400" dirty="0" smtClean="0">
                <a:solidFill>
                  <a:schemeClr val="tx2">
                    <a:lumMod val="50000"/>
                  </a:schemeClr>
                </a:solidFill>
              </a:rPr>
              <a:t>	</a:t>
            </a:r>
          </a:p>
          <a:p>
            <a:pPr>
              <a:buFontTx/>
              <a:buNone/>
              <a:defRPr/>
            </a:pPr>
            <a:r>
              <a:rPr lang="en-US" sz="2200" dirty="0" smtClean="0">
                <a:solidFill>
                  <a:schemeClr val="tx2">
                    <a:lumMod val="50000"/>
                  </a:schemeClr>
                </a:solidFill>
              </a:rPr>
              <a:t>	</a:t>
            </a:r>
            <a:r>
              <a:rPr lang="en-US" sz="2200" dirty="0" smtClean="0">
                <a:solidFill>
                  <a:schemeClr val="tx2">
                    <a:lumMod val="75000"/>
                  </a:schemeClr>
                </a:solidFill>
              </a:rPr>
              <a:t>Factors use confirmatory factor analysis to aggregate the results from CIRP questions that tap into key aspects of the college experience. They focus on student traits and institutional practices contributing to students’ academic and social development.</a:t>
            </a:r>
          </a:p>
          <a:p>
            <a:pPr>
              <a:buFontTx/>
              <a:buNone/>
              <a:defRPr/>
            </a:pPr>
            <a:r>
              <a:rPr lang="en-US" dirty="0" smtClean="0">
                <a:solidFill>
                  <a:schemeClr val="tx2">
                    <a:lumMod val="50000"/>
                  </a:schemeClr>
                </a:solidFill>
              </a:rPr>
              <a:t>	</a:t>
            </a:r>
            <a:endParaRPr lang="en-US" sz="1000" dirty="0" smtClean="0"/>
          </a:p>
        </p:txBody>
      </p:sp>
      <p:sp>
        <p:nvSpPr>
          <p:cNvPr id="31748" name="Slide Number Placeholder 4"/>
          <p:cNvSpPr>
            <a:spLocks noGrp="1"/>
          </p:cNvSpPr>
          <p:nvPr>
            <p:ph type="sldNum" sz="quarter" idx="10"/>
          </p:nvPr>
        </p:nvSpPr>
        <p:spPr>
          <a:noFill/>
        </p:spPr>
        <p:txBody>
          <a:bodyPr/>
          <a:lstStyle/>
          <a:p>
            <a:fld id="{BAE248C8-D9A8-4370-92EB-210E6857E528}" type="slidenum">
              <a:rPr lang="en-US" smtClean="0"/>
              <a:pPr/>
              <a:t>4</a:t>
            </a:fld>
            <a:endParaRPr lang="en-US" smtClean="0"/>
          </a:p>
        </p:txBody>
      </p:sp>
      <p:sp>
        <p:nvSpPr>
          <p:cNvPr id="31749" name="Footer Placeholder 5"/>
          <p:cNvSpPr>
            <a:spLocks noGrp="1"/>
          </p:cNvSpPr>
          <p:nvPr>
            <p:ph type="ftr" sz="quarter" idx="11"/>
          </p:nvPr>
        </p:nvSpPr>
        <p:spPr>
          <a:xfrm>
            <a:off x="0" y="6400800"/>
            <a:ext cx="32004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sz="quarter"/>
          </p:nvPr>
        </p:nvSpPr>
        <p:spPr>
          <a:xfrm>
            <a:off x="685800" y="2438400"/>
            <a:ext cx="7772400" cy="1736725"/>
          </a:xfrm>
        </p:spPr>
        <p:txBody>
          <a:bodyPr/>
          <a:lstStyle/>
          <a:p>
            <a:pPr>
              <a:defRPr/>
            </a:pPr>
            <a:r>
              <a:rPr lang="en-US" dirty="0" smtClean="0">
                <a:solidFill>
                  <a:schemeClr val="tx2">
                    <a:lumMod val="50000"/>
                  </a:schemeClr>
                </a:solidFill>
              </a:rPr>
              <a:t>Demographics</a:t>
            </a:r>
            <a:endParaRPr lang="en-US" dirty="0">
              <a:solidFill>
                <a:schemeClr val="tx2">
                  <a:lumMod val="50000"/>
                </a:schemeClr>
              </a:solidFill>
            </a:endParaRPr>
          </a:p>
        </p:txBody>
      </p:sp>
      <p:sp>
        <p:nvSpPr>
          <p:cNvPr id="32773" name="Slide Number Placeholder 5"/>
          <p:cNvSpPr>
            <a:spLocks noGrp="1"/>
          </p:cNvSpPr>
          <p:nvPr>
            <p:ph type="sldNum" sz="quarter" idx="12"/>
          </p:nvPr>
        </p:nvSpPr>
        <p:spPr>
          <a:xfrm>
            <a:off x="7010400" y="6400800"/>
            <a:ext cx="2133600" cy="457200"/>
          </a:xfrm>
          <a:noFill/>
        </p:spPr>
        <p:txBody>
          <a:bodyPr/>
          <a:lstStyle/>
          <a:p>
            <a:fld id="{DF2CD93B-6E3D-47F2-8475-6E0D37AD216A}" type="slidenum">
              <a:rPr lang="en-US" smtClean="0"/>
              <a:pPr/>
              <a:t>5</a:t>
            </a:fld>
            <a:endParaRPr lang="en-US" dirty="0" smtClean="0"/>
          </a:p>
        </p:txBody>
      </p:sp>
      <p:pic>
        <p:nvPicPr>
          <p:cNvPr id="7" name="Picture 4"/>
          <p:cNvPicPr>
            <a:picLocks noChangeAspect="1" noChangeArrowheads="1"/>
          </p:cNvPicPr>
          <p:nvPr/>
        </p:nvPicPr>
        <p:blipFill>
          <a:blip r:embed="rId3" cstate="print"/>
          <a:srcRect/>
          <a:stretch>
            <a:fillRect/>
          </a:stretch>
        </p:blipFill>
        <p:spPr bwMode="auto">
          <a:xfrm>
            <a:off x="1924050" y="2133600"/>
            <a:ext cx="5391150" cy="1050925"/>
          </a:xfrm>
          <a:prstGeom prst="rect">
            <a:avLst/>
          </a:prstGeom>
          <a:noFill/>
          <a:ln w="12700">
            <a:solidFill>
              <a:schemeClr val="tx2">
                <a:lumMod val="50000"/>
              </a:schemeClr>
            </a:solidFill>
            <a:miter lim="800000"/>
            <a:headEnd/>
            <a:tailEnd/>
          </a:ln>
        </p:spPr>
      </p:pic>
      <p:sp>
        <p:nvSpPr>
          <p:cNvPr id="9" name="Footer Placeholder 6"/>
          <p:cNvSpPr txBox="1">
            <a:spLocks/>
          </p:cNvSpPr>
          <p:nvPr/>
        </p:nvSpPr>
        <p:spPr bwMode="auto">
          <a:xfrm>
            <a:off x="0" y="6400800"/>
            <a:ext cx="3124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ctr" rtl="0" eaLnBrk="1" fontAlgn="base" hangingPunct="1">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r>
              <a:rPr lang="en-US" dirty="0" smtClean="0">
                <a:solidFill>
                  <a:srgbClr val="767FAC"/>
                </a:solidFill>
              </a:rPr>
              <a:t>2015-16 Diverse Learning Environments Survey</a:t>
            </a:r>
            <a:endParaRPr lang="en-US" dirty="0">
              <a:solidFill>
                <a:srgbClr val="767FAC"/>
              </a:solidFill>
            </a:endParaRPr>
          </a:p>
        </p:txBody>
      </p:sp>
    </p:spTree>
    <p:extLst>
      <p:ext uri="{BB962C8B-B14F-4D97-AF65-F5344CB8AC3E}">
        <p14:creationId xmlns:p14="http://schemas.microsoft.com/office/powerpoint/2010/main" val="111377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0" y="227013"/>
            <a:ext cx="9140825" cy="839787"/>
          </a:xfrm>
        </p:spPr>
        <p:txBody>
          <a:bodyPr/>
          <a:lstStyle/>
          <a:p>
            <a:pPr>
              <a:defRPr/>
            </a:pPr>
            <a:r>
              <a:rPr lang="en-US" dirty="0" smtClean="0">
                <a:solidFill>
                  <a:schemeClr val="tx1">
                    <a:lumMod val="50000"/>
                  </a:schemeClr>
                </a:solidFill>
              </a:rPr>
              <a:t>Demographics</a:t>
            </a:r>
          </a:p>
        </p:txBody>
      </p:sp>
      <p:sp>
        <p:nvSpPr>
          <p:cNvPr id="1029" name="Slide Number Placeholder 5"/>
          <p:cNvSpPr>
            <a:spLocks noGrp="1"/>
          </p:cNvSpPr>
          <p:nvPr>
            <p:ph type="sldNum" sz="quarter" idx="10"/>
          </p:nvPr>
        </p:nvSpPr>
        <p:spPr>
          <a:noFill/>
        </p:spPr>
        <p:txBody>
          <a:bodyPr/>
          <a:lstStyle/>
          <a:p>
            <a:fld id="{05DD69DD-E6B8-45B1-BC10-8BFD35FDCFAF}" type="slidenum">
              <a:rPr lang="en-US" smtClean="0"/>
              <a:pPr/>
              <a:t>6</a:t>
            </a:fld>
            <a:endParaRPr lang="en-US" smtClean="0"/>
          </a:p>
        </p:txBody>
      </p:sp>
      <p:sp>
        <p:nvSpPr>
          <p:cNvPr id="1030"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graphicFrame>
        <p:nvGraphicFramePr>
          <p:cNvPr id="9" name="Sex"/>
          <p:cNvGraphicFramePr>
            <a:graphicFrameLocks noGrp="1" noChangeAspect="1"/>
          </p:cNvGraphicFramePr>
          <p:nvPr>
            <p:ph sz="half" idx="1"/>
            <p:custDataLst>
              <p:tags r:id="rId1"/>
            </p:custDataLst>
            <p:extLst>
              <p:ext uri="{D42A27DB-BD31-4B8C-83A1-F6EECF244321}">
                <p14:modId xmlns:p14="http://schemas.microsoft.com/office/powerpoint/2010/main" val="3324796426"/>
              </p:ext>
            </p:extLst>
          </p:nvPr>
        </p:nvGraphicFramePr>
        <p:xfrm>
          <a:off x="990600" y="1143000"/>
          <a:ext cx="3429000" cy="4722813"/>
        </p:xfrm>
        <a:graphic>
          <a:graphicData uri="http://schemas.openxmlformats.org/drawingml/2006/chart">
            <c:chart xmlns:c="http://schemas.openxmlformats.org/drawingml/2006/chart" xmlns:r="http://schemas.openxmlformats.org/officeDocument/2006/relationships" r:id="rId4"/>
          </a:graphicData>
        </a:graphic>
      </p:graphicFrame>
      <p:sp>
        <p:nvSpPr>
          <p:cNvPr id="1031" name="TextBox 11"/>
          <p:cNvSpPr txBox="1">
            <a:spLocks noChangeArrowheads="1"/>
          </p:cNvSpPr>
          <p:nvPr/>
        </p:nvSpPr>
        <p:spPr bwMode="auto">
          <a:xfrm>
            <a:off x="2133600" y="1371600"/>
            <a:ext cx="990600" cy="400050"/>
          </a:xfrm>
          <a:prstGeom prst="rect">
            <a:avLst/>
          </a:prstGeom>
          <a:noFill/>
          <a:ln w="9525">
            <a:noFill/>
            <a:miter lim="800000"/>
            <a:headEnd/>
            <a:tailEnd/>
          </a:ln>
        </p:spPr>
        <p:txBody>
          <a:bodyPr>
            <a:spAutoFit/>
          </a:bodyPr>
          <a:lstStyle/>
          <a:p>
            <a:pPr algn="ctr">
              <a:defRPr/>
            </a:pPr>
            <a:r>
              <a:rPr lang="en-US" b="1" dirty="0">
                <a:solidFill>
                  <a:schemeClr val="tx1">
                    <a:lumMod val="50000"/>
                  </a:schemeClr>
                </a:solidFill>
              </a:rPr>
              <a:t>Sex</a:t>
            </a:r>
          </a:p>
        </p:txBody>
      </p:sp>
      <p:graphicFrame>
        <p:nvGraphicFramePr>
          <p:cNvPr id="10" name="Class Year"/>
          <p:cNvGraphicFramePr>
            <a:graphicFrameLocks noGrp="1"/>
          </p:cNvGraphicFramePr>
          <p:nvPr>
            <p:ph sz="quarter" idx="2"/>
            <p:extLst>
              <p:ext uri="{D42A27DB-BD31-4B8C-83A1-F6EECF244321}">
                <p14:modId xmlns:p14="http://schemas.microsoft.com/office/powerpoint/2010/main" val="1753522089"/>
              </p:ext>
            </p:extLst>
          </p:nvPr>
        </p:nvGraphicFramePr>
        <p:xfrm>
          <a:off x="4186238" y="1760538"/>
          <a:ext cx="4948237" cy="4681537"/>
        </p:xfrm>
        <a:graphic>
          <a:graphicData uri="http://schemas.openxmlformats.org/drawingml/2006/chart">
            <c:chart xmlns:c="http://schemas.openxmlformats.org/drawingml/2006/chart" xmlns:r="http://schemas.openxmlformats.org/officeDocument/2006/relationships" r:id="rId5"/>
          </a:graphicData>
        </a:graphic>
      </p:graphicFrame>
      <p:sp>
        <p:nvSpPr>
          <p:cNvPr id="1032" name="TextBox 12"/>
          <p:cNvSpPr txBox="1">
            <a:spLocks noChangeArrowheads="1"/>
          </p:cNvSpPr>
          <p:nvPr/>
        </p:nvSpPr>
        <p:spPr bwMode="auto">
          <a:xfrm>
            <a:off x="6096000" y="1352550"/>
            <a:ext cx="1371600" cy="400050"/>
          </a:xfrm>
          <a:prstGeom prst="rect">
            <a:avLst/>
          </a:prstGeom>
          <a:noFill/>
          <a:ln w="9525">
            <a:noFill/>
            <a:miter lim="800000"/>
            <a:headEnd/>
            <a:tailEnd/>
          </a:ln>
        </p:spPr>
        <p:txBody>
          <a:bodyPr>
            <a:spAutoFit/>
          </a:bodyPr>
          <a:lstStyle/>
          <a:p>
            <a:pPr>
              <a:defRPr/>
            </a:pPr>
            <a:r>
              <a:rPr lang="en-US" b="1" dirty="0">
                <a:solidFill>
                  <a:schemeClr val="tx1">
                    <a:lumMod val="50000"/>
                  </a:schemeClr>
                </a:solidFill>
              </a:rPr>
              <a:t>Class Year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Slide Number Placeholder 5"/>
          <p:cNvSpPr>
            <a:spLocks noGrp="1"/>
          </p:cNvSpPr>
          <p:nvPr>
            <p:ph type="sldNum" sz="quarter" idx="10"/>
          </p:nvPr>
        </p:nvSpPr>
        <p:spPr>
          <a:xfrm>
            <a:off x="8534400" y="6397625"/>
            <a:ext cx="609600" cy="457200"/>
          </a:xfrm>
          <a:noFill/>
        </p:spPr>
        <p:txBody>
          <a:bodyPr/>
          <a:lstStyle/>
          <a:p>
            <a:fld id="{81E6D1FB-6AE4-4C8F-B34D-AA43CA31D4F0}" type="slidenum">
              <a:rPr lang="en-US" smtClean="0"/>
              <a:pPr/>
              <a:t>7</a:t>
            </a:fld>
            <a:endParaRPr lang="en-US" smtClean="0"/>
          </a:p>
        </p:txBody>
      </p:sp>
      <p:sp>
        <p:nvSpPr>
          <p:cNvPr id="2053" name="Rectangle 2"/>
          <p:cNvSpPr>
            <a:spLocks noChangeArrowheads="1"/>
          </p:cNvSpPr>
          <p:nvPr/>
        </p:nvSpPr>
        <p:spPr bwMode="auto">
          <a:xfrm>
            <a:off x="914400" y="152400"/>
            <a:ext cx="8226425" cy="762000"/>
          </a:xfrm>
          <a:prstGeom prst="rect">
            <a:avLst/>
          </a:prstGeom>
          <a:noFill/>
          <a:ln w="9525">
            <a:noFill/>
            <a:miter lim="800000"/>
            <a:headEnd/>
            <a:tailEnd/>
          </a:ln>
        </p:spPr>
        <p:txBody>
          <a:bodyPr anchor="ctr" anchorCtr="1"/>
          <a:lstStyle/>
          <a:p>
            <a:pPr algn="ctr" eaLnBrk="1" hangingPunct="1">
              <a:defRPr/>
            </a:pPr>
            <a:r>
              <a:rPr lang="en-US" sz="2800" b="1" dirty="0">
                <a:solidFill>
                  <a:schemeClr val="tx1">
                    <a:lumMod val="50000"/>
                  </a:schemeClr>
                </a:solidFill>
              </a:rPr>
              <a:t>Demographics</a:t>
            </a:r>
          </a:p>
          <a:p>
            <a:pPr algn="ctr" eaLnBrk="1" hangingPunct="1">
              <a:defRPr/>
            </a:pPr>
            <a:endParaRPr lang="en-US" sz="1600" b="1" dirty="0">
              <a:solidFill>
                <a:schemeClr val="accent4">
                  <a:lumMod val="60000"/>
                  <a:lumOff val="40000"/>
                </a:schemeClr>
              </a:solidFill>
            </a:endParaRPr>
          </a:p>
          <a:p>
            <a:pPr algn="ctr" eaLnBrk="1" hangingPunct="1">
              <a:defRPr/>
            </a:pPr>
            <a:r>
              <a:rPr lang="en-US" sz="1600" b="1" dirty="0">
                <a:solidFill>
                  <a:schemeClr val="accent4">
                    <a:lumMod val="60000"/>
                    <a:lumOff val="40000"/>
                  </a:schemeClr>
                </a:solidFill>
              </a:rPr>
              <a:t>Race</a:t>
            </a:r>
            <a:endParaRPr lang="en-US" sz="2800" b="1" dirty="0">
              <a:solidFill>
                <a:schemeClr val="tx1">
                  <a:lumMod val="50000"/>
                </a:schemeClr>
              </a:solidFill>
            </a:endParaRPr>
          </a:p>
        </p:txBody>
      </p:sp>
      <p:graphicFrame>
        <p:nvGraphicFramePr>
          <p:cNvPr id="6" name="Race"/>
          <p:cNvGraphicFramePr>
            <a:graphicFrameLocks noGrp="1" noChangeAspect="1"/>
          </p:cNvGraphicFramePr>
          <p:nvPr>
            <p:ph sz="half" idx="2"/>
            <p:custDataLst>
              <p:tags r:id="rId1"/>
            </p:custDataLst>
            <p:extLst>
              <p:ext uri="{D42A27DB-BD31-4B8C-83A1-F6EECF244321}">
                <p14:modId xmlns:p14="http://schemas.microsoft.com/office/powerpoint/2010/main" val="3452144109"/>
              </p:ext>
            </p:extLst>
          </p:nvPr>
        </p:nvGraphicFramePr>
        <p:xfrm>
          <a:off x="304800" y="914400"/>
          <a:ext cx="8686800" cy="5562600"/>
        </p:xfrm>
        <a:graphic>
          <a:graphicData uri="http://schemas.openxmlformats.org/drawingml/2006/chart">
            <c:chart xmlns:c="http://schemas.openxmlformats.org/drawingml/2006/chart" xmlns:r="http://schemas.openxmlformats.org/officeDocument/2006/relationships" r:id="rId4"/>
          </a:graphicData>
        </a:graphic>
      </p:graphicFrame>
      <p:sp>
        <p:nvSpPr>
          <p:cNvPr id="7"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917575" y="152400"/>
            <a:ext cx="8226425" cy="1295400"/>
          </a:xfrm>
        </p:spPr>
        <p:txBody>
          <a:bodyPr/>
          <a:lstStyle/>
          <a:p>
            <a:pPr>
              <a:defRPr/>
            </a:pPr>
            <a:r>
              <a:rPr lang="en-US" dirty="0" smtClean="0">
                <a:solidFill>
                  <a:schemeClr val="tx1">
                    <a:lumMod val="50000"/>
                  </a:schemeClr>
                </a:solidFill>
              </a:rPr>
              <a:t>Demographics</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solidFill>
                  <a:schemeClr val="tx2">
                    <a:lumMod val="75000"/>
                  </a:schemeClr>
                </a:solidFill>
              </a:rPr>
              <a:t>Race/Ethnicity Group</a:t>
            </a:r>
          </a:p>
        </p:txBody>
      </p:sp>
      <p:sp>
        <p:nvSpPr>
          <p:cNvPr id="5124" name="Slide Number Placeholder 5"/>
          <p:cNvSpPr>
            <a:spLocks noGrp="1"/>
          </p:cNvSpPr>
          <p:nvPr>
            <p:ph type="sldNum" sz="quarter" idx="10"/>
          </p:nvPr>
        </p:nvSpPr>
        <p:spPr>
          <a:noFill/>
        </p:spPr>
        <p:txBody>
          <a:bodyPr/>
          <a:lstStyle/>
          <a:p>
            <a:fld id="{CA4953DD-1C1C-4ECE-B355-E363BB0D2133}" type="slidenum">
              <a:rPr lang="en-US" smtClean="0"/>
              <a:pPr/>
              <a:t>8</a:t>
            </a:fld>
            <a:endParaRPr lang="en-US" smtClean="0"/>
          </a:p>
        </p:txBody>
      </p:sp>
      <p:graphicFrame>
        <p:nvGraphicFramePr>
          <p:cNvPr id="6" name="Race Group"/>
          <p:cNvGraphicFramePr>
            <a:graphicFrameLocks noChangeAspect="1"/>
          </p:cNvGraphicFramePr>
          <p:nvPr>
            <p:custDataLst>
              <p:tags r:id="rId1"/>
            </p:custDataLst>
            <p:extLst>
              <p:ext uri="{D42A27DB-BD31-4B8C-83A1-F6EECF244321}">
                <p14:modId xmlns:p14="http://schemas.microsoft.com/office/powerpoint/2010/main" val="1716839918"/>
              </p:ext>
            </p:extLst>
          </p:nvPr>
        </p:nvGraphicFramePr>
        <p:xfrm>
          <a:off x="838200" y="1219200"/>
          <a:ext cx="7772400" cy="5257800"/>
        </p:xfrm>
        <a:graphic>
          <a:graphicData uri="http://schemas.openxmlformats.org/drawingml/2006/chart">
            <c:chart xmlns:c="http://schemas.openxmlformats.org/drawingml/2006/chart" xmlns:r="http://schemas.openxmlformats.org/officeDocument/2006/relationships" r:id="rId4"/>
          </a:graphicData>
        </a:graphic>
      </p:graphicFrame>
      <p:sp>
        <p:nvSpPr>
          <p:cNvPr id="8"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914400" y="152400"/>
            <a:ext cx="8226425" cy="839788"/>
          </a:xfrm>
        </p:spPr>
        <p:txBody>
          <a:bodyPr/>
          <a:lstStyle/>
          <a:p>
            <a:pPr>
              <a:defRPr/>
            </a:pPr>
            <a:r>
              <a:rPr lang="en-US" dirty="0" smtClean="0">
                <a:solidFill>
                  <a:schemeClr val="tx1">
                    <a:lumMod val="50000"/>
                  </a:schemeClr>
                </a:solidFill>
              </a:rPr>
              <a:t>Demographics</a:t>
            </a:r>
            <a:br>
              <a:rPr lang="en-US" dirty="0" smtClean="0">
                <a:solidFill>
                  <a:schemeClr val="tx1">
                    <a:lumMod val="50000"/>
                  </a:schemeClr>
                </a:solidFill>
              </a:rPr>
            </a:br>
            <a:r>
              <a:rPr lang="en-US" sz="1600" dirty="0" smtClean="0">
                <a:solidFill>
                  <a:schemeClr val="tx1">
                    <a:lumMod val="50000"/>
                  </a:schemeClr>
                </a:solidFill>
              </a:rPr>
              <a:t/>
            </a:r>
            <a:br>
              <a:rPr lang="en-US" sz="1600" dirty="0" smtClean="0">
                <a:solidFill>
                  <a:schemeClr val="tx1">
                    <a:lumMod val="50000"/>
                  </a:schemeClr>
                </a:solidFill>
              </a:rPr>
            </a:br>
            <a:r>
              <a:rPr lang="en-US" sz="1600" dirty="0" smtClean="0">
                <a:solidFill>
                  <a:schemeClr val="accent4">
                    <a:lumMod val="60000"/>
                    <a:lumOff val="40000"/>
                  </a:schemeClr>
                </a:solidFill>
              </a:rPr>
              <a:t>Race</a:t>
            </a:r>
          </a:p>
        </p:txBody>
      </p:sp>
      <p:graphicFrame>
        <p:nvGraphicFramePr>
          <p:cNvPr id="8" name="Multiracial2"/>
          <p:cNvGraphicFramePr>
            <a:graphicFrameLocks noGrp="1" noChangeAspect="1"/>
          </p:cNvGraphicFramePr>
          <p:nvPr>
            <p:ph idx="1"/>
            <p:custDataLst>
              <p:tags r:id="rId1"/>
            </p:custDataLst>
            <p:extLst>
              <p:ext uri="{D42A27DB-BD31-4B8C-83A1-F6EECF244321}">
                <p14:modId xmlns:p14="http://schemas.microsoft.com/office/powerpoint/2010/main" val="3419546480"/>
              </p:ext>
            </p:extLst>
          </p:nvPr>
        </p:nvGraphicFramePr>
        <p:xfrm>
          <a:off x="5029200" y="1447800"/>
          <a:ext cx="3349625" cy="4981575"/>
        </p:xfrm>
        <a:graphic>
          <a:graphicData uri="http://schemas.openxmlformats.org/drawingml/2006/chart">
            <c:chart xmlns:c="http://schemas.openxmlformats.org/drawingml/2006/chart" xmlns:r="http://schemas.openxmlformats.org/officeDocument/2006/relationships" r:id="rId5"/>
          </a:graphicData>
        </a:graphic>
      </p:graphicFrame>
      <p:sp>
        <p:nvSpPr>
          <p:cNvPr id="6149" name="Slide Number Placeholder 5"/>
          <p:cNvSpPr>
            <a:spLocks noGrp="1"/>
          </p:cNvSpPr>
          <p:nvPr>
            <p:ph type="sldNum" sz="quarter" idx="10"/>
          </p:nvPr>
        </p:nvSpPr>
        <p:spPr>
          <a:noFill/>
        </p:spPr>
        <p:txBody>
          <a:bodyPr/>
          <a:lstStyle/>
          <a:p>
            <a:fld id="{084BA19D-C22A-4485-A478-D6996B0DBD1A}" type="slidenum">
              <a:rPr lang="en-US" smtClean="0"/>
              <a:pPr/>
              <a:t>9</a:t>
            </a:fld>
            <a:endParaRPr lang="en-US" smtClean="0"/>
          </a:p>
        </p:txBody>
      </p:sp>
      <p:sp>
        <p:nvSpPr>
          <p:cNvPr id="1031" name="TextBox 11"/>
          <p:cNvSpPr txBox="1">
            <a:spLocks noChangeArrowheads="1"/>
          </p:cNvSpPr>
          <p:nvPr/>
        </p:nvSpPr>
        <p:spPr bwMode="auto">
          <a:xfrm>
            <a:off x="3276600" y="1219200"/>
            <a:ext cx="3505200" cy="369888"/>
          </a:xfrm>
          <a:prstGeom prst="rect">
            <a:avLst/>
          </a:prstGeom>
          <a:noFill/>
          <a:ln w="9525">
            <a:noFill/>
            <a:miter lim="800000"/>
            <a:headEnd/>
            <a:tailEnd/>
          </a:ln>
        </p:spPr>
        <p:txBody>
          <a:bodyPr>
            <a:spAutoFit/>
          </a:bodyPr>
          <a:lstStyle/>
          <a:p>
            <a:pPr algn="ctr">
              <a:defRPr/>
            </a:pPr>
            <a:r>
              <a:rPr lang="en-US" sz="1800" b="1" dirty="0">
                <a:solidFill>
                  <a:schemeClr val="tx2">
                    <a:lumMod val="75000"/>
                  </a:schemeClr>
                </a:solidFill>
              </a:rPr>
              <a:t>Do you identify as multiracial?</a:t>
            </a:r>
          </a:p>
        </p:txBody>
      </p:sp>
      <p:graphicFrame>
        <p:nvGraphicFramePr>
          <p:cNvPr id="9" name="Multiracial"/>
          <p:cNvGraphicFramePr>
            <a:graphicFrameLocks noGrp="1" noChangeAspect="1"/>
          </p:cNvGraphicFramePr>
          <p:nvPr>
            <p:custDataLst>
              <p:tags r:id="rId2"/>
            </p:custDataLst>
            <p:extLst>
              <p:ext uri="{D42A27DB-BD31-4B8C-83A1-F6EECF244321}">
                <p14:modId xmlns:p14="http://schemas.microsoft.com/office/powerpoint/2010/main" val="1247786268"/>
              </p:ext>
            </p:extLst>
          </p:nvPr>
        </p:nvGraphicFramePr>
        <p:xfrm>
          <a:off x="609600" y="1371600"/>
          <a:ext cx="3429000" cy="5057775"/>
        </p:xfrm>
        <a:graphic>
          <a:graphicData uri="http://schemas.openxmlformats.org/drawingml/2006/chart">
            <c:chart xmlns:c="http://schemas.openxmlformats.org/drawingml/2006/chart" xmlns:r="http://schemas.openxmlformats.org/officeDocument/2006/relationships" r:id="rId6"/>
          </a:graphicData>
        </a:graphic>
      </p:graphicFrame>
      <p:sp>
        <p:nvSpPr>
          <p:cNvPr id="11" name="Footer Placeholder 6"/>
          <p:cNvSpPr>
            <a:spLocks noGrp="1"/>
          </p:cNvSpPr>
          <p:nvPr>
            <p:ph type="ftr" sz="quarter" idx="11"/>
          </p:nvPr>
        </p:nvSpPr>
        <p:spPr>
          <a:xfrm>
            <a:off x="0" y="6400800"/>
            <a:ext cx="3124200" cy="457200"/>
          </a:xfrm>
          <a:noFill/>
        </p:spPr>
        <p:txBody>
          <a:bodyPr/>
          <a:lstStyle/>
          <a:p>
            <a:r>
              <a:rPr lang="en-US" dirty="0" smtClean="0">
                <a:solidFill>
                  <a:srgbClr val="767FAC"/>
                </a:solidFill>
              </a:rPr>
              <a:t>2015-16 </a:t>
            </a:r>
            <a:r>
              <a:rPr lang="en-US" dirty="0">
                <a:solidFill>
                  <a:srgbClr val="767FAC"/>
                </a:solidFill>
              </a:rPr>
              <a:t>Diverse Learning Environments Survey</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 val="titleBox"/>
</p:tagLst>
</file>

<file path=ppt/tags/tag1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1.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2.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3.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4.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5.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6.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18.xml><?xml version="1.0" encoding="utf-8"?>
<p:tagLst xmlns:a="http://schemas.openxmlformats.org/drawingml/2006/main" xmlns:r="http://schemas.openxmlformats.org/officeDocument/2006/relationships" xmlns:p="http://schemas.openxmlformats.org/presentationml/2006/main">
  <p:tag name="CHART" val="ctGains1"/>
</p:tagLst>
</file>

<file path=ppt/tags/tag19.xml><?xml version="1.0" encoding="utf-8"?>
<p:tagLst xmlns:a="http://schemas.openxmlformats.org/drawingml/2006/main" xmlns:r="http://schemas.openxmlformats.org/officeDocument/2006/relationships" xmlns:p="http://schemas.openxmlformats.org/presentationml/2006/main">
  <p:tag name="CHART" val="ctGains1"/>
</p:tagLst>
</file>

<file path=ppt/tags/tag2.xml><?xml version="1.0" encoding="utf-8"?>
<p:tagLst xmlns:a="http://schemas.openxmlformats.org/drawingml/2006/main" xmlns:r="http://schemas.openxmlformats.org/officeDocument/2006/relationships" xmlns:p="http://schemas.openxmlformats.org/presentationml/2006/main">
  <p:tag name="CHART" val="ctFacIntSat"/>
</p:tagLst>
</file>

<file path=ppt/tags/tag20.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1.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2.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3.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4.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5.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6.xml><?xml version="1.0" encoding="utf-8"?>
<p:tagLst xmlns:a="http://schemas.openxmlformats.org/drawingml/2006/main" xmlns:r="http://schemas.openxmlformats.org/officeDocument/2006/relationships" xmlns:p="http://schemas.openxmlformats.org/presentationml/2006/main">
  <p:tag name="CHART" val="ctFinanceSource"/>
</p:tagLst>
</file>

<file path=ppt/tags/tag3.xml><?xml version="1.0" encoding="utf-8"?>
<p:tagLst xmlns:a="http://schemas.openxmlformats.org/drawingml/2006/main" xmlns:r="http://schemas.openxmlformats.org/officeDocument/2006/relationships" xmlns:p="http://schemas.openxmlformats.org/presentationml/2006/main">
  <p:tag name="CHART" val="ctFacIntSat"/>
</p:tagLst>
</file>

<file path=ppt/tags/tag4.xml><?xml version="1.0" encoding="utf-8"?>
<p:tagLst xmlns:a="http://schemas.openxmlformats.org/drawingml/2006/main" xmlns:r="http://schemas.openxmlformats.org/officeDocument/2006/relationships" xmlns:p="http://schemas.openxmlformats.org/presentationml/2006/main">
  <p:tag name="CHART" val="ctFacIntSat"/>
</p:tagLst>
</file>

<file path=ppt/tags/tag5.xml><?xml version="1.0" encoding="utf-8"?>
<p:tagLst xmlns:a="http://schemas.openxmlformats.org/drawingml/2006/main" xmlns:r="http://schemas.openxmlformats.org/officeDocument/2006/relationships" xmlns:p="http://schemas.openxmlformats.org/presentationml/2006/main">
  <p:tag name="CHART" val="ctFacIntSat"/>
</p:tagLst>
</file>

<file path=ppt/tags/tag6.xml><?xml version="1.0" encoding="utf-8"?>
<p:tagLst xmlns:a="http://schemas.openxmlformats.org/drawingml/2006/main" xmlns:r="http://schemas.openxmlformats.org/officeDocument/2006/relationships" xmlns:p="http://schemas.openxmlformats.org/presentationml/2006/main">
  <p:tag name="CHART" val="ctFacIntSat"/>
</p:tagLst>
</file>

<file path=ppt/tags/tag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8.xml><?xml version="1.0" encoding="utf-8"?>
<p:tagLst xmlns:a="http://schemas.openxmlformats.org/drawingml/2006/main" xmlns:r="http://schemas.openxmlformats.org/officeDocument/2006/relationships" xmlns:p="http://schemas.openxmlformats.org/presentationml/2006/main">
  <p:tag name="CHART" val="ctFinanceSource"/>
</p:tagLst>
</file>

<file path=ppt/tags/tag9.xml><?xml version="1.0" encoding="utf-8"?>
<p:tagLst xmlns:a="http://schemas.openxmlformats.org/drawingml/2006/main" xmlns:r="http://schemas.openxmlformats.org/officeDocument/2006/relationships" xmlns:p="http://schemas.openxmlformats.org/presentationml/2006/main">
  <p:tag name="CHART" val="ctFinanceSource"/>
</p:tagLst>
</file>

<file path=ppt/theme/theme1.xml><?xml version="1.0" encoding="utf-8"?>
<a:theme xmlns:a="http://schemas.openxmlformats.org/drawingml/2006/main" name="Teamwork">
  <a:themeElements>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20815</TotalTime>
  <Words>2363</Words>
  <Application>Microsoft Office PowerPoint</Application>
  <PresentationFormat>On-screen Show (4:3)</PresentationFormat>
  <Paragraphs>487</Paragraphs>
  <Slides>31</Slides>
  <Notes>31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Garamond</vt:lpstr>
      <vt:lpstr>Teamwork</vt:lpstr>
      <vt:lpstr>Oakland University  Diverse Learning Environments Survey  2015-16 Results</vt:lpstr>
      <vt:lpstr>Table of Contents</vt:lpstr>
      <vt:lpstr>The First Year is Important…</vt:lpstr>
      <vt:lpstr>A Note about CIRP Factors</vt:lpstr>
      <vt:lpstr>Demographics</vt:lpstr>
      <vt:lpstr>Demographics</vt:lpstr>
      <vt:lpstr>PowerPoint Presentation</vt:lpstr>
      <vt:lpstr>Demographics  Race/Ethnicity Group</vt:lpstr>
      <vt:lpstr>Demographics  Race</vt:lpstr>
      <vt:lpstr>Campus Climate</vt:lpstr>
      <vt:lpstr>Sense of Belonging  The campus community is a powerful source of influence on students’ development.  Sense of Belonging measures the extent to which students feel a sense of academic  and social integration on campus.</vt:lpstr>
      <vt:lpstr>Academic Validation  Faculty interactions in the classroom can foster students’ academic development.  Academic Validation measures students’ views of the extent to which faculty actions  in class reflect concern for their academic success.</vt:lpstr>
      <vt:lpstr> General Interpersonal Validation   General Interpersonal Validation is a unified measure of students’ view of faculty  and staff’s attention to their development.</vt:lpstr>
      <vt:lpstr> Institutional Commitment to Diversity   Institutional Commitment to Diversity is a measure of a student’s perception of  the campus’ commitment to diversity. </vt:lpstr>
      <vt:lpstr> Positive Cross-Racial Interaction  Contact with diverse students allows students to gain valuable insights about  themselves and others. Positive Cross-Racial Interaction is a unified measure of  students’ level of positive interaction with diverse peers.</vt:lpstr>
      <vt:lpstr> Negative Cross-Racial Interaction   Contact with diverse students allows students to gain valuable insights about  themselves and others. Negative Cross-Racial Interaction is a unified measure of  students’ level of negative interaction with diverse peers.</vt:lpstr>
      <vt:lpstr> Discrimination and Bias   Discrimination and Bias measures the frequency of students’ experiences with  more subtle forms of discrimination. </vt:lpstr>
      <vt:lpstr> Harassment   Harassment measures the frequency that students experience threats or harassment.</vt:lpstr>
      <vt:lpstr> Conversations Across Difference   Students who engage with diverse peers are more likely to achieve change across a  wide range of student learning outcomes.</vt:lpstr>
      <vt:lpstr>Institutional Practices</vt:lpstr>
      <vt:lpstr> Curriculum of Inclusion  Pedagogy and course content resonate with students’ identities and help students feel  valued and affirmed as learners. Curriculum of Inclusion measures the number of courses  a student has taken that include materials and pedagogy addressing diversity.</vt:lpstr>
      <vt:lpstr> Co-Curricular Diversity Activities   Co-Curricular Diversity Activities is a measure of students’ involvement with institutional programs focused on diversity issues.   </vt:lpstr>
      <vt:lpstr>Navigational Action   These items illustrate how often students participated in institutional programs or  engaged in activities that would help them successfully traverse the institution.</vt:lpstr>
      <vt:lpstr>Navigational Action   These items illustrate how often students participated in institutional programs or  engaged in activities that would help them successfully traverse the institution.</vt:lpstr>
      <vt:lpstr>Student Learning Outcomes</vt:lpstr>
      <vt:lpstr>Habits of Mind   Habits of Mind is a unified measure of the behaviors and traits associated with academic success. These learning behaviors are seen as the foundation for lifelong learning.</vt:lpstr>
      <vt:lpstr> Integration of Learning  Integration of Learning is a measure of student behavior that reflects integrating, connecting, and applying concepts and ideas.</vt:lpstr>
      <vt:lpstr>PowerPoint Presentation</vt:lpstr>
      <vt:lpstr>PowerPoint Presentation</vt:lpstr>
      <vt:lpstr> Civic Engagement  Engaged citizens are a critical element in the functioning of our democratic society.  Civic Engagement measures the extent to which students are motivated and  involved in civic, electoral, and political activities.</vt:lpstr>
      <vt:lpstr>PowerPoint Presentation</vt:lpstr>
    </vt:vector>
  </TitlesOfParts>
  <Company>UCLA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Diverse Learning Environments</dc:title>
  <dc:creator>larellano;vallejos</dc:creator>
  <cp:keywords>CIRP</cp:keywords>
  <cp:lastModifiedBy>Laura Schartman</cp:lastModifiedBy>
  <cp:revision>1056</cp:revision>
  <dcterms:created xsi:type="dcterms:W3CDTF">2007-06-27T16:52:25Z</dcterms:created>
  <dcterms:modified xsi:type="dcterms:W3CDTF">2016-08-08T18:49:31Z</dcterms:modified>
  <cp:category>Survey</cp:category>
</cp:coreProperties>
</file>