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3" r:id="rId1"/>
  </p:sldMasterIdLst>
  <p:notesMasterIdLst>
    <p:notesMasterId r:id="rId31"/>
  </p:notesMasterIdLst>
  <p:handoutMasterIdLst>
    <p:handoutMasterId r:id="rId32"/>
  </p:handoutMasterIdLst>
  <p:sldIdLst>
    <p:sldId id="257" r:id="rId2"/>
    <p:sldId id="327" r:id="rId3"/>
    <p:sldId id="258" r:id="rId4"/>
    <p:sldId id="334" r:id="rId5"/>
    <p:sldId id="329" r:id="rId6"/>
    <p:sldId id="330" r:id="rId7"/>
    <p:sldId id="331" r:id="rId8"/>
    <p:sldId id="332" r:id="rId9"/>
    <p:sldId id="341" r:id="rId10"/>
    <p:sldId id="290" r:id="rId11"/>
    <p:sldId id="277" r:id="rId12"/>
    <p:sldId id="300" r:id="rId13"/>
    <p:sldId id="310" r:id="rId14"/>
    <p:sldId id="311" r:id="rId15"/>
    <p:sldId id="325" r:id="rId16"/>
    <p:sldId id="326" r:id="rId17"/>
    <p:sldId id="338" r:id="rId18"/>
    <p:sldId id="339" r:id="rId19"/>
    <p:sldId id="340" r:id="rId20"/>
    <p:sldId id="316" r:id="rId21"/>
    <p:sldId id="317" r:id="rId22"/>
    <p:sldId id="318" r:id="rId23"/>
    <p:sldId id="319" r:id="rId24"/>
    <p:sldId id="320" r:id="rId25"/>
    <p:sldId id="321" r:id="rId26"/>
    <p:sldId id="342" r:id="rId27"/>
    <p:sldId id="335" r:id="rId28"/>
    <p:sldId id="336" r:id="rId29"/>
    <p:sldId id="337"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14" y="28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BBC403-8662-4AC5-AF1C-8E19DE0666D1}" type="doc">
      <dgm:prSet loTypeId="urn:microsoft.com/office/officeart/2005/8/layout/chevron2" loCatId="process" qsTypeId="urn:microsoft.com/office/officeart/2005/8/quickstyle/simple1" qsCatId="simple" csTypeId="urn:microsoft.com/office/officeart/2005/8/colors/colorful3" csCatId="colorful" phldr="1"/>
      <dgm:spPr/>
      <dgm:t>
        <a:bodyPr/>
        <a:lstStyle/>
        <a:p>
          <a:endParaRPr lang="en-US"/>
        </a:p>
      </dgm:t>
    </dgm:pt>
    <dgm:pt modelId="{0F0D09EA-D249-4FB1-8BF4-2A5BEDF7F3ED}">
      <dgm:prSet phldrT="[Text]" custT="1"/>
      <dgm:spPr/>
      <dgm:t>
        <a:bodyPr/>
        <a:lstStyle/>
        <a:p>
          <a:r>
            <a:rPr lang="en-US" sz="1400" dirty="0" smtClean="0"/>
            <a:t>Rationale</a:t>
          </a:r>
          <a:endParaRPr lang="en-US" sz="1400" dirty="0"/>
        </a:p>
      </dgm:t>
    </dgm:pt>
    <dgm:pt modelId="{0E58D6C0-4B70-463A-847F-38F30EFD4BC8}" type="parTrans" cxnId="{83C29F7B-12CC-4849-B432-4979D38A88A7}">
      <dgm:prSet/>
      <dgm:spPr/>
      <dgm:t>
        <a:bodyPr/>
        <a:lstStyle/>
        <a:p>
          <a:endParaRPr lang="en-US"/>
        </a:p>
      </dgm:t>
    </dgm:pt>
    <dgm:pt modelId="{D2F9F1F3-983C-4A1F-B555-084AA4A27703}" type="sibTrans" cxnId="{83C29F7B-12CC-4849-B432-4979D38A88A7}">
      <dgm:prSet/>
      <dgm:spPr/>
      <dgm:t>
        <a:bodyPr/>
        <a:lstStyle/>
        <a:p>
          <a:endParaRPr lang="en-US"/>
        </a:p>
      </dgm:t>
    </dgm:pt>
    <dgm:pt modelId="{997351E6-40EF-40A4-BE93-9A430625ED04}">
      <dgm:prSet phldrT="[Text]"/>
      <dgm:spPr/>
      <dgm:t>
        <a:bodyPr/>
        <a:lstStyle/>
        <a:p>
          <a:r>
            <a:rPr lang="en-US" dirty="0" smtClean="0"/>
            <a:t> What drives the curriculum</a:t>
          </a:r>
          <a:endParaRPr lang="en-US" dirty="0"/>
        </a:p>
      </dgm:t>
    </dgm:pt>
    <dgm:pt modelId="{51AD6022-FEE1-41FE-AC58-9E85B4F41A72}" type="parTrans" cxnId="{5FBCC627-2C14-46AA-9F6A-015040E03507}">
      <dgm:prSet/>
      <dgm:spPr/>
      <dgm:t>
        <a:bodyPr/>
        <a:lstStyle/>
        <a:p>
          <a:endParaRPr lang="en-US"/>
        </a:p>
      </dgm:t>
    </dgm:pt>
    <dgm:pt modelId="{2B215B1D-4D4F-495C-B5D6-77F0AECB362E}" type="sibTrans" cxnId="{5FBCC627-2C14-46AA-9F6A-015040E03507}">
      <dgm:prSet/>
      <dgm:spPr/>
      <dgm:t>
        <a:bodyPr/>
        <a:lstStyle/>
        <a:p>
          <a:endParaRPr lang="en-US"/>
        </a:p>
      </dgm:t>
    </dgm:pt>
    <dgm:pt modelId="{4E24ADFD-2ABB-4A90-8888-0EBF50D02EA5}">
      <dgm:prSet phldrT="[Text]" custT="1"/>
      <dgm:spPr/>
      <dgm:t>
        <a:bodyPr/>
        <a:lstStyle/>
        <a:p>
          <a:r>
            <a:rPr lang="en-US" sz="1400" dirty="0" smtClean="0"/>
            <a:t>Objectives</a:t>
          </a:r>
          <a:endParaRPr lang="en-US" sz="1400" dirty="0"/>
        </a:p>
      </dgm:t>
    </dgm:pt>
    <dgm:pt modelId="{5F8A9D0C-08C2-4218-B3E6-8FAFBFD98A96}" type="parTrans" cxnId="{370EFB4A-3EC6-47F6-B007-6162DBCE61A2}">
      <dgm:prSet/>
      <dgm:spPr/>
      <dgm:t>
        <a:bodyPr/>
        <a:lstStyle/>
        <a:p>
          <a:endParaRPr lang="en-US"/>
        </a:p>
      </dgm:t>
    </dgm:pt>
    <dgm:pt modelId="{3A3211AF-089D-428F-8117-BD5C4B1B51A8}" type="sibTrans" cxnId="{370EFB4A-3EC6-47F6-B007-6162DBCE61A2}">
      <dgm:prSet/>
      <dgm:spPr/>
      <dgm:t>
        <a:bodyPr/>
        <a:lstStyle/>
        <a:p>
          <a:endParaRPr lang="en-US"/>
        </a:p>
      </dgm:t>
    </dgm:pt>
    <dgm:pt modelId="{4067B5E9-C705-4141-B32B-6C12E114F67F}">
      <dgm:prSet phldrT="[Text]"/>
      <dgm:spPr/>
      <dgm:t>
        <a:bodyPr/>
        <a:lstStyle/>
        <a:p>
          <a:r>
            <a:rPr lang="en-US" dirty="0" smtClean="0"/>
            <a:t>Curriculum content</a:t>
          </a:r>
          <a:endParaRPr lang="en-US" dirty="0"/>
        </a:p>
      </dgm:t>
    </dgm:pt>
    <dgm:pt modelId="{9D10F582-8815-41EE-81BB-9587743898BB}" type="parTrans" cxnId="{61D25D4D-9316-43C1-9F1E-AF7EBE809933}">
      <dgm:prSet/>
      <dgm:spPr/>
      <dgm:t>
        <a:bodyPr/>
        <a:lstStyle/>
        <a:p>
          <a:endParaRPr lang="en-US"/>
        </a:p>
      </dgm:t>
    </dgm:pt>
    <dgm:pt modelId="{A558D93F-1793-46FB-8BBB-1B73A659A113}" type="sibTrans" cxnId="{61D25D4D-9316-43C1-9F1E-AF7EBE809933}">
      <dgm:prSet/>
      <dgm:spPr/>
      <dgm:t>
        <a:bodyPr/>
        <a:lstStyle/>
        <a:p>
          <a:endParaRPr lang="en-US"/>
        </a:p>
      </dgm:t>
    </dgm:pt>
    <dgm:pt modelId="{2BD33841-B5C9-4683-A8E1-75C7A9E087F2}">
      <dgm:prSet phldrT="[Text]"/>
      <dgm:spPr/>
      <dgm:t>
        <a:bodyPr/>
        <a:lstStyle/>
        <a:p>
          <a:r>
            <a:rPr lang="en-US" dirty="0" smtClean="0"/>
            <a:t>Input- intended </a:t>
          </a:r>
          <a:endParaRPr lang="en-US" dirty="0"/>
        </a:p>
      </dgm:t>
    </dgm:pt>
    <dgm:pt modelId="{7FD40976-4337-4A24-84FD-8030FB7D4C1A}" type="parTrans" cxnId="{DD21D37A-8F01-4E3D-995D-FE4787C7D709}">
      <dgm:prSet/>
      <dgm:spPr/>
      <dgm:t>
        <a:bodyPr/>
        <a:lstStyle/>
        <a:p>
          <a:endParaRPr lang="en-US"/>
        </a:p>
      </dgm:t>
    </dgm:pt>
    <dgm:pt modelId="{0E9F2CDB-57BA-48DE-84D0-CE252EF8C576}" type="sibTrans" cxnId="{DD21D37A-8F01-4E3D-995D-FE4787C7D709}">
      <dgm:prSet/>
      <dgm:spPr/>
      <dgm:t>
        <a:bodyPr/>
        <a:lstStyle/>
        <a:p>
          <a:endParaRPr lang="en-US"/>
        </a:p>
      </dgm:t>
    </dgm:pt>
    <dgm:pt modelId="{1E025017-AE6B-4BA6-B30C-575251CF1379}">
      <dgm:prSet phldrT="[Text]" custT="1"/>
      <dgm:spPr/>
      <dgm:t>
        <a:bodyPr/>
        <a:lstStyle/>
        <a:p>
          <a:r>
            <a:rPr lang="en-US" sz="1400" dirty="0" smtClean="0"/>
            <a:t>Learning Outcomes</a:t>
          </a:r>
          <a:endParaRPr lang="en-US" sz="1400" dirty="0"/>
        </a:p>
      </dgm:t>
    </dgm:pt>
    <dgm:pt modelId="{A9D1A3D4-483A-4B72-8FCF-7362EADB5B8F}" type="parTrans" cxnId="{2AF138D1-C238-4918-8FD0-73A2E4B2C7E0}">
      <dgm:prSet/>
      <dgm:spPr/>
      <dgm:t>
        <a:bodyPr/>
        <a:lstStyle/>
        <a:p>
          <a:endParaRPr lang="en-US"/>
        </a:p>
      </dgm:t>
    </dgm:pt>
    <dgm:pt modelId="{6D4693DA-3301-4F71-96EB-D8C62E1FB639}" type="sibTrans" cxnId="{2AF138D1-C238-4918-8FD0-73A2E4B2C7E0}">
      <dgm:prSet/>
      <dgm:spPr/>
      <dgm:t>
        <a:bodyPr/>
        <a:lstStyle/>
        <a:p>
          <a:endParaRPr lang="en-US"/>
        </a:p>
      </dgm:t>
    </dgm:pt>
    <dgm:pt modelId="{94E2A212-2960-4DE6-A223-A9BBCFE0860C}">
      <dgm:prSet phldrT="[Text]" custT="1"/>
      <dgm:spPr/>
      <dgm:t>
        <a:bodyPr/>
        <a:lstStyle/>
        <a:p>
          <a:r>
            <a:rPr lang="en-US" sz="1200" dirty="0" smtClean="0"/>
            <a:t>Assessment</a:t>
          </a:r>
          <a:endParaRPr lang="en-US" sz="1200" dirty="0"/>
        </a:p>
      </dgm:t>
    </dgm:pt>
    <dgm:pt modelId="{F0B2E862-B049-47C5-A9D7-383BAB3DD6AD}" type="parTrans" cxnId="{FCDDA24C-4F81-415E-9EB9-E925D514FA6D}">
      <dgm:prSet/>
      <dgm:spPr/>
      <dgm:t>
        <a:bodyPr/>
        <a:lstStyle/>
        <a:p>
          <a:endParaRPr lang="en-US"/>
        </a:p>
      </dgm:t>
    </dgm:pt>
    <dgm:pt modelId="{EDC17CDB-AFD2-491C-9D7F-3269E685F8DC}" type="sibTrans" cxnId="{FCDDA24C-4F81-415E-9EB9-E925D514FA6D}">
      <dgm:prSet/>
      <dgm:spPr/>
      <dgm:t>
        <a:bodyPr/>
        <a:lstStyle/>
        <a:p>
          <a:endParaRPr lang="en-US"/>
        </a:p>
      </dgm:t>
    </dgm:pt>
    <dgm:pt modelId="{CDCD7997-CF39-4E6E-979C-B4194797E64C}">
      <dgm:prSet phldrT="[Text]" custT="1"/>
      <dgm:spPr/>
      <dgm:t>
        <a:bodyPr/>
        <a:lstStyle/>
        <a:p>
          <a:r>
            <a:rPr lang="en-US" sz="1400" dirty="0" smtClean="0"/>
            <a:t>Implementation</a:t>
          </a:r>
          <a:endParaRPr lang="en-US" sz="1400" dirty="0"/>
        </a:p>
      </dgm:t>
    </dgm:pt>
    <dgm:pt modelId="{AD68D38D-2773-4008-A107-C85373DE6A71}" type="sibTrans" cxnId="{55E8B2A7-3435-4175-8AFB-7ADAC82E220C}">
      <dgm:prSet/>
      <dgm:spPr/>
      <dgm:t>
        <a:bodyPr/>
        <a:lstStyle/>
        <a:p>
          <a:endParaRPr lang="en-US"/>
        </a:p>
      </dgm:t>
    </dgm:pt>
    <dgm:pt modelId="{2829F65A-5337-4F1B-9C74-5B6EF1C8B7D7}" type="parTrans" cxnId="{55E8B2A7-3435-4175-8AFB-7ADAC82E220C}">
      <dgm:prSet/>
      <dgm:spPr/>
      <dgm:t>
        <a:bodyPr/>
        <a:lstStyle/>
        <a:p>
          <a:endParaRPr lang="en-US"/>
        </a:p>
      </dgm:t>
    </dgm:pt>
    <dgm:pt modelId="{E178324E-5CF4-4A94-A182-01D38166BD64}">
      <dgm:prSet phldrT="[Text]"/>
      <dgm:spPr/>
      <dgm:t>
        <a:bodyPr/>
        <a:lstStyle/>
        <a:p>
          <a:r>
            <a:rPr lang="en-US" dirty="0" smtClean="0"/>
            <a:t> Professional standards, scope and sequence of program</a:t>
          </a:r>
          <a:endParaRPr lang="en-US" dirty="0"/>
        </a:p>
      </dgm:t>
    </dgm:pt>
    <dgm:pt modelId="{58A90812-29FB-408A-B947-B776A331AF01}" type="sibTrans" cxnId="{A2E8A324-A6C5-4842-B721-B9A6DC388836}">
      <dgm:prSet/>
      <dgm:spPr/>
      <dgm:t>
        <a:bodyPr/>
        <a:lstStyle/>
        <a:p>
          <a:endParaRPr lang="en-US"/>
        </a:p>
      </dgm:t>
    </dgm:pt>
    <dgm:pt modelId="{4CD105EF-9EDF-47F2-B47C-B9733BBB0066}" type="parTrans" cxnId="{A2E8A324-A6C5-4842-B721-B9A6DC388836}">
      <dgm:prSet/>
      <dgm:spPr/>
      <dgm:t>
        <a:bodyPr/>
        <a:lstStyle/>
        <a:p>
          <a:endParaRPr lang="en-US"/>
        </a:p>
      </dgm:t>
    </dgm:pt>
    <dgm:pt modelId="{C4D80FAE-7709-465D-90AF-D6AA68D3D7F9}">
      <dgm:prSet phldrT="[Text]"/>
      <dgm:spPr/>
      <dgm:t>
        <a:bodyPr/>
        <a:lstStyle/>
        <a:p>
          <a:r>
            <a:rPr lang="en-US" dirty="0" smtClean="0"/>
            <a:t>Tasks that instructor and students do </a:t>
          </a:r>
          <a:endParaRPr lang="en-US" dirty="0"/>
        </a:p>
      </dgm:t>
    </dgm:pt>
    <dgm:pt modelId="{0A35E490-E5A5-4C9A-96C0-5E3B74DA20E4}" type="sibTrans" cxnId="{C5817CAB-855A-4911-95D2-8761FA4FAFA0}">
      <dgm:prSet/>
      <dgm:spPr/>
      <dgm:t>
        <a:bodyPr/>
        <a:lstStyle/>
        <a:p>
          <a:endParaRPr lang="en-US"/>
        </a:p>
      </dgm:t>
    </dgm:pt>
    <dgm:pt modelId="{F4E2B178-F132-4160-AE73-CED0E35068AA}" type="parTrans" cxnId="{C5817CAB-855A-4911-95D2-8761FA4FAFA0}">
      <dgm:prSet/>
      <dgm:spPr/>
      <dgm:t>
        <a:bodyPr/>
        <a:lstStyle/>
        <a:p>
          <a:endParaRPr lang="en-US"/>
        </a:p>
      </dgm:t>
    </dgm:pt>
    <dgm:pt modelId="{7E28146C-793A-428D-9B4A-C7F197E57E32}">
      <dgm:prSet/>
      <dgm:spPr/>
      <dgm:t>
        <a:bodyPr/>
        <a:lstStyle/>
        <a:p>
          <a:r>
            <a:rPr lang="en-US" dirty="0" smtClean="0"/>
            <a:t>Demonstrated evidence of what students learn</a:t>
          </a:r>
          <a:endParaRPr lang="en-US" dirty="0"/>
        </a:p>
      </dgm:t>
    </dgm:pt>
    <dgm:pt modelId="{A9495CCE-2F64-4045-B9FB-FA0EBF33ECB7}" type="parTrans" cxnId="{E4CEB218-F09C-4845-B227-BC25F8008486}">
      <dgm:prSet/>
      <dgm:spPr/>
      <dgm:t>
        <a:bodyPr/>
        <a:lstStyle/>
        <a:p>
          <a:endParaRPr lang="en-US"/>
        </a:p>
      </dgm:t>
    </dgm:pt>
    <dgm:pt modelId="{7E6EE610-BBA3-40C6-9B4C-6CA3F07C5AFA}" type="sibTrans" cxnId="{E4CEB218-F09C-4845-B227-BC25F8008486}">
      <dgm:prSet/>
      <dgm:spPr/>
      <dgm:t>
        <a:bodyPr/>
        <a:lstStyle/>
        <a:p>
          <a:endParaRPr lang="en-US"/>
        </a:p>
      </dgm:t>
    </dgm:pt>
    <dgm:pt modelId="{9573588B-42D8-4840-81B4-7891293A8CF6}">
      <dgm:prSet/>
      <dgm:spPr/>
      <dgm:t>
        <a:bodyPr/>
        <a:lstStyle/>
        <a:p>
          <a:r>
            <a:rPr lang="en-US" dirty="0" smtClean="0"/>
            <a:t>Observable, measurable, outcomes</a:t>
          </a:r>
          <a:endParaRPr lang="en-US" dirty="0"/>
        </a:p>
      </dgm:t>
    </dgm:pt>
    <dgm:pt modelId="{70EB2ECF-ED06-4B4E-893D-A70944928737}" type="parTrans" cxnId="{54BA4DD5-9F59-4762-9292-16E24CC70133}">
      <dgm:prSet/>
      <dgm:spPr/>
      <dgm:t>
        <a:bodyPr/>
        <a:lstStyle/>
        <a:p>
          <a:endParaRPr lang="en-US"/>
        </a:p>
      </dgm:t>
    </dgm:pt>
    <dgm:pt modelId="{AF1DC6DE-9849-4213-9239-EDB0BF0D219B}" type="sibTrans" cxnId="{54BA4DD5-9F59-4762-9292-16E24CC70133}">
      <dgm:prSet/>
      <dgm:spPr/>
      <dgm:t>
        <a:bodyPr/>
        <a:lstStyle/>
        <a:p>
          <a:endParaRPr lang="en-US"/>
        </a:p>
      </dgm:t>
    </dgm:pt>
    <dgm:pt modelId="{4D693712-F3D3-4E06-AECB-43B0D675F8DC}">
      <dgm:prSet phldrT="[Text]"/>
      <dgm:spPr/>
      <dgm:t>
        <a:bodyPr/>
        <a:lstStyle/>
        <a:p>
          <a:r>
            <a:rPr lang="en-US" dirty="0" smtClean="0"/>
            <a:t>Instruction, lessons,  readings, assignments, activities that are linked directly to objectives/outcomes </a:t>
          </a:r>
          <a:endParaRPr lang="en-US" dirty="0"/>
        </a:p>
      </dgm:t>
    </dgm:pt>
    <dgm:pt modelId="{73155EDC-57A2-476A-A55D-7F0A1FA7452F}" type="sibTrans" cxnId="{99CA8E3E-FA64-4104-A451-D6A2EDC6D451}">
      <dgm:prSet/>
      <dgm:spPr/>
      <dgm:t>
        <a:bodyPr/>
        <a:lstStyle/>
        <a:p>
          <a:endParaRPr lang="en-US"/>
        </a:p>
      </dgm:t>
    </dgm:pt>
    <dgm:pt modelId="{3EF7840D-79F0-4EA2-B4E4-3332F22B064E}" type="parTrans" cxnId="{99CA8E3E-FA64-4104-A451-D6A2EDC6D451}">
      <dgm:prSet/>
      <dgm:spPr/>
      <dgm:t>
        <a:bodyPr/>
        <a:lstStyle/>
        <a:p>
          <a:endParaRPr lang="en-US"/>
        </a:p>
      </dgm:t>
    </dgm:pt>
    <dgm:pt modelId="{BEA1E99A-92D6-4847-9311-C73A955E3790}">
      <dgm:prSet/>
      <dgm:spPr/>
      <dgm:t>
        <a:bodyPr/>
        <a:lstStyle/>
        <a:p>
          <a:r>
            <a:rPr lang="en-US" dirty="0" smtClean="0"/>
            <a:t>Ways in which you measure the learning outcomes through assignments and activities</a:t>
          </a:r>
          <a:endParaRPr lang="en-US" dirty="0"/>
        </a:p>
      </dgm:t>
    </dgm:pt>
    <dgm:pt modelId="{A3D89392-E2EB-48AC-9B68-54390F4F5554}" type="parTrans" cxnId="{1FB79D12-06A9-4D5E-959E-512BF4BF9156}">
      <dgm:prSet/>
      <dgm:spPr/>
      <dgm:t>
        <a:bodyPr/>
        <a:lstStyle/>
        <a:p>
          <a:endParaRPr lang="en-US"/>
        </a:p>
      </dgm:t>
    </dgm:pt>
    <dgm:pt modelId="{298C16AF-7727-45AA-8F70-19A53A8B2B76}" type="sibTrans" cxnId="{1FB79D12-06A9-4D5E-959E-512BF4BF9156}">
      <dgm:prSet/>
      <dgm:spPr/>
      <dgm:t>
        <a:bodyPr/>
        <a:lstStyle/>
        <a:p>
          <a:endParaRPr lang="en-US"/>
        </a:p>
      </dgm:t>
    </dgm:pt>
    <dgm:pt modelId="{1A22DF13-1FDD-4CA4-AE2E-36C169A9B017}">
      <dgm:prSet/>
      <dgm:spPr/>
      <dgm:t>
        <a:bodyPr/>
        <a:lstStyle/>
        <a:p>
          <a:r>
            <a:rPr lang="en-US" dirty="0" smtClean="0"/>
            <a:t>Observable, measurable, outcomes</a:t>
          </a:r>
          <a:endParaRPr lang="en-US" dirty="0"/>
        </a:p>
      </dgm:t>
    </dgm:pt>
    <dgm:pt modelId="{5421D89A-93EE-4290-A4DB-7332824842A8}" type="parTrans" cxnId="{F1C23AB9-9E3C-4EC3-A6D3-07D5029F6106}">
      <dgm:prSet/>
      <dgm:spPr/>
      <dgm:t>
        <a:bodyPr/>
        <a:lstStyle/>
        <a:p>
          <a:endParaRPr lang="en-US"/>
        </a:p>
      </dgm:t>
    </dgm:pt>
    <dgm:pt modelId="{A47AF625-D37F-4F8D-AF52-E7F0861F8705}" type="sibTrans" cxnId="{F1C23AB9-9E3C-4EC3-A6D3-07D5029F6106}">
      <dgm:prSet/>
      <dgm:spPr/>
      <dgm:t>
        <a:bodyPr/>
        <a:lstStyle/>
        <a:p>
          <a:endParaRPr lang="en-US"/>
        </a:p>
      </dgm:t>
    </dgm:pt>
    <dgm:pt modelId="{1295EFC4-69EB-446C-B33B-ED3F9B244229}" type="pres">
      <dgm:prSet presAssocID="{38BBC403-8662-4AC5-AF1C-8E19DE0666D1}" presName="linearFlow" presStyleCnt="0">
        <dgm:presLayoutVars>
          <dgm:dir/>
          <dgm:animLvl val="lvl"/>
          <dgm:resizeHandles val="exact"/>
        </dgm:presLayoutVars>
      </dgm:prSet>
      <dgm:spPr/>
      <dgm:t>
        <a:bodyPr/>
        <a:lstStyle/>
        <a:p>
          <a:endParaRPr lang="en-US"/>
        </a:p>
      </dgm:t>
    </dgm:pt>
    <dgm:pt modelId="{1B9A7691-1A11-4B9A-AC70-3AF15A44B1A2}" type="pres">
      <dgm:prSet presAssocID="{0F0D09EA-D249-4FB1-8BF4-2A5BEDF7F3ED}" presName="composite" presStyleCnt="0"/>
      <dgm:spPr/>
      <dgm:t>
        <a:bodyPr/>
        <a:lstStyle/>
        <a:p>
          <a:endParaRPr lang="en-US"/>
        </a:p>
      </dgm:t>
    </dgm:pt>
    <dgm:pt modelId="{A7137642-CEC4-4C83-ABA2-77D7F2961AC8}" type="pres">
      <dgm:prSet presAssocID="{0F0D09EA-D249-4FB1-8BF4-2A5BEDF7F3ED}" presName="parentText" presStyleLbl="alignNode1" presStyleIdx="0" presStyleCnt="5" custLinFactNeighborX="0" custLinFactNeighborY="-94033">
        <dgm:presLayoutVars>
          <dgm:chMax val="1"/>
          <dgm:bulletEnabled val="1"/>
        </dgm:presLayoutVars>
      </dgm:prSet>
      <dgm:spPr/>
      <dgm:t>
        <a:bodyPr/>
        <a:lstStyle/>
        <a:p>
          <a:endParaRPr lang="en-US"/>
        </a:p>
      </dgm:t>
    </dgm:pt>
    <dgm:pt modelId="{8E05CC19-03CF-4B62-A058-4E63E4A2F4E2}" type="pres">
      <dgm:prSet presAssocID="{0F0D09EA-D249-4FB1-8BF4-2A5BEDF7F3ED}" presName="descendantText" presStyleLbl="alignAcc1" presStyleIdx="0" presStyleCnt="5">
        <dgm:presLayoutVars>
          <dgm:bulletEnabled val="1"/>
        </dgm:presLayoutVars>
      </dgm:prSet>
      <dgm:spPr/>
      <dgm:t>
        <a:bodyPr/>
        <a:lstStyle/>
        <a:p>
          <a:endParaRPr lang="en-US"/>
        </a:p>
      </dgm:t>
    </dgm:pt>
    <dgm:pt modelId="{CF4E5EC3-B435-40EA-A4B2-A3744BCCCBCC}" type="pres">
      <dgm:prSet presAssocID="{D2F9F1F3-983C-4A1F-B555-084AA4A27703}" presName="sp" presStyleCnt="0"/>
      <dgm:spPr/>
      <dgm:t>
        <a:bodyPr/>
        <a:lstStyle/>
        <a:p>
          <a:endParaRPr lang="en-US"/>
        </a:p>
      </dgm:t>
    </dgm:pt>
    <dgm:pt modelId="{B0B3FA2F-8D76-4AE3-B366-0A360A0076B6}" type="pres">
      <dgm:prSet presAssocID="{4E24ADFD-2ABB-4A90-8888-0EBF50D02EA5}" presName="composite" presStyleCnt="0"/>
      <dgm:spPr/>
      <dgm:t>
        <a:bodyPr/>
        <a:lstStyle/>
        <a:p>
          <a:endParaRPr lang="en-US"/>
        </a:p>
      </dgm:t>
    </dgm:pt>
    <dgm:pt modelId="{067671A3-D86A-47FF-BEDC-E14BB9F675C1}" type="pres">
      <dgm:prSet presAssocID="{4E24ADFD-2ABB-4A90-8888-0EBF50D02EA5}" presName="parentText" presStyleLbl="alignNode1" presStyleIdx="1" presStyleCnt="5">
        <dgm:presLayoutVars>
          <dgm:chMax val="1"/>
          <dgm:bulletEnabled val="1"/>
        </dgm:presLayoutVars>
      </dgm:prSet>
      <dgm:spPr/>
      <dgm:t>
        <a:bodyPr/>
        <a:lstStyle/>
        <a:p>
          <a:endParaRPr lang="en-US"/>
        </a:p>
      </dgm:t>
    </dgm:pt>
    <dgm:pt modelId="{D1BE6A0A-2049-4A74-91DE-ABAB7234E432}" type="pres">
      <dgm:prSet presAssocID="{4E24ADFD-2ABB-4A90-8888-0EBF50D02EA5}" presName="descendantText" presStyleLbl="alignAcc1" presStyleIdx="1" presStyleCnt="5">
        <dgm:presLayoutVars>
          <dgm:bulletEnabled val="1"/>
        </dgm:presLayoutVars>
      </dgm:prSet>
      <dgm:spPr/>
      <dgm:t>
        <a:bodyPr/>
        <a:lstStyle/>
        <a:p>
          <a:endParaRPr lang="en-US"/>
        </a:p>
      </dgm:t>
    </dgm:pt>
    <dgm:pt modelId="{6085048B-18E9-4D41-A17F-D70DC85728E4}" type="pres">
      <dgm:prSet presAssocID="{3A3211AF-089D-428F-8117-BD5C4B1B51A8}" presName="sp" presStyleCnt="0"/>
      <dgm:spPr/>
      <dgm:t>
        <a:bodyPr/>
        <a:lstStyle/>
        <a:p>
          <a:endParaRPr lang="en-US"/>
        </a:p>
      </dgm:t>
    </dgm:pt>
    <dgm:pt modelId="{B8391350-9283-40D3-91A7-D5861E7C6FAB}" type="pres">
      <dgm:prSet presAssocID="{1E025017-AE6B-4BA6-B30C-575251CF1379}" presName="composite" presStyleCnt="0"/>
      <dgm:spPr/>
      <dgm:t>
        <a:bodyPr/>
        <a:lstStyle/>
        <a:p>
          <a:endParaRPr lang="en-US"/>
        </a:p>
      </dgm:t>
    </dgm:pt>
    <dgm:pt modelId="{A2DED641-08C7-44FA-9E5B-E525CDC4DEF8}" type="pres">
      <dgm:prSet presAssocID="{1E025017-AE6B-4BA6-B30C-575251CF1379}" presName="parentText" presStyleLbl="alignNode1" presStyleIdx="2" presStyleCnt="5">
        <dgm:presLayoutVars>
          <dgm:chMax val="1"/>
          <dgm:bulletEnabled val="1"/>
        </dgm:presLayoutVars>
      </dgm:prSet>
      <dgm:spPr/>
      <dgm:t>
        <a:bodyPr/>
        <a:lstStyle/>
        <a:p>
          <a:endParaRPr lang="en-US"/>
        </a:p>
      </dgm:t>
    </dgm:pt>
    <dgm:pt modelId="{1A46455D-FF57-44B8-8DBF-99A65C5C0522}" type="pres">
      <dgm:prSet presAssocID="{1E025017-AE6B-4BA6-B30C-575251CF1379}" presName="descendantText" presStyleLbl="alignAcc1" presStyleIdx="2" presStyleCnt="5" custLinFactY="48520" custLinFactNeighborX="-33" custLinFactNeighborY="100000">
        <dgm:presLayoutVars>
          <dgm:bulletEnabled val="1"/>
        </dgm:presLayoutVars>
      </dgm:prSet>
      <dgm:spPr/>
      <dgm:t>
        <a:bodyPr/>
        <a:lstStyle/>
        <a:p>
          <a:endParaRPr lang="en-US"/>
        </a:p>
      </dgm:t>
    </dgm:pt>
    <dgm:pt modelId="{83D5F2DE-E035-4851-A697-177356C5A3E4}" type="pres">
      <dgm:prSet presAssocID="{6D4693DA-3301-4F71-96EB-D8C62E1FB639}" presName="sp" presStyleCnt="0"/>
      <dgm:spPr/>
      <dgm:t>
        <a:bodyPr/>
        <a:lstStyle/>
        <a:p>
          <a:endParaRPr lang="en-US"/>
        </a:p>
      </dgm:t>
    </dgm:pt>
    <dgm:pt modelId="{FA7D536D-895F-42C4-90FC-9DECB7402583}" type="pres">
      <dgm:prSet presAssocID="{CDCD7997-CF39-4E6E-979C-B4194797E64C}" presName="composite" presStyleCnt="0"/>
      <dgm:spPr/>
      <dgm:t>
        <a:bodyPr/>
        <a:lstStyle/>
        <a:p>
          <a:endParaRPr lang="en-US"/>
        </a:p>
      </dgm:t>
    </dgm:pt>
    <dgm:pt modelId="{CAD3644D-4C85-4249-8BAD-A1AE10F54E29}" type="pres">
      <dgm:prSet presAssocID="{CDCD7997-CF39-4E6E-979C-B4194797E64C}" presName="parentText" presStyleLbl="alignNode1" presStyleIdx="3" presStyleCnt="5">
        <dgm:presLayoutVars>
          <dgm:chMax val="1"/>
          <dgm:bulletEnabled val="1"/>
        </dgm:presLayoutVars>
      </dgm:prSet>
      <dgm:spPr/>
      <dgm:t>
        <a:bodyPr/>
        <a:lstStyle/>
        <a:p>
          <a:endParaRPr lang="en-US"/>
        </a:p>
      </dgm:t>
    </dgm:pt>
    <dgm:pt modelId="{A4EA08B8-BA9E-49BE-9941-09F50D2F51B0}" type="pres">
      <dgm:prSet presAssocID="{CDCD7997-CF39-4E6E-979C-B4194797E64C}" presName="descendantText" presStyleLbl="alignAcc1" presStyleIdx="3" presStyleCnt="5" custLinFactY="-43951" custLinFactNeighborX="958" custLinFactNeighborY="-100000">
        <dgm:presLayoutVars>
          <dgm:bulletEnabled val="1"/>
        </dgm:presLayoutVars>
      </dgm:prSet>
      <dgm:spPr/>
      <dgm:t>
        <a:bodyPr/>
        <a:lstStyle/>
        <a:p>
          <a:endParaRPr lang="en-US"/>
        </a:p>
      </dgm:t>
    </dgm:pt>
    <dgm:pt modelId="{6D518CD3-E0F5-435F-A15C-B7EB2BBCD60A}" type="pres">
      <dgm:prSet presAssocID="{AD68D38D-2773-4008-A107-C85373DE6A71}" presName="sp" presStyleCnt="0"/>
      <dgm:spPr/>
      <dgm:t>
        <a:bodyPr/>
        <a:lstStyle/>
        <a:p>
          <a:endParaRPr lang="en-US"/>
        </a:p>
      </dgm:t>
    </dgm:pt>
    <dgm:pt modelId="{8D46231F-53BF-437E-9214-6A832E935D98}" type="pres">
      <dgm:prSet presAssocID="{94E2A212-2960-4DE6-A223-A9BBCFE0860C}" presName="composite" presStyleCnt="0"/>
      <dgm:spPr/>
      <dgm:t>
        <a:bodyPr/>
        <a:lstStyle/>
        <a:p>
          <a:endParaRPr lang="en-US"/>
        </a:p>
      </dgm:t>
    </dgm:pt>
    <dgm:pt modelId="{B553D222-DB6B-4675-9752-891B04EDF1C5}" type="pres">
      <dgm:prSet presAssocID="{94E2A212-2960-4DE6-A223-A9BBCFE0860C}" presName="parentText" presStyleLbl="alignNode1" presStyleIdx="4" presStyleCnt="5">
        <dgm:presLayoutVars>
          <dgm:chMax val="1"/>
          <dgm:bulletEnabled val="1"/>
        </dgm:presLayoutVars>
      </dgm:prSet>
      <dgm:spPr/>
      <dgm:t>
        <a:bodyPr/>
        <a:lstStyle/>
        <a:p>
          <a:endParaRPr lang="en-US"/>
        </a:p>
      </dgm:t>
    </dgm:pt>
    <dgm:pt modelId="{FDB5652E-3E2D-4BA8-8C36-23A9F1D1C460}" type="pres">
      <dgm:prSet presAssocID="{94E2A212-2960-4DE6-A223-A9BBCFE0860C}" presName="descendantText" presStyleLbl="alignAcc1" presStyleIdx="4" presStyleCnt="5">
        <dgm:presLayoutVars>
          <dgm:bulletEnabled val="1"/>
        </dgm:presLayoutVars>
      </dgm:prSet>
      <dgm:spPr/>
      <dgm:t>
        <a:bodyPr/>
        <a:lstStyle/>
        <a:p>
          <a:endParaRPr lang="en-US"/>
        </a:p>
      </dgm:t>
    </dgm:pt>
  </dgm:ptLst>
  <dgm:cxnLst>
    <dgm:cxn modelId="{5E6E0403-32E5-4F8D-807D-4EF38B589E4F}" type="presOf" srcId="{C4D80FAE-7709-465D-90AF-D6AA68D3D7F9}" destId="{1A46455D-FF57-44B8-8DBF-99A65C5C0522}" srcOrd="0" destOrd="0" presId="urn:microsoft.com/office/officeart/2005/8/layout/chevron2"/>
    <dgm:cxn modelId="{55E8B2A7-3435-4175-8AFB-7ADAC82E220C}" srcId="{38BBC403-8662-4AC5-AF1C-8E19DE0666D1}" destId="{CDCD7997-CF39-4E6E-979C-B4194797E64C}" srcOrd="3" destOrd="0" parTransId="{2829F65A-5337-4F1B-9C74-5B6EF1C8B7D7}" sibTransId="{AD68D38D-2773-4008-A107-C85373DE6A71}"/>
    <dgm:cxn modelId="{E4CEB218-F09C-4845-B227-BC25F8008486}" srcId="{CDCD7997-CF39-4E6E-979C-B4194797E64C}" destId="{7E28146C-793A-428D-9B4A-C7F197E57E32}" srcOrd="0" destOrd="0" parTransId="{A9495CCE-2F64-4045-B9FB-FA0EBF33ECB7}" sibTransId="{7E6EE610-BBA3-40C6-9B4C-6CA3F07C5AFA}"/>
    <dgm:cxn modelId="{7DD8C13E-F8DD-4145-AB23-A4FACBEB9228}" type="presOf" srcId="{997351E6-40EF-40A4-BE93-9A430625ED04}" destId="{8E05CC19-03CF-4B62-A058-4E63E4A2F4E2}" srcOrd="0" destOrd="0" presId="urn:microsoft.com/office/officeart/2005/8/layout/chevron2"/>
    <dgm:cxn modelId="{83C29F7B-12CC-4849-B432-4979D38A88A7}" srcId="{38BBC403-8662-4AC5-AF1C-8E19DE0666D1}" destId="{0F0D09EA-D249-4FB1-8BF4-2A5BEDF7F3ED}" srcOrd="0" destOrd="0" parTransId="{0E58D6C0-4B70-463A-847F-38F30EFD4BC8}" sibTransId="{D2F9F1F3-983C-4A1F-B555-084AA4A27703}"/>
    <dgm:cxn modelId="{F1C23AB9-9E3C-4EC3-A6D3-07D5029F6106}" srcId="{94E2A212-2960-4DE6-A223-A9BBCFE0860C}" destId="{1A22DF13-1FDD-4CA4-AE2E-36C169A9B017}" srcOrd="1" destOrd="0" parTransId="{5421D89A-93EE-4290-A4DB-7332824842A8}" sibTransId="{A47AF625-D37F-4F8D-AF52-E7F0861F8705}"/>
    <dgm:cxn modelId="{A2E8A324-A6C5-4842-B721-B9A6DC388836}" srcId="{0F0D09EA-D249-4FB1-8BF4-2A5BEDF7F3ED}" destId="{E178324E-5CF4-4A94-A182-01D38166BD64}" srcOrd="1" destOrd="0" parTransId="{4CD105EF-9EDF-47F2-B47C-B9733BBB0066}" sibTransId="{58A90812-29FB-408A-B947-B776A331AF01}"/>
    <dgm:cxn modelId="{FCDDA24C-4F81-415E-9EB9-E925D514FA6D}" srcId="{38BBC403-8662-4AC5-AF1C-8E19DE0666D1}" destId="{94E2A212-2960-4DE6-A223-A9BBCFE0860C}" srcOrd="4" destOrd="0" parTransId="{F0B2E862-B049-47C5-A9D7-383BAB3DD6AD}" sibTransId="{EDC17CDB-AFD2-491C-9D7F-3269E685F8DC}"/>
    <dgm:cxn modelId="{A2E88D3F-797D-4DB9-82BC-FE24A524B2EE}" type="presOf" srcId="{9573588B-42D8-4840-81B4-7891293A8CF6}" destId="{A4EA08B8-BA9E-49BE-9941-09F50D2F51B0}" srcOrd="0" destOrd="1" presId="urn:microsoft.com/office/officeart/2005/8/layout/chevron2"/>
    <dgm:cxn modelId="{0D26B38F-807F-474E-A012-7C4089DA68E1}" type="presOf" srcId="{4067B5E9-C705-4141-B32B-6C12E114F67F}" destId="{D1BE6A0A-2049-4A74-91DE-ABAB7234E432}" srcOrd="0" destOrd="0" presId="urn:microsoft.com/office/officeart/2005/8/layout/chevron2"/>
    <dgm:cxn modelId="{54BA4DD5-9F59-4762-9292-16E24CC70133}" srcId="{CDCD7997-CF39-4E6E-979C-B4194797E64C}" destId="{9573588B-42D8-4840-81B4-7891293A8CF6}" srcOrd="1" destOrd="0" parTransId="{70EB2ECF-ED06-4B4E-893D-A70944928737}" sibTransId="{AF1DC6DE-9849-4213-9239-EDB0BF0D219B}"/>
    <dgm:cxn modelId="{79F1BFC8-867A-4F71-A4C2-07D561B210BD}" type="presOf" srcId="{4D693712-F3D3-4E06-AECB-43B0D675F8DC}" destId="{1A46455D-FF57-44B8-8DBF-99A65C5C0522}" srcOrd="0" destOrd="1" presId="urn:microsoft.com/office/officeart/2005/8/layout/chevron2"/>
    <dgm:cxn modelId="{3E1AFF10-6FE2-4A47-BFCC-3F463C058E7C}" type="presOf" srcId="{0F0D09EA-D249-4FB1-8BF4-2A5BEDF7F3ED}" destId="{A7137642-CEC4-4C83-ABA2-77D7F2961AC8}" srcOrd="0" destOrd="0" presId="urn:microsoft.com/office/officeart/2005/8/layout/chevron2"/>
    <dgm:cxn modelId="{4BA0989B-D3A7-40D3-9CD7-6CF2139EFFE5}" type="presOf" srcId="{4E24ADFD-2ABB-4A90-8888-0EBF50D02EA5}" destId="{067671A3-D86A-47FF-BEDC-E14BB9F675C1}" srcOrd="0" destOrd="0" presId="urn:microsoft.com/office/officeart/2005/8/layout/chevron2"/>
    <dgm:cxn modelId="{5FBCC627-2C14-46AA-9F6A-015040E03507}" srcId="{0F0D09EA-D249-4FB1-8BF4-2A5BEDF7F3ED}" destId="{997351E6-40EF-40A4-BE93-9A430625ED04}" srcOrd="0" destOrd="0" parTransId="{51AD6022-FEE1-41FE-AC58-9E85B4F41A72}" sibTransId="{2B215B1D-4D4F-495C-B5D6-77F0AECB362E}"/>
    <dgm:cxn modelId="{3FD8F3A7-1740-4B47-A0AC-ACECE7AEA012}" type="presOf" srcId="{94E2A212-2960-4DE6-A223-A9BBCFE0860C}" destId="{B553D222-DB6B-4675-9752-891B04EDF1C5}" srcOrd="0" destOrd="0" presId="urn:microsoft.com/office/officeart/2005/8/layout/chevron2"/>
    <dgm:cxn modelId="{0816239B-1B79-4B85-9B44-F42E5C3A35B0}" type="presOf" srcId="{1A22DF13-1FDD-4CA4-AE2E-36C169A9B017}" destId="{FDB5652E-3E2D-4BA8-8C36-23A9F1D1C460}" srcOrd="0" destOrd="1" presId="urn:microsoft.com/office/officeart/2005/8/layout/chevron2"/>
    <dgm:cxn modelId="{370EFB4A-3EC6-47F6-B007-6162DBCE61A2}" srcId="{38BBC403-8662-4AC5-AF1C-8E19DE0666D1}" destId="{4E24ADFD-2ABB-4A90-8888-0EBF50D02EA5}" srcOrd="1" destOrd="0" parTransId="{5F8A9D0C-08C2-4218-B3E6-8FAFBFD98A96}" sibTransId="{3A3211AF-089D-428F-8117-BD5C4B1B51A8}"/>
    <dgm:cxn modelId="{9EE5F3D3-2F75-4792-96B7-B4351D50D146}" type="presOf" srcId="{CDCD7997-CF39-4E6E-979C-B4194797E64C}" destId="{CAD3644D-4C85-4249-8BAD-A1AE10F54E29}" srcOrd="0" destOrd="0" presId="urn:microsoft.com/office/officeart/2005/8/layout/chevron2"/>
    <dgm:cxn modelId="{C5817CAB-855A-4911-95D2-8761FA4FAFA0}" srcId="{1E025017-AE6B-4BA6-B30C-575251CF1379}" destId="{C4D80FAE-7709-465D-90AF-D6AA68D3D7F9}" srcOrd="0" destOrd="0" parTransId="{F4E2B178-F132-4160-AE73-CED0E35068AA}" sibTransId="{0A35E490-E5A5-4C9A-96C0-5E3B74DA20E4}"/>
    <dgm:cxn modelId="{8F33661C-6E0B-48B1-A0D4-E707302578E7}" type="presOf" srcId="{2BD33841-B5C9-4683-A8E1-75C7A9E087F2}" destId="{D1BE6A0A-2049-4A74-91DE-ABAB7234E432}" srcOrd="0" destOrd="1" presId="urn:microsoft.com/office/officeart/2005/8/layout/chevron2"/>
    <dgm:cxn modelId="{B83AD283-0E30-4A63-A67F-FF11F1BCF4FB}" type="presOf" srcId="{7E28146C-793A-428D-9B4A-C7F197E57E32}" destId="{A4EA08B8-BA9E-49BE-9941-09F50D2F51B0}" srcOrd="0" destOrd="0" presId="urn:microsoft.com/office/officeart/2005/8/layout/chevron2"/>
    <dgm:cxn modelId="{8510D40D-99A8-485F-96FC-4A01D279BFB0}" type="presOf" srcId="{BEA1E99A-92D6-4847-9311-C73A955E3790}" destId="{FDB5652E-3E2D-4BA8-8C36-23A9F1D1C460}" srcOrd="0" destOrd="0" presId="urn:microsoft.com/office/officeart/2005/8/layout/chevron2"/>
    <dgm:cxn modelId="{34C8C3F4-2A57-41BD-AD00-D703C6D96293}" type="presOf" srcId="{1E025017-AE6B-4BA6-B30C-575251CF1379}" destId="{A2DED641-08C7-44FA-9E5B-E525CDC4DEF8}" srcOrd="0" destOrd="0" presId="urn:microsoft.com/office/officeart/2005/8/layout/chevron2"/>
    <dgm:cxn modelId="{1FB79D12-06A9-4D5E-959E-512BF4BF9156}" srcId="{94E2A212-2960-4DE6-A223-A9BBCFE0860C}" destId="{BEA1E99A-92D6-4847-9311-C73A955E3790}" srcOrd="0" destOrd="0" parTransId="{A3D89392-E2EB-48AC-9B68-54390F4F5554}" sibTransId="{298C16AF-7727-45AA-8F70-19A53A8B2B76}"/>
    <dgm:cxn modelId="{61D25D4D-9316-43C1-9F1E-AF7EBE809933}" srcId="{4E24ADFD-2ABB-4A90-8888-0EBF50D02EA5}" destId="{4067B5E9-C705-4141-B32B-6C12E114F67F}" srcOrd="0" destOrd="0" parTransId="{9D10F582-8815-41EE-81BB-9587743898BB}" sibTransId="{A558D93F-1793-46FB-8BBB-1B73A659A113}"/>
    <dgm:cxn modelId="{AE8B1F01-2A91-478C-AAB6-693DB206BBF6}" type="presOf" srcId="{E178324E-5CF4-4A94-A182-01D38166BD64}" destId="{8E05CC19-03CF-4B62-A058-4E63E4A2F4E2}" srcOrd="0" destOrd="1" presId="urn:microsoft.com/office/officeart/2005/8/layout/chevron2"/>
    <dgm:cxn modelId="{99CA8E3E-FA64-4104-A451-D6A2EDC6D451}" srcId="{1E025017-AE6B-4BA6-B30C-575251CF1379}" destId="{4D693712-F3D3-4E06-AECB-43B0D675F8DC}" srcOrd="1" destOrd="0" parTransId="{3EF7840D-79F0-4EA2-B4E4-3332F22B064E}" sibTransId="{73155EDC-57A2-476A-A55D-7F0A1FA7452F}"/>
    <dgm:cxn modelId="{DD21D37A-8F01-4E3D-995D-FE4787C7D709}" srcId="{4E24ADFD-2ABB-4A90-8888-0EBF50D02EA5}" destId="{2BD33841-B5C9-4683-A8E1-75C7A9E087F2}" srcOrd="1" destOrd="0" parTransId="{7FD40976-4337-4A24-84FD-8030FB7D4C1A}" sibTransId="{0E9F2CDB-57BA-48DE-84D0-CE252EF8C576}"/>
    <dgm:cxn modelId="{2AF138D1-C238-4918-8FD0-73A2E4B2C7E0}" srcId="{38BBC403-8662-4AC5-AF1C-8E19DE0666D1}" destId="{1E025017-AE6B-4BA6-B30C-575251CF1379}" srcOrd="2" destOrd="0" parTransId="{A9D1A3D4-483A-4B72-8FCF-7362EADB5B8F}" sibTransId="{6D4693DA-3301-4F71-96EB-D8C62E1FB639}"/>
    <dgm:cxn modelId="{0D934686-B120-4EC5-9E41-A87EE43913D2}" type="presOf" srcId="{38BBC403-8662-4AC5-AF1C-8E19DE0666D1}" destId="{1295EFC4-69EB-446C-B33B-ED3F9B244229}" srcOrd="0" destOrd="0" presId="urn:microsoft.com/office/officeart/2005/8/layout/chevron2"/>
    <dgm:cxn modelId="{AABD086B-A93A-4A39-AF0E-ED30256E9AB8}" type="presParOf" srcId="{1295EFC4-69EB-446C-B33B-ED3F9B244229}" destId="{1B9A7691-1A11-4B9A-AC70-3AF15A44B1A2}" srcOrd="0" destOrd="0" presId="urn:microsoft.com/office/officeart/2005/8/layout/chevron2"/>
    <dgm:cxn modelId="{FA0AAFF8-0CA2-4D68-BA0B-9BF22BACAA57}" type="presParOf" srcId="{1B9A7691-1A11-4B9A-AC70-3AF15A44B1A2}" destId="{A7137642-CEC4-4C83-ABA2-77D7F2961AC8}" srcOrd="0" destOrd="0" presId="urn:microsoft.com/office/officeart/2005/8/layout/chevron2"/>
    <dgm:cxn modelId="{A6516F79-6243-4DEC-8AE4-B8011C27402E}" type="presParOf" srcId="{1B9A7691-1A11-4B9A-AC70-3AF15A44B1A2}" destId="{8E05CC19-03CF-4B62-A058-4E63E4A2F4E2}" srcOrd="1" destOrd="0" presId="urn:microsoft.com/office/officeart/2005/8/layout/chevron2"/>
    <dgm:cxn modelId="{0FF367B0-3FE1-4781-8F36-D7401334368A}" type="presParOf" srcId="{1295EFC4-69EB-446C-B33B-ED3F9B244229}" destId="{CF4E5EC3-B435-40EA-A4B2-A3744BCCCBCC}" srcOrd="1" destOrd="0" presId="urn:microsoft.com/office/officeart/2005/8/layout/chevron2"/>
    <dgm:cxn modelId="{16309AEB-AEEA-4384-A179-9178B32DB329}" type="presParOf" srcId="{1295EFC4-69EB-446C-B33B-ED3F9B244229}" destId="{B0B3FA2F-8D76-4AE3-B366-0A360A0076B6}" srcOrd="2" destOrd="0" presId="urn:microsoft.com/office/officeart/2005/8/layout/chevron2"/>
    <dgm:cxn modelId="{B6227B6F-E493-4C8C-8248-43C8236826A2}" type="presParOf" srcId="{B0B3FA2F-8D76-4AE3-B366-0A360A0076B6}" destId="{067671A3-D86A-47FF-BEDC-E14BB9F675C1}" srcOrd="0" destOrd="0" presId="urn:microsoft.com/office/officeart/2005/8/layout/chevron2"/>
    <dgm:cxn modelId="{00084174-AAFF-4C06-8285-1CF65CFC4A9D}" type="presParOf" srcId="{B0B3FA2F-8D76-4AE3-B366-0A360A0076B6}" destId="{D1BE6A0A-2049-4A74-91DE-ABAB7234E432}" srcOrd="1" destOrd="0" presId="urn:microsoft.com/office/officeart/2005/8/layout/chevron2"/>
    <dgm:cxn modelId="{BE42221C-B4EF-481B-ADCA-01AB2913DC24}" type="presParOf" srcId="{1295EFC4-69EB-446C-B33B-ED3F9B244229}" destId="{6085048B-18E9-4D41-A17F-D70DC85728E4}" srcOrd="3" destOrd="0" presId="urn:microsoft.com/office/officeart/2005/8/layout/chevron2"/>
    <dgm:cxn modelId="{8702E736-F384-42E6-8877-0A7F6DEA6D72}" type="presParOf" srcId="{1295EFC4-69EB-446C-B33B-ED3F9B244229}" destId="{B8391350-9283-40D3-91A7-D5861E7C6FAB}" srcOrd="4" destOrd="0" presId="urn:microsoft.com/office/officeart/2005/8/layout/chevron2"/>
    <dgm:cxn modelId="{2A70DCAC-796C-4D00-AC67-31343C9C96E1}" type="presParOf" srcId="{B8391350-9283-40D3-91A7-D5861E7C6FAB}" destId="{A2DED641-08C7-44FA-9E5B-E525CDC4DEF8}" srcOrd="0" destOrd="0" presId="urn:microsoft.com/office/officeart/2005/8/layout/chevron2"/>
    <dgm:cxn modelId="{3EB34DEB-8DE6-4459-A536-D9AA00233791}" type="presParOf" srcId="{B8391350-9283-40D3-91A7-D5861E7C6FAB}" destId="{1A46455D-FF57-44B8-8DBF-99A65C5C0522}" srcOrd="1" destOrd="0" presId="urn:microsoft.com/office/officeart/2005/8/layout/chevron2"/>
    <dgm:cxn modelId="{D12B81AF-778A-43C7-B156-AC4760206577}" type="presParOf" srcId="{1295EFC4-69EB-446C-B33B-ED3F9B244229}" destId="{83D5F2DE-E035-4851-A697-177356C5A3E4}" srcOrd="5" destOrd="0" presId="urn:microsoft.com/office/officeart/2005/8/layout/chevron2"/>
    <dgm:cxn modelId="{E5BFCB7C-4067-457C-AA2F-191547790856}" type="presParOf" srcId="{1295EFC4-69EB-446C-B33B-ED3F9B244229}" destId="{FA7D536D-895F-42C4-90FC-9DECB7402583}" srcOrd="6" destOrd="0" presId="urn:microsoft.com/office/officeart/2005/8/layout/chevron2"/>
    <dgm:cxn modelId="{95888420-E9C4-4447-B1CC-A31E197D2C6B}" type="presParOf" srcId="{FA7D536D-895F-42C4-90FC-9DECB7402583}" destId="{CAD3644D-4C85-4249-8BAD-A1AE10F54E29}" srcOrd="0" destOrd="0" presId="urn:microsoft.com/office/officeart/2005/8/layout/chevron2"/>
    <dgm:cxn modelId="{473E6EED-61F2-4A78-9703-9CD00B01A5C7}" type="presParOf" srcId="{FA7D536D-895F-42C4-90FC-9DECB7402583}" destId="{A4EA08B8-BA9E-49BE-9941-09F50D2F51B0}" srcOrd="1" destOrd="0" presId="urn:microsoft.com/office/officeart/2005/8/layout/chevron2"/>
    <dgm:cxn modelId="{FE61BFC5-E2EF-426A-8A5D-5A9A89E0691E}" type="presParOf" srcId="{1295EFC4-69EB-446C-B33B-ED3F9B244229}" destId="{6D518CD3-E0F5-435F-A15C-B7EB2BBCD60A}" srcOrd="7" destOrd="0" presId="urn:microsoft.com/office/officeart/2005/8/layout/chevron2"/>
    <dgm:cxn modelId="{15E1E9A9-9F3C-4B8E-BD83-3E9DB4FC4572}" type="presParOf" srcId="{1295EFC4-69EB-446C-B33B-ED3F9B244229}" destId="{8D46231F-53BF-437E-9214-6A832E935D98}" srcOrd="8" destOrd="0" presId="urn:microsoft.com/office/officeart/2005/8/layout/chevron2"/>
    <dgm:cxn modelId="{80E2B041-F1AF-489F-8B98-291E2DB219AA}" type="presParOf" srcId="{8D46231F-53BF-437E-9214-6A832E935D98}" destId="{B553D222-DB6B-4675-9752-891B04EDF1C5}" srcOrd="0" destOrd="0" presId="urn:microsoft.com/office/officeart/2005/8/layout/chevron2"/>
    <dgm:cxn modelId="{09050E98-5CE8-4946-855C-08A6446F8C44}" type="presParOf" srcId="{8D46231F-53BF-437E-9214-6A832E935D98}" destId="{FDB5652E-3E2D-4BA8-8C36-23A9F1D1C46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137642-CEC4-4C83-ABA2-77D7F2961AC8}">
      <dsp:nvSpPr>
        <dsp:cNvPr id="0" name=""/>
        <dsp:cNvSpPr/>
      </dsp:nvSpPr>
      <dsp:spPr>
        <a:xfrm rot="5400000">
          <a:off x="-196484" y="196484"/>
          <a:ext cx="1309895" cy="916926"/>
        </a:xfrm>
        <a:prstGeom prst="chevron">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Rationale</a:t>
          </a:r>
          <a:endParaRPr lang="en-US" sz="1400" kern="1200" dirty="0"/>
        </a:p>
      </dsp:txBody>
      <dsp:txXfrm rot="-5400000">
        <a:off x="1" y="458462"/>
        <a:ext cx="916926" cy="392969"/>
      </dsp:txXfrm>
    </dsp:sp>
    <dsp:sp modelId="{8E05CC19-03CF-4B62-A058-4E63E4A2F4E2}">
      <dsp:nvSpPr>
        <dsp:cNvPr id="0" name=""/>
        <dsp:cNvSpPr/>
      </dsp:nvSpPr>
      <dsp:spPr>
        <a:xfrm rot="5400000">
          <a:off x="4338047" y="-3417647"/>
          <a:ext cx="851431" cy="7693673"/>
        </a:xfrm>
        <a:prstGeom prst="round2Same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 What drives the curriculum</a:t>
          </a:r>
          <a:endParaRPr lang="en-US" sz="1600" kern="1200" dirty="0"/>
        </a:p>
        <a:p>
          <a:pPr marL="171450" lvl="1" indent="-171450" algn="l" defTabSz="711200">
            <a:lnSpc>
              <a:spcPct val="90000"/>
            </a:lnSpc>
            <a:spcBef>
              <a:spcPct val="0"/>
            </a:spcBef>
            <a:spcAft>
              <a:spcPct val="15000"/>
            </a:spcAft>
            <a:buChar char="••"/>
          </a:pPr>
          <a:r>
            <a:rPr lang="en-US" sz="1600" kern="1200" dirty="0" smtClean="0"/>
            <a:t> Professional standards, scope and sequence of program</a:t>
          </a:r>
          <a:endParaRPr lang="en-US" sz="1600" kern="1200" dirty="0"/>
        </a:p>
      </dsp:txBody>
      <dsp:txXfrm rot="-5400000">
        <a:off x="916927" y="45036"/>
        <a:ext cx="7652110" cy="768305"/>
      </dsp:txXfrm>
    </dsp:sp>
    <dsp:sp modelId="{067671A3-D86A-47FF-BEDC-E14BB9F675C1}">
      <dsp:nvSpPr>
        <dsp:cNvPr id="0" name=""/>
        <dsp:cNvSpPr/>
      </dsp:nvSpPr>
      <dsp:spPr>
        <a:xfrm rot="5400000">
          <a:off x="-196484" y="1394747"/>
          <a:ext cx="1309895" cy="916926"/>
        </a:xfrm>
        <a:prstGeom prst="chevron">
          <a:avLst/>
        </a:prstGeom>
        <a:solidFill>
          <a:schemeClr val="accent3">
            <a:hueOff val="677650"/>
            <a:satOff val="25000"/>
            <a:lumOff val="-3676"/>
            <a:alphaOff val="0"/>
          </a:schemeClr>
        </a:solidFill>
        <a:ln w="12700" cap="flat" cmpd="sng" algn="ctr">
          <a:solidFill>
            <a:schemeClr val="accent3">
              <a:hueOff val="677650"/>
              <a:satOff val="25000"/>
              <a:lumOff val="-36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Objectives</a:t>
          </a:r>
          <a:endParaRPr lang="en-US" sz="1400" kern="1200" dirty="0"/>
        </a:p>
      </dsp:txBody>
      <dsp:txXfrm rot="-5400000">
        <a:off x="1" y="1656725"/>
        <a:ext cx="916926" cy="392969"/>
      </dsp:txXfrm>
    </dsp:sp>
    <dsp:sp modelId="{D1BE6A0A-2049-4A74-91DE-ABAB7234E432}">
      <dsp:nvSpPr>
        <dsp:cNvPr id="0" name=""/>
        <dsp:cNvSpPr/>
      </dsp:nvSpPr>
      <dsp:spPr>
        <a:xfrm rot="5400000">
          <a:off x="4338047" y="-2222857"/>
          <a:ext cx="851431" cy="7693673"/>
        </a:xfrm>
        <a:prstGeom prst="round2SameRect">
          <a:avLst/>
        </a:prstGeom>
        <a:solidFill>
          <a:schemeClr val="lt1">
            <a:alpha val="90000"/>
            <a:hueOff val="0"/>
            <a:satOff val="0"/>
            <a:lumOff val="0"/>
            <a:alphaOff val="0"/>
          </a:schemeClr>
        </a:solidFill>
        <a:ln w="12700" cap="flat" cmpd="sng" algn="ctr">
          <a:solidFill>
            <a:schemeClr val="accent3">
              <a:hueOff val="677650"/>
              <a:satOff val="25000"/>
              <a:lumOff val="-36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Curriculum content</a:t>
          </a:r>
          <a:endParaRPr lang="en-US" sz="1600" kern="1200" dirty="0"/>
        </a:p>
        <a:p>
          <a:pPr marL="171450" lvl="1" indent="-171450" algn="l" defTabSz="711200">
            <a:lnSpc>
              <a:spcPct val="90000"/>
            </a:lnSpc>
            <a:spcBef>
              <a:spcPct val="0"/>
            </a:spcBef>
            <a:spcAft>
              <a:spcPct val="15000"/>
            </a:spcAft>
            <a:buChar char="••"/>
          </a:pPr>
          <a:r>
            <a:rPr lang="en-US" sz="1600" kern="1200" dirty="0" smtClean="0"/>
            <a:t>Input- intended </a:t>
          </a:r>
          <a:endParaRPr lang="en-US" sz="1600" kern="1200" dirty="0"/>
        </a:p>
      </dsp:txBody>
      <dsp:txXfrm rot="-5400000">
        <a:off x="916927" y="1239826"/>
        <a:ext cx="7652110" cy="768305"/>
      </dsp:txXfrm>
    </dsp:sp>
    <dsp:sp modelId="{A2DED641-08C7-44FA-9E5B-E525CDC4DEF8}">
      <dsp:nvSpPr>
        <dsp:cNvPr id="0" name=""/>
        <dsp:cNvSpPr/>
      </dsp:nvSpPr>
      <dsp:spPr>
        <a:xfrm rot="5400000">
          <a:off x="-196484" y="2589536"/>
          <a:ext cx="1309895" cy="916926"/>
        </a:xfrm>
        <a:prstGeom prst="chevron">
          <a:avLst/>
        </a:prstGeom>
        <a:solidFill>
          <a:schemeClr val="accent3">
            <a:hueOff val="1355300"/>
            <a:satOff val="50000"/>
            <a:lumOff val="-7353"/>
            <a:alphaOff val="0"/>
          </a:schemeClr>
        </a:solidFill>
        <a:ln w="12700" cap="flat" cmpd="sng" algn="ctr">
          <a:solidFill>
            <a:schemeClr val="accent3">
              <a:hueOff val="1355300"/>
              <a:satOff val="50000"/>
              <a:lumOff val="-735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Learning Outcomes</a:t>
          </a:r>
          <a:endParaRPr lang="en-US" sz="1400" kern="1200" dirty="0"/>
        </a:p>
      </dsp:txBody>
      <dsp:txXfrm rot="-5400000">
        <a:off x="1" y="2851514"/>
        <a:ext cx="916926" cy="392969"/>
      </dsp:txXfrm>
    </dsp:sp>
    <dsp:sp modelId="{1A46455D-FF57-44B8-8DBF-99A65C5C0522}">
      <dsp:nvSpPr>
        <dsp:cNvPr id="0" name=""/>
        <dsp:cNvSpPr/>
      </dsp:nvSpPr>
      <dsp:spPr>
        <a:xfrm rot="5400000">
          <a:off x="4335284" y="237367"/>
          <a:ext cx="851879" cy="7693673"/>
        </a:xfrm>
        <a:prstGeom prst="round2SameRect">
          <a:avLst/>
        </a:prstGeom>
        <a:solidFill>
          <a:schemeClr val="lt1">
            <a:alpha val="90000"/>
            <a:hueOff val="0"/>
            <a:satOff val="0"/>
            <a:lumOff val="0"/>
            <a:alphaOff val="0"/>
          </a:schemeClr>
        </a:solidFill>
        <a:ln w="12700" cap="flat" cmpd="sng" algn="ctr">
          <a:solidFill>
            <a:schemeClr val="accent3">
              <a:hueOff val="1355300"/>
              <a:satOff val="50000"/>
              <a:lumOff val="-735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Tasks that instructor and students do </a:t>
          </a:r>
          <a:endParaRPr lang="en-US" sz="1600" kern="1200" dirty="0"/>
        </a:p>
        <a:p>
          <a:pPr marL="171450" lvl="1" indent="-171450" algn="l" defTabSz="711200">
            <a:lnSpc>
              <a:spcPct val="90000"/>
            </a:lnSpc>
            <a:spcBef>
              <a:spcPct val="0"/>
            </a:spcBef>
            <a:spcAft>
              <a:spcPct val="15000"/>
            </a:spcAft>
            <a:buChar char="••"/>
          </a:pPr>
          <a:r>
            <a:rPr lang="en-US" sz="1600" kern="1200" dirty="0" smtClean="0"/>
            <a:t>Instruction, lessons,  readings, assignments, activities that are linked directly to objectives/outcomes </a:t>
          </a:r>
          <a:endParaRPr lang="en-US" sz="1600" kern="1200" dirty="0"/>
        </a:p>
      </dsp:txBody>
      <dsp:txXfrm rot="-5400000">
        <a:off x="914388" y="3699849"/>
        <a:ext cx="7652088" cy="768709"/>
      </dsp:txXfrm>
    </dsp:sp>
    <dsp:sp modelId="{CAD3644D-4C85-4249-8BAD-A1AE10F54E29}">
      <dsp:nvSpPr>
        <dsp:cNvPr id="0" name=""/>
        <dsp:cNvSpPr/>
      </dsp:nvSpPr>
      <dsp:spPr>
        <a:xfrm rot="5400000">
          <a:off x="-196484" y="3784326"/>
          <a:ext cx="1309895" cy="916926"/>
        </a:xfrm>
        <a:prstGeom prst="chevron">
          <a:avLst/>
        </a:prstGeom>
        <a:solidFill>
          <a:schemeClr val="accent3">
            <a:hueOff val="2032949"/>
            <a:satOff val="75000"/>
            <a:lumOff val="-11029"/>
            <a:alphaOff val="0"/>
          </a:schemeClr>
        </a:solidFill>
        <a:ln w="12700" cap="flat" cmpd="sng" algn="ctr">
          <a:solidFill>
            <a:schemeClr val="accent3">
              <a:hueOff val="2032949"/>
              <a:satOff val="75000"/>
              <a:lumOff val="-1102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Implementation</a:t>
          </a:r>
          <a:endParaRPr lang="en-US" sz="1400" kern="1200" dirty="0"/>
        </a:p>
      </dsp:txBody>
      <dsp:txXfrm rot="-5400000">
        <a:off x="1" y="4046304"/>
        <a:ext cx="916926" cy="392969"/>
      </dsp:txXfrm>
    </dsp:sp>
    <dsp:sp modelId="{A4EA08B8-BA9E-49BE-9941-09F50D2F51B0}">
      <dsp:nvSpPr>
        <dsp:cNvPr id="0" name=""/>
        <dsp:cNvSpPr/>
      </dsp:nvSpPr>
      <dsp:spPr>
        <a:xfrm rot="5400000">
          <a:off x="4338047" y="-1058923"/>
          <a:ext cx="851431" cy="7693673"/>
        </a:xfrm>
        <a:prstGeom prst="round2SameRect">
          <a:avLst/>
        </a:prstGeom>
        <a:solidFill>
          <a:schemeClr val="lt1">
            <a:alpha val="90000"/>
            <a:hueOff val="0"/>
            <a:satOff val="0"/>
            <a:lumOff val="0"/>
            <a:alphaOff val="0"/>
          </a:schemeClr>
        </a:solidFill>
        <a:ln w="12700" cap="flat" cmpd="sng" algn="ctr">
          <a:solidFill>
            <a:schemeClr val="accent3">
              <a:hueOff val="2032949"/>
              <a:satOff val="75000"/>
              <a:lumOff val="-1102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Demonstrated evidence of what students learn</a:t>
          </a:r>
          <a:endParaRPr lang="en-US" sz="1600" kern="1200" dirty="0"/>
        </a:p>
        <a:p>
          <a:pPr marL="171450" lvl="1" indent="-171450" algn="l" defTabSz="711200">
            <a:lnSpc>
              <a:spcPct val="90000"/>
            </a:lnSpc>
            <a:spcBef>
              <a:spcPct val="0"/>
            </a:spcBef>
            <a:spcAft>
              <a:spcPct val="15000"/>
            </a:spcAft>
            <a:buChar char="••"/>
          </a:pPr>
          <a:r>
            <a:rPr lang="en-US" sz="1600" kern="1200" dirty="0" smtClean="0"/>
            <a:t>Observable, measurable, outcomes</a:t>
          </a:r>
          <a:endParaRPr lang="en-US" sz="1600" kern="1200" dirty="0"/>
        </a:p>
      </dsp:txBody>
      <dsp:txXfrm rot="-5400000">
        <a:off x="916927" y="2403760"/>
        <a:ext cx="7652110" cy="768305"/>
      </dsp:txXfrm>
    </dsp:sp>
    <dsp:sp modelId="{B553D222-DB6B-4675-9752-891B04EDF1C5}">
      <dsp:nvSpPr>
        <dsp:cNvPr id="0" name=""/>
        <dsp:cNvSpPr/>
      </dsp:nvSpPr>
      <dsp:spPr>
        <a:xfrm rot="5400000">
          <a:off x="-196484" y="4979115"/>
          <a:ext cx="1309895" cy="916926"/>
        </a:xfrm>
        <a:prstGeom prst="chevron">
          <a:avLst/>
        </a:prstGeom>
        <a:solidFill>
          <a:schemeClr val="accent3">
            <a:hueOff val="2710599"/>
            <a:satOff val="100000"/>
            <a:lumOff val="-14706"/>
            <a:alphaOff val="0"/>
          </a:schemeClr>
        </a:solidFill>
        <a:ln w="12700" cap="flat" cmpd="sng" algn="ctr">
          <a:solidFill>
            <a:schemeClr val="accent3">
              <a:hueOff val="2710599"/>
              <a:satOff val="100000"/>
              <a:lumOff val="-1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Assessment</a:t>
          </a:r>
          <a:endParaRPr lang="en-US" sz="1200" kern="1200" dirty="0"/>
        </a:p>
      </dsp:txBody>
      <dsp:txXfrm rot="-5400000">
        <a:off x="1" y="5241093"/>
        <a:ext cx="916926" cy="392969"/>
      </dsp:txXfrm>
    </dsp:sp>
    <dsp:sp modelId="{FDB5652E-3E2D-4BA8-8C36-23A9F1D1C460}">
      <dsp:nvSpPr>
        <dsp:cNvPr id="0" name=""/>
        <dsp:cNvSpPr/>
      </dsp:nvSpPr>
      <dsp:spPr>
        <a:xfrm rot="5400000">
          <a:off x="4338047" y="1361510"/>
          <a:ext cx="851431" cy="7693673"/>
        </a:xfrm>
        <a:prstGeom prst="round2SameRect">
          <a:avLst/>
        </a:prstGeom>
        <a:solidFill>
          <a:schemeClr val="lt1">
            <a:alpha val="90000"/>
            <a:hueOff val="0"/>
            <a:satOff val="0"/>
            <a:lumOff val="0"/>
            <a:alphaOff val="0"/>
          </a:schemeClr>
        </a:solidFill>
        <a:ln w="12700" cap="flat" cmpd="sng" algn="ctr">
          <a:solidFill>
            <a:schemeClr val="accent3">
              <a:hueOff val="2710599"/>
              <a:satOff val="100000"/>
              <a:lumOff val="-1470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Ways in which you measure the learning outcomes through assignments and activities</a:t>
          </a:r>
          <a:endParaRPr lang="en-US" sz="1600" kern="1200" dirty="0"/>
        </a:p>
        <a:p>
          <a:pPr marL="171450" lvl="1" indent="-171450" algn="l" defTabSz="711200">
            <a:lnSpc>
              <a:spcPct val="90000"/>
            </a:lnSpc>
            <a:spcBef>
              <a:spcPct val="0"/>
            </a:spcBef>
            <a:spcAft>
              <a:spcPct val="15000"/>
            </a:spcAft>
            <a:buChar char="••"/>
          </a:pPr>
          <a:r>
            <a:rPr lang="en-US" sz="1600" kern="1200" dirty="0" smtClean="0"/>
            <a:t>Observable, measurable, outcomes</a:t>
          </a:r>
          <a:endParaRPr lang="en-US" sz="1600" kern="1200" dirty="0"/>
        </a:p>
      </dsp:txBody>
      <dsp:txXfrm rot="-5400000">
        <a:off x="916927" y="4824194"/>
        <a:ext cx="7652110" cy="768305"/>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atin typeface="Arial" charset="0"/>
                <a:cs typeface="Arial" charset="0"/>
              </a:defRPr>
            </a:lvl1pPr>
          </a:lstStyle>
          <a:p>
            <a:pPr>
              <a:defRPr/>
            </a:pPr>
            <a:fld id="{FD65E689-173D-4A1D-92C5-780BAB5FE014}" type="datetimeFigureOut">
              <a:rPr lang="en-US"/>
              <a:pPr>
                <a:defRPr/>
              </a:pPr>
              <a:t>12/5/2017</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pPr>
              <a:defRPr/>
            </a:pPr>
            <a:fld id="{6475C076-3822-47D5-8029-981032A853F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409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3076" name="Rectangle 4"/>
          <p:cNvSpPr>
            <a:spLocks noRo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1B33145A-C914-48D1-9413-4DD88521AF9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FE2EAE9-049A-4167-8FF2-5AC2C639693E}" type="slidenum">
              <a:rPr lang="en-US" altLang="en-US" smtClean="0"/>
              <a:pPr/>
              <a:t>1</a:t>
            </a:fld>
            <a:endParaRPr lang="en-US" altLang="en-US" smtClean="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2E42834-0292-43D9-A6AC-84E6070F0DA7}" type="slidenum">
              <a:rPr lang="en-US" altLang="en-US" smtClean="0"/>
              <a:pPr/>
              <a:t>3</a:t>
            </a:fld>
            <a:endParaRPr lang="en-US" altLang="en-US" smtClean="0"/>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414C415-2187-416B-AB5B-B20927C0C7A7}" type="slidenum">
              <a:rPr lang="en-US" altLang="en-US" smtClean="0"/>
              <a:pPr>
                <a:defRPr/>
              </a:pPr>
              <a:t>‹#›</a:t>
            </a:fld>
            <a:endParaRPr lang="en-US" altLang="en-US"/>
          </a:p>
        </p:txBody>
      </p:sp>
    </p:spTree>
    <p:extLst>
      <p:ext uri="{BB962C8B-B14F-4D97-AF65-F5344CB8AC3E}">
        <p14:creationId xmlns:p14="http://schemas.microsoft.com/office/powerpoint/2010/main" val="2981109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D83ACDA-AE2A-4961-B9ED-D82FCF5CF133}" type="slidenum">
              <a:rPr lang="en-US" altLang="en-US" smtClean="0"/>
              <a:pPr>
                <a:defRPr/>
              </a:pPr>
              <a:t>‹#›</a:t>
            </a:fld>
            <a:endParaRPr lang="en-US" altLang="en-US"/>
          </a:p>
        </p:txBody>
      </p:sp>
    </p:spTree>
    <p:extLst>
      <p:ext uri="{BB962C8B-B14F-4D97-AF65-F5344CB8AC3E}">
        <p14:creationId xmlns:p14="http://schemas.microsoft.com/office/powerpoint/2010/main" val="557071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858CFCF-4100-49AA-8788-61A9B1EEC597}" type="slidenum">
              <a:rPr lang="en-US" altLang="en-US" smtClean="0"/>
              <a:pPr>
                <a:defRPr/>
              </a:pPr>
              <a:t>‹#›</a:t>
            </a:fld>
            <a:endParaRPr lang="en-US" altLang="en-US"/>
          </a:p>
        </p:txBody>
      </p:sp>
    </p:spTree>
    <p:extLst>
      <p:ext uri="{BB962C8B-B14F-4D97-AF65-F5344CB8AC3E}">
        <p14:creationId xmlns:p14="http://schemas.microsoft.com/office/powerpoint/2010/main" val="2551259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1C3C6B-6E29-4BDE-BEEE-08A3ABD1E3D2}" type="slidenum">
              <a:rPr lang="en-US" altLang="en-US" smtClean="0"/>
              <a:pPr>
                <a:defRPr/>
              </a:pPr>
              <a:t>‹#›</a:t>
            </a:fld>
            <a:endParaRPr lang="en-US" altLang="en-US"/>
          </a:p>
        </p:txBody>
      </p:sp>
    </p:spTree>
    <p:extLst>
      <p:ext uri="{BB962C8B-B14F-4D97-AF65-F5344CB8AC3E}">
        <p14:creationId xmlns:p14="http://schemas.microsoft.com/office/powerpoint/2010/main" val="179486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CE54183-B0D5-45C4-B202-87E0392A0575}" type="slidenum">
              <a:rPr lang="en-US" altLang="en-US" smtClean="0"/>
              <a:pPr>
                <a:defRPr/>
              </a:pPr>
              <a:t>‹#›</a:t>
            </a:fld>
            <a:endParaRPr lang="en-US" altLang="en-US"/>
          </a:p>
        </p:txBody>
      </p:sp>
    </p:spTree>
    <p:extLst>
      <p:ext uri="{BB962C8B-B14F-4D97-AF65-F5344CB8AC3E}">
        <p14:creationId xmlns:p14="http://schemas.microsoft.com/office/powerpoint/2010/main" val="716766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8B8AE2F-ABF0-48C7-8A83-30966AD07F44}" type="slidenum">
              <a:rPr lang="en-US" altLang="en-US" smtClean="0"/>
              <a:pPr>
                <a:defRPr/>
              </a:pPr>
              <a:t>‹#›</a:t>
            </a:fld>
            <a:endParaRPr lang="en-US" altLang="en-US"/>
          </a:p>
        </p:txBody>
      </p:sp>
    </p:spTree>
    <p:extLst>
      <p:ext uri="{BB962C8B-B14F-4D97-AF65-F5344CB8AC3E}">
        <p14:creationId xmlns:p14="http://schemas.microsoft.com/office/powerpoint/2010/main" val="3473952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44BAB109-A756-4DDB-8C95-ADE3A5844BA9}" type="slidenum">
              <a:rPr lang="en-US" altLang="en-US" smtClean="0"/>
              <a:pPr>
                <a:defRPr/>
              </a:pPr>
              <a:t>‹#›</a:t>
            </a:fld>
            <a:endParaRPr lang="en-US" altLang="en-US"/>
          </a:p>
        </p:txBody>
      </p:sp>
    </p:spTree>
    <p:extLst>
      <p:ext uri="{BB962C8B-B14F-4D97-AF65-F5344CB8AC3E}">
        <p14:creationId xmlns:p14="http://schemas.microsoft.com/office/powerpoint/2010/main" val="3931208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7B512E27-F36E-47A9-8059-91C7006DC655}" type="slidenum">
              <a:rPr lang="en-US" altLang="en-US" smtClean="0"/>
              <a:pPr>
                <a:defRPr/>
              </a:pPr>
              <a:t>‹#›</a:t>
            </a:fld>
            <a:endParaRPr lang="en-US" altLang="en-US"/>
          </a:p>
        </p:txBody>
      </p:sp>
    </p:spTree>
    <p:extLst>
      <p:ext uri="{BB962C8B-B14F-4D97-AF65-F5344CB8AC3E}">
        <p14:creationId xmlns:p14="http://schemas.microsoft.com/office/powerpoint/2010/main" val="3936551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F639F10-1F22-4414-B719-619B02D4F697}" type="slidenum">
              <a:rPr lang="en-US" altLang="en-US" smtClean="0"/>
              <a:pPr>
                <a:defRPr/>
              </a:pPr>
              <a:t>‹#›</a:t>
            </a:fld>
            <a:endParaRPr lang="en-US" altLang="en-US"/>
          </a:p>
        </p:txBody>
      </p:sp>
    </p:spTree>
    <p:extLst>
      <p:ext uri="{BB962C8B-B14F-4D97-AF65-F5344CB8AC3E}">
        <p14:creationId xmlns:p14="http://schemas.microsoft.com/office/powerpoint/2010/main" val="3764418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6DA426D-412C-413D-9B02-32D5DA73DEC0}" type="slidenum">
              <a:rPr lang="en-US" altLang="en-US" smtClean="0"/>
              <a:pPr>
                <a:defRPr/>
              </a:pPr>
              <a:t>‹#›</a:t>
            </a:fld>
            <a:endParaRPr lang="en-US" altLang="en-US"/>
          </a:p>
        </p:txBody>
      </p:sp>
    </p:spTree>
    <p:extLst>
      <p:ext uri="{BB962C8B-B14F-4D97-AF65-F5344CB8AC3E}">
        <p14:creationId xmlns:p14="http://schemas.microsoft.com/office/powerpoint/2010/main" val="1486387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886783D-E707-4E45-8F7A-8C961E1640FC}" type="slidenum">
              <a:rPr lang="en-US" altLang="en-US" smtClean="0"/>
              <a:pPr>
                <a:defRPr/>
              </a:pPr>
              <a:t>‹#›</a:t>
            </a:fld>
            <a:endParaRPr lang="en-US" altLang="en-US"/>
          </a:p>
        </p:txBody>
      </p:sp>
    </p:spTree>
    <p:extLst>
      <p:ext uri="{BB962C8B-B14F-4D97-AF65-F5344CB8AC3E}">
        <p14:creationId xmlns:p14="http://schemas.microsoft.com/office/powerpoint/2010/main" val="3464781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B6CF39F-3C3F-4765-82DF-00A2BD1AD398}" type="slidenum">
              <a:rPr lang="en-US" altLang="en-US" smtClean="0"/>
              <a:pPr>
                <a:defRPr/>
              </a:pPr>
              <a:t>‹#›</a:t>
            </a:fld>
            <a:endParaRPr lang="en-US" altLang="en-US"/>
          </a:p>
        </p:txBody>
      </p:sp>
    </p:spTree>
    <p:extLst>
      <p:ext uri="{BB962C8B-B14F-4D97-AF65-F5344CB8AC3E}">
        <p14:creationId xmlns:p14="http://schemas.microsoft.com/office/powerpoint/2010/main" val="2300412273"/>
      </p:ext>
    </p:extLst>
  </p:cSld>
  <p:clrMap bg1="lt1" tx1="dk1" bg2="lt2" tx2="dk2" accent1="accent1" accent2="accent2" accent3="accent3" accent4="accent4" accent5="accent5" accent6="accent6" hlink="hlink" folHlink="folHlink"/>
  <p:sldLayoutIdLst>
    <p:sldLayoutId id="2147483914" r:id="rId1"/>
    <p:sldLayoutId id="2147483915" r:id="rId2"/>
    <p:sldLayoutId id="2147483916" r:id="rId3"/>
    <p:sldLayoutId id="2147483917" r:id="rId4"/>
    <p:sldLayoutId id="2147483918" r:id="rId5"/>
    <p:sldLayoutId id="2147483919" r:id="rId6"/>
    <p:sldLayoutId id="2147483920" r:id="rId7"/>
    <p:sldLayoutId id="2147483921" r:id="rId8"/>
    <p:sldLayoutId id="2147483922" r:id="rId9"/>
    <p:sldLayoutId id="2147483923" r:id="rId10"/>
    <p:sldLayoutId id="214748392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martino@oakland.edu" TargetMode="External"/><Relationship Id="rId2" Type="http://schemas.openxmlformats.org/officeDocument/2006/relationships/hyperlink" Target="http://www.oakland.edu/ASD/SEfaculty"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oakland.edu/?id=94828&amp;sid=174"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oakland.edu/dss/" TargetMode="External"/><Relationship Id="rId2" Type="http://schemas.openxmlformats.org/officeDocument/2006/relationships/hyperlink" Target="http://www.oakland.edu/?id=1610&amp;sid=75"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2.oakland.edu/elis/" TargetMode="External"/><Relationship Id="rId2" Type="http://schemas.openxmlformats.org/officeDocument/2006/relationships/hyperlink" Target="http://moodle.org/" TargetMode="External"/><Relationship Id="rId1" Type="http://schemas.openxmlformats.org/officeDocument/2006/relationships/slideLayout" Target="../slideLayouts/slideLayout2.xml"/><Relationship Id="rId4" Type="http://schemas.openxmlformats.org/officeDocument/2006/relationships/hyperlink" Target="https://www.mozilla.org/en-US/firefo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descr="Gold rectangle outlinging the text box." hidden="1" title="Gold rectangle"/>
          <p:cNvSpPr/>
          <p:nvPr/>
        </p:nvSpPr>
        <p:spPr>
          <a:xfrm>
            <a:off x="1562100" y="2438400"/>
            <a:ext cx="6019800" cy="2971800"/>
          </a:xfrm>
          <a:prstGeom prst="rect">
            <a:avLst/>
          </a:prstGeom>
          <a:solidFill>
            <a:schemeClr val="bg1"/>
          </a:solidFill>
          <a:ln w="76200">
            <a:solidFill>
              <a:schemeClr val="accent4">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7" name="Subtitle 6"/>
          <p:cNvSpPr>
            <a:spLocks noGrp="1"/>
          </p:cNvSpPr>
          <p:nvPr>
            <p:ph type="subTitle" idx="1"/>
          </p:nvPr>
        </p:nvSpPr>
        <p:spPr/>
        <p:txBody>
          <a:bodyPr>
            <a:normAutofit/>
          </a:bodyPr>
          <a:lstStyle/>
          <a:p>
            <a:pPr eaLnBrk="1" hangingPunct="1">
              <a:defRPr/>
            </a:pPr>
            <a:r>
              <a:rPr lang="en-US" sz="1800" dirty="0" smtClean="0"/>
              <a:t>Judith Ableser Ph.D</a:t>
            </a:r>
          </a:p>
          <a:p>
            <a:pPr eaLnBrk="1" hangingPunct="1">
              <a:defRPr/>
            </a:pPr>
            <a:r>
              <a:rPr lang="en-US" sz="1800" dirty="0" smtClean="0"/>
              <a:t>Center for Excellence in Teaching and Learning</a:t>
            </a:r>
          </a:p>
          <a:p>
            <a:pPr eaLnBrk="1" hangingPunct="1">
              <a:defRPr/>
            </a:pPr>
            <a:r>
              <a:rPr lang="en-US" sz="1800" dirty="0" smtClean="0"/>
              <a:t>Oakland University</a:t>
            </a:r>
          </a:p>
          <a:p>
            <a:pPr eaLnBrk="1" hangingPunct="1">
              <a:defRPr/>
            </a:pPr>
            <a:r>
              <a:rPr lang="en-US" sz="1800" dirty="0" smtClean="0"/>
              <a:t>ableser@oakland.edu</a:t>
            </a:r>
          </a:p>
        </p:txBody>
      </p:sp>
      <p:sp>
        <p:nvSpPr>
          <p:cNvPr id="6" name="Title 5"/>
          <p:cNvSpPr>
            <a:spLocks noGrp="1"/>
          </p:cNvSpPr>
          <p:nvPr>
            <p:ph type="ctrTitle"/>
          </p:nvPr>
        </p:nvSpPr>
        <p:spPr/>
        <p:txBody>
          <a:bodyPr/>
          <a:lstStyle/>
          <a:p>
            <a:pPr eaLnBrk="1" hangingPunct="1">
              <a:defRPr/>
            </a:pPr>
            <a:r>
              <a:rPr lang="en-US" sz="3600" dirty="0" smtClean="0"/>
              <a:t>Creating an Effective Syllabus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57200"/>
          </a:xfrm>
        </p:spPr>
        <p:txBody>
          <a:bodyPr>
            <a:normAutofit fontScale="90000"/>
          </a:bodyPr>
          <a:lstStyle/>
          <a:p>
            <a:pPr>
              <a:defRPr/>
            </a:pPr>
            <a:r>
              <a:rPr lang="en-US" dirty="0" smtClean="0"/>
              <a:t>Constructive Alignment</a:t>
            </a:r>
            <a:endParaRPr lang="en-US" dirty="0"/>
          </a:p>
        </p:txBody>
      </p:sp>
      <p:graphicFrame>
        <p:nvGraphicFramePr>
          <p:cNvPr id="4" name="Content Placeholder 3" descr="Shows the sequence of constructive alignment." title="vertical chevron list"/>
          <p:cNvGraphicFramePr>
            <a:graphicFrameLocks noGrp="1"/>
          </p:cNvGraphicFramePr>
          <p:nvPr>
            <p:ph idx="1"/>
            <p:extLst>
              <p:ext uri="{D42A27DB-BD31-4B8C-83A1-F6EECF244321}">
                <p14:modId xmlns:p14="http://schemas.microsoft.com/office/powerpoint/2010/main" val="195398943"/>
              </p:ext>
            </p:extLst>
          </p:nvPr>
        </p:nvGraphicFramePr>
        <p:xfrm>
          <a:off x="228600" y="762000"/>
          <a:ext cx="86106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eaLnBrk="1" hangingPunct="1">
              <a:defRPr/>
            </a:pPr>
            <a:r>
              <a:rPr lang="en-US" dirty="0" smtClean="0"/>
              <a:t>When writing Learning Outcomes</a:t>
            </a:r>
          </a:p>
        </p:txBody>
      </p:sp>
      <p:sp>
        <p:nvSpPr>
          <p:cNvPr id="17411" name="Content Placeholder 7"/>
          <p:cNvSpPr>
            <a:spLocks noGrp="1"/>
          </p:cNvSpPr>
          <p:nvPr>
            <p:ph idx="1"/>
          </p:nvPr>
        </p:nvSpPr>
        <p:spPr/>
        <p:txBody>
          <a:bodyPr/>
          <a:lstStyle/>
          <a:p>
            <a:pPr eaLnBrk="1" hangingPunct="1"/>
            <a:r>
              <a:rPr lang="en-US" altLang="en-US" smtClean="0"/>
              <a:t> Observable Behaviors (cannot observe “knowing”)</a:t>
            </a:r>
          </a:p>
          <a:p>
            <a:pPr eaLnBrk="1" hangingPunct="1"/>
            <a:r>
              <a:rPr lang="en-US" altLang="en-US" smtClean="0"/>
              <a:t> Measurable</a:t>
            </a:r>
          </a:p>
          <a:p>
            <a:pPr eaLnBrk="1" hangingPunct="1"/>
            <a:r>
              <a:rPr lang="en-US" altLang="en-US" smtClean="0"/>
              <a:t>Knowledge, skills and professional behaviors/dispositions</a:t>
            </a:r>
          </a:p>
          <a:p>
            <a:pPr eaLnBrk="1" hangingPunct="1"/>
            <a:r>
              <a:rPr lang="en-US" altLang="en-US" smtClean="0"/>
              <a:t> Relevant, meaningful, purposeful</a:t>
            </a:r>
          </a:p>
          <a:p>
            <a:pPr eaLnBrk="1" hangingPunct="1"/>
            <a:r>
              <a:rPr lang="en-US" altLang="en-US" smtClean="0"/>
              <a:t> Demonstrated Evidence of Behavior</a:t>
            </a:r>
          </a:p>
          <a:p>
            <a:pPr eaLnBrk="1" hangingPunct="1"/>
            <a:r>
              <a:rPr lang="en-US" altLang="en-US" smtClean="0"/>
              <a:t> THE STUDENT WILL BE ABLE TO…..</a:t>
            </a:r>
          </a:p>
          <a:p>
            <a:pPr eaLnBrk="1" hangingPunct="1"/>
            <a:r>
              <a:rPr lang="en-US" altLang="en-US" smtClean="0"/>
              <a:t> (TSWBAT….)</a:t>
            </a:r>
          </a:p>
          <a:p>
            <a:pPr eaLnBrk="1" hangingPunct="1">
              <a:buFontTx/>
              <a:buNone/>
            </a:pPr>
            <a:endParaRPr lang="en-US" alt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33400"/>
            <a:ext cx="8229600" cy="685800"/>
          </a:xfrm>
        </p:spPr>
        <p:txBody>
          <a:bodyPr/>
          <a:lstStyle/>
          <a:p>
            <a:pPr>
              <a:defRPr/>
            </a:pPr>
            <a:r>
              <a:rPr lang="en-US" dirty="0" smtClean="0"/>
              <a:t>Examples</a:t>
            </a:r>
            <a:endParaRPr lang="en-US" dirty="0"/>
          </a:p>
        </p:txBody>
      </p:sp>
      <p:sp>
        <p:nvSpPr>
          <p:cNvPr id="18435" name="Content Placeholder 2"/>
          <p:cNvSpPr>
            <a:spLocks noGrp="1"/>
          </p:cNvSpPr>
          <p:nvPr>
            <p:ph idx="1"/>
          </p:nvPr>
        </p:nvSpPr>
        <p:spPr/>
        <p:txBody>
          <a:bodyPr/>
          <a:lstStyle/>
          <a:p>
            <a:pPr marL="0" indent="0">
              <a:buFontTx/>
              <a:buNone/>
            </a:pPr>
            <a:r>
              <a:rPr lang="en-US" altLang="en-US" dirty="0" smtClean="0"/>
              <a:t>Poor: </a:t>
            </a:r>
            <a:r>
              <a:rPr lang="en-US" altLang="en-US" dirty="0" smtClean="0"/>
              <a:t>SWBAT learn/know about ….</a:t>
            </a:r>
          </a:p>
          <a:p>
            <a:pPr marL="0" indent="0">
              <a:buFontTx/>
              <a:buNone/>
            </a:pPr>
            <a:r>
              <a:rPr lang="en-US" altLang="en-US" dirty="0" smtClean="0"/>
              <a:t>Good: </a:t>
            </a:r>
            <a:r>
              <a:rPr lang="en-US" altLang="en-US" dirty="0" smtClean="0"/>
              <a:t>SWBAT….list</a:t>
            </a:r>
          </a:p>
          <a:p>
            <a:pPr marL="0" indent="0">
              <a:buFontTx/>
              <a:buNone/>
            </a:pPr>
            <a:r>
              <a:rPr lang="en-US" altLang="en-US" dirty="0" smtClean="0"/>
              <a:t>			     outline</a:t>
            </a:r>
          </a:p>
          <a:p>
            <a:pPr marL="0" indent="0">
              <a:buFontTx/>
              <a:buNone/>
            </a:pPr>
            <a:r>
              <a:rPr lang="en-US" altLang="en-US" dirty="0" smtClean="0"/>
              <a:t>                              define</a:t>
            </a:r>
          </a:p>
          <a:p>
            <a:pPr marL="0" indent="0">
              <a:buFontTx/>
              <a:buNone/>
            </a:pPr>
            <a:r>
              <a:rPr lang="en-US" altLang="en-US" dirty="0" smtClean="0"/>
              <a:t>                              debate</a:t>
            </a:r>
          </a:p>
          <a:p>
            <a:pPr marL="0" indent="0">
              <a:buFontTx/>
              <a:buNone/>
            </a:pPr>
            <a:r>
              <a:rPr lang="en-US" altLang="en-US" dirty="0" smtClean="0"/>
              <a:t>                              demonstrate</a:t>
            </a:r>
          </a:p>
          <a:p>
            <a:pPr marL="0" indent="0">
              <a:buFontTx/>
              <a:buNone/>
            </a:pPr>
            <a:r>
              <a:rPr lang="en-US" altLang="en-US" dirty="0" smtClean="0"/>
              <a:t>                              explain</a:t>
            </a:r>
          </a:p>
          <a:p>
            <a:pPr marL="0" indent="0">
              <a:buFontTx/>
              <a:buNone/>
            </a:pPr>
            <a:endParaRPr lang="en-US" altLang="en-US" dirty="0" smtClean="0"/>
          </a:p>
          <a:p>
            <a:pPr marL="0" indent="0">
              <a:buFontTx/>
              <a:buNone/>
            </a:pPr>
            <a:r>
              <a:rPr lang="en-US" altLang="en-US" dirty="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458200" cy="685800"/>
          </a:xfrm>
        </p:spPr>
        <p:txBody>
          <a:bodyPr>
            <a:normAutofit fontScale="90000"/>
          </a:bodyPr>
          <a:lstStyle/>
          <a:p>
            <a:pPr>
              <a:defRPr/>
            </a:pPr>
            <a:r>
              <a:rPr lang="en-US" sz="3600" dirty="0" smtClean="0"/>
              <a:t>General Education-</a:t>
            </a:r>
            <a:br>
              <a:rPr lang="en-US" sz="3600" dirty="0" smtClean="0"/>
            </a:br>
            <a:r>
              <a:rPr lang="en-US" sz="3600" dirty="0" smtClean="0"/>
              <a:t>Learning Outcomes</a:t>
            </a:r>
            <a:endParaRPr lang="en-US" sz="3600" dirty="0"/>
          </a:p>
        </p:txBody>
      </p:sp>
      <p:sp>
        <p:nvSpPr>
          <p:cNvPr id="19459" name="Content Placeholder 2"/>
          <p:cNvSpPr>
            <a:spLocks noGrp="1"/>
          </p:cNvSpPr>
          <p:nvPr>
            <p:ph idx="1"/>
          </p:nvPr>
        </p:nvSpPr>
        <p:spPr>
          <a:xfrm>
            <a:off x="457200" y="1447800"/>
            <a:ext cx="8229600" cy="4495800"/>
          </a:xfrm>
        </p:spPr>
        <p:txBody>
          <a:bodyPr/>
          <a:lstStyle/>
          <a:p>
            <a:r>
              <a:rPr lang="en-US" altLang="en-US" sz="2400" smtClean="0"/>
              <a:t>The phrase “learning outcomes” describe what Oakland University  expects students to know or be able to do after receiving instruction or engaging in a learning activity. The new general education program has three major parts: </a:t>
            </a:r>
            <a:r>
              <a:rPr lang="en-US" altLang="en-US" sz="2400" b="1" u="sng" smtClean="0"/>
              <a:t>foundations</a:t>
            </a:r>
            <a:r>
              <a:rPr lang="en-US" altLang="en-US" sz="2400" smtClean="0"/>
              <a:t>, </a:t>
            </a:r>
            <a:r>
              <a:rPr lang="en-US" altLang="en-US" sz="2400" b="1" u="sng" smtClean="0"/>
              <a:t>exploration</a:t>
            </a:r>
            <a:r>
              <a:rPr lang="en-US" altLang="en-US" sz="2400" smtClean="0"/>
              <a:t> and </a:t>
            </a:r>
            <a:r>
              <a:rPr lang="en-US" altLang="en-US" sz="2400" b="1" u="sng" smtClean="0"/>
              <a:t>integration</a:t>
            </a:r>
            <a:r>
              <a:rPr lang="en-US" altLang="en-US" sz="2400" smtClean="0"/>
              <a:t>. Within these main divisions there are ten </a:t>
            </a:r>
            <a:r>
              <a:rPr lang="en-US" altLang="en-US" sz="2400" b="1" u="sng" smtClean="0"/>
              <a:t>knowledge areas</a:t>
            </a:r>
            <a:r>
              <a:rPr lang="en-US" altLang="en-US" sz="2400" u="sng" smtClean="0"/>
              <a:t> </a:t>
            </a:r>
            <a:r>
              <a:rPr lang="en-US" altLang="en-US" sz="2400" smtClean="0"/>
              <a:t>plus </a:t>
            </a:r>
            <a:r>
              <a:rPr lang="en-US" altLang="en-US" sz="2400" b="1" u="sng" smtClean="0"/>
              <a:t>diversity</a:t>
            </a:r>
            <a:r>
              <a:rPr lang="en-US" altLang="en-US" sz="2400" smtClean="0"/>
              <a:t> and a </a:t>
            </a:r>
            <a:r>
              <a:rPr lang="en-US" altLang="en-US" sz="2400" b="1" u="sng" smtClean="0"/>
              <a:t>capstone</a:t>
            </a:r>
            <a:r>
              <a:rPr lang="en-US" altLang="en-US" sz="2400" smtClean="0"/>
              <a:t>. There are two learning outcomes for each. The number of general education outcomes (2) that a course must cover has intentionally been kept small since it is expected instructors will also want to include additional course-specific learning outcomes.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L.O.-Foundations of Knowledge</a:t>
            </a:r>
            <a:endParaRPr lang="en-US" dirty="0"/>
          </a:p>
        </p:txBody>
      </p:sp>
      <p:sp>
        <p:nvSpPr>
          <p:cNvPr id="20483" name="Content Placeholder 2"/>
          <p:cNvSpPr>
            <a:spLocks noGrp="1"/>
          </p:cNvSpPr>
          <p:nvPr>
            <p:ph idx="1"/>
          </p:nvPr>
        </p:nvSpPr>
        <p:spPr/>
        <p:txBody>
          <a:bodyPr/>
          <a:lstStyle/>
          <a:p>
            <a:r>
              <a:rPr lang="en-US" altLang="en-US" sz="2400" smtClean="0"/>
              <a:t>Formal Reasoning</a:t>
            </a:r>
          </a:p>
          <a:p>
            <a:pPr lvl="1"/>
            <a:r>
              <a:rPr lang="en-US" altLang="en-US" sz="2000" smtClean="0"/>
              <a:t>The student will demonstrate:</a:t>
            </a:r>
          </a:p>
          <a:p>
            <a:pPr lvl="2"/>
            <a:r>
              <a:rPr lang="en-US" altLang="en-US" sz="1800" smtClean="0"/>
              <a:t>Knowledge of one or more formal reasoning systems such as computer programming, mathematics, statistics, linguistics or logic</a:t>
            </a:r>
          </a:p>
          <a:p>
            <a:pPr lvl="2"/>
            <a:r>
              <a:rPr lang="en-US" altLang="en-US" sz="1800" smtClean="0"/>
              <a:t>Application of formal reasoning to read, understand, model and solve problems across a variety of applications</a:t>
            </a:r>
          </a:p>
          <a:p>
            <a:r>
              <a:rPr lang="en-US" altLang="en-US" sz="2400" smtClean="0"/>
              <a:t>Writing</a:t>
            </a:r>
          </a:p>
          <a:p>
            <a:pPr lvl="1"/>
            <a:r>
              <a:rPr lang="en-US" altLang="en-US" sz="2000" smtClean="0"/>
              <a:t>The student will demonstrate:</a:t>
            </a:r>
          </a:p>
          <a:p>
            <a:pPr lvl="2"/>
            <a:r>
              <a:rPr lang="en-US" altLang="en-US" sz="1600" smtClean="0"/>
              <a:t>Knowledge of the elements, writing processes, and organizing strategies for creating analytical and expository prose</a:t>
            </a:r>
          </a:p>
          <a:p>
            <a:pPr lvl="2"/>
            <a:r>
              <a:rPr lang="en-US" altLang="en-US" sz="1600" smtClean="0"/>
              <a:t>Effective rhetorical strategies appropriate to the topic, audience, context and purpose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Sample Templates</a:t>
            </a:r>
            <a:endParaRPr lang="en-US" dirty="0"/>
          </a:p>
        </p:txBody>
      </p:sp>
      <p:sp>
        <p:nvSpPr>
          <p:cNvPr id="21507" name="Content Placeholder 2"/>
          <p:cNvSpPr>
            <a:spLocks noGrp="1"/>
          </p:cNvSpPr>
          <p:nvPr>
            <p:ph idx="1"/>
          </p:nvPr>
        </p:nvSpPr>
        <p:spPr/>
        <p:txBody>
          <a:bodyPr/>
          <a:lstStyle/>
          <a:p>
            <a:r>
              <a:rPr lang="en-US" altLang="en-US" smtClean="0"/>
              <a:t> You will find three sample templates that you can use to help you revise/design your syllabus</a:t>
            </a:r>
          </a:p>
          <a:p>
            <a:r>
              <a:rPr lang="en-US" altLang="en-US" smtClean="0"/>
              <a:t> Included in with your hand-out is a sample completed syllabus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Review Samples</a:t>
            </a:r>
            <a:endParaRPr lang="en-US" dirty="0"/>
          </a:p>
        </p:txBody>
      </p:sp>
      <p:sp>
        <p:nvSpPr>
          <p:cNvPr id="22531" name="Content Placeholder 2"/>
          <p:cNvSpPr>
            <a:spLocks noGrp="1"/>
          </p:cNvSpPr>
          <p:nvPr>
            <p:ph idx="1"/>
          </p:nvPr>
        </p:nvSpPr>
        <p:spPr/>
        <p:txBody>
          <a:bodyPr/>
          <a:lstStyle/>
          <a:p>
            <a:r>
              <a:rPr lang="en-US" altLang="en-US" smtClean="0"/>
              <a:t> Review and discuss which aspects of these syllabi you prefer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descr="This screenshot is from a document titled &quot;Sample Syllabus Template.&quot; A Microsoft Word file of this template can be found on our website: http://wwwp.oakland.edu/cetl/resources/#tab-5" title="Sample Syllabus Template"/>
          <p:cNvPicPr>
            <a:picLocks noGrp="1" noChangeAspect="1"/>
          </p:cNvPicPr>
          <p:nvPr>
            <p:ph idx="1"/>
          </p:nvPr>
        </p:nvPicPr>
        <p:blipFill>
          <a:blip r:embed="rId2"/>
          <a:srcRect/>
          <a:stretch>
            <a:fillRect/>
          </a:stretch>
        </p:blipFill>
        <p:spPr bwMode="auto">
          <a:xfrm>
            <a:off x="3962400" y="228600"/>
            <a:ext cx="5022232" cy="638609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28650" y="365126"/>
            <a:ext cx="3333750" cy="1325563"/>
          </a:xfrm>
        </p:spPr>
        <p:txBody>
          <a:bodyPr/>
          <a:lstStyle/>
          <a:p>
            <a:r>
              <a:rPr lang="en-US" dirty="0" smtClean="0"/>
              <a:t>Sample Syllabus Template, page 1</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This screenshot is from a document titled &quot;Sample Syllabus Template.&quot; A Microsoft Word file of this template can be found on our website: http://wwwp.oakland.edu/cetl/resources/#tab-5" title="Sample Syllabus Template"/>
          <p:cNvPicPr>
            <a:picLocks noGrp="1" noChangeAspect="1"/>
          </p:cNvPicPr>
          <p:nvPr>
            <p:ph idx="1"/>
          </p:nvPr>
        </p:nvPicPr>
        <p:blipFill>
          <a:blip r:embed="rId2"/>
          <a:srcRect/>
          <a:stretch>
            <a:fillRect/>
          </a:stretch>
        </p:blipFill>
        <p:spPr bwMode="auto">
          <a:xfrm>
            <a:off x="4038600" y="152400"/>
            <a:ext cx="4972538" cy="656440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28650" y="365126"/>
            <a:ext cx="3333750" cy="1325563"/>
          </a:xfrm>
        </p:spPr>
        <p:txBody>
          <a:bodyPr/>
          <a:lstStyle/>
          <a:p>
            <a:r>
              <a:rPr lang="en-US" dirty="0" smtClean="0"/>
              <a:t>Sample Syllabus Template, page 2</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This screenshot is from a document titled &quot;Sample Syllabus Template.&quot; A Microsoft Word file of this template can be found on our website: http://wwwp.oakland.edu/cetl/resources/#tab-5" title="Sample Syllabus Template"/>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21274" y="365126"/>
            <a:ext cx="5290456" cy="5943600"/>
          </a:xfrm>
          <a:ln>
            <a:solidFill>
              <a:schemeClr val="tx1"/>
            </a:solidFill>
          </a:ln>
        </p:spPr>
      </p:pic>
      <p:sp>
        <p:nvSpPr>
          <p:cNvPr id="2" name="Title 1"/>
          <p:cNvSpPr>
            <a:spLocks noGrp="1"/>
          </p:cNvSpPr>
          <p:nvPr>
            <p:ph type="title"/>
          </p:nvPr>
        </p:nvSpPr>
        <p:spPr>
          <a:xfrm>
            <a:off x="381000" y="365126"/>
            <a:ext cx="3105150" cy="1325563"/>
          </a:xfrm>
        </p:spPr>
        <p:txBody>
          <a:bodyPr>
            <a:normAutofit/>
          </a:bodyPr>
          <a:lstStyle/>
          <a:p>
            <a:r>
              <a:rPr lang="en-US" dirty="0" smtClean="0"/>
              <a:t>Sample Syllabus Template, page 3</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Share your Syllabus</a:t>
            </a:r>
            <a:endParaRPr lang="en-US" dirty="0"/>
          </a:p>
        </p:txBody>
      </p:sp>
      <p:sp>
        <p:nvSpPr>
          <p:cNvPr id="7171" name="Content Placeholder 2"/>
          <p:cNvSpPr>
            <a:spLocks noGrp="1"/>
          </p:cNvSpPr>
          <p:nvPr>
            <p:ph idx="1"/>
          </p:nvPr>
        </p:nvSpPr>
        <p:spPr/>
        <p:txBody>
          <a:bodyPr/>
          <a:lstStyle/>
          <a:p>
            <a:r>
              <a:rPr lang="en-US" altLang="en-US" smtClean="0"/>
              <a:t> At your tables, if you brought a sample syllabus please share and discuss it.  If you did not bring one, discuss what you plan to include in your syllabus.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365126"/>
            <a:ext cx="2952750" cy="1325563"/>
          </a:xfrm>
        </p:spPr>
        <p:txBody>
          <a:bodyPr>
            <a:normAutofit fontScale="90000"/>
          </a:bodyPr>
          <a:lstStyle/>
          <a:p>
            <a:r>
              <a:rPr lang="en-US" dirty="0" smtClean="0"/>
              <a:t>Sample Syllabus Template v2, page 1</a:t>
            </a:r>
            <a:endParaRPr lang="en-US" dirty="0"/>
          </a:p>
        </p:txBody>
      </p:sp>
      <p:pic>
        <p:nvPicPr>
          <p:cNvPr id="6" name="Picture 2" descr="This screenshot is from a document titled &quot;Sample Syllabus Template.&quot; A Microsoft Word file of this template can be found on our website: http://wwwp.oakland.edu/cetl/resources/#tab-5" title="Sample Syllabus: 2nd version"/>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2112"/>
          <a:stretch/>
        </p:blipFill>
        <p:spPr bwMode="auto">
          <a:xfrm>
            <a:off x="185957" y="332767"/>
            <a:ext cx="5148043" cy="5867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8800" y="365126"/>
            <a:ext cx="2876550" cy="1325563"/>
          </a:xfrm>
        </p:spPr>
        <p:txBody>
          <a:bodyPr>
            <a:normAutofit fontScale="90000"/>
          </a:bodyPr>
          <a:lstStyle/>
          <a:p>
            <a:r>
              <a:rPr lang="en-US" dirty="0" smtClean="0"/>
              <a:t>Sample Syllabus Template v2, page 2</a:t>
            </a:r>
            <a:endParaRPr lang="en-US" dirty="0"/>
          </a:p>
        </p:txBody>
      </p:sp>
      <p:pic>
        <p:nvPicPr>
          <p:cNvPr id="6" name="Picture 2" descr="This screenshot is from a document titled &quot;Sample Syllabus Template.&quot; A Microsoft Word file of this template can be found on our website: http://wwwp.oakland.edu/cetl/resources/#tab-5" title="Sample Syllabus: 2nd version"/>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 b="5263"/>
          <a:stretch/>
        </p:blipFill>
        <p:spPr bwMode="auto">
          <a:xfrm>
            <a:off x="228600" y="152400"/>
            <a:ext cx="4677832" cy="6477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r>
              <a:rPr lang="en-US" dirty="0" smtClean="0"/>
              <a:t>Professional Development Syllabus Format</a:t>
            </a:r>
            <a:endParaRPr lang="en-US" dirty="0"/>
          </a:p>
        </p:txBody>
      </p:sp>
      <p:sp>
        <p:nvSpPr>
          <p:cNvPr id="3" name="Content Placeholder 2"/>
          <p:cNvSpPr>
            <a:spLocks noGrp="1"/>
          </p:cNvSpPr>
          <p:nvPr>
            <p:ph idx="1"/>
          </p:nvPr>
        </p:nvSpPr>
        <p:spPr>
          <a:xfrm>
            <a:off x="631870" y="1066800"/>
            <a:ext cx="7886700" cy="4651375"/>
          </a:xfrm>
        </p:spPr>
        <p:txBody>
          <a:bodyPr>
            <a:noAutofit/>
          </a:bodyPr>
          <a:lstStyle/>
          <a:p>
            <a:pPr marL="0" indent="0">
              <a:lnSpc>
                <a:spcPct val="100000"/>
              </a:lnSpc>
              <a:spcBef>
                <a:spcPts val="0"/>
              </a:spcBef>
              <a:buNone/>
            </a:pPr>
            <a:r>
              <a:rPr lang="en-US" altLang="en-US" sz="1600" dirty="0" smtClean="0"/>
              <a:t>Course Title: Please provide name of course</a:t>
            </a:r>
          </a:p>
          <a:p>
            <a:pPr marL="0" indent="0">
              <a:lnSpc>
                <a:spcPct val="100000"/>
              </a:lnSpc>
              <a:spcBef>
                <a:spcPts val="0"/>
              </a:spcBef>
              <a:buNone/>
            </a:pPr>
            <a:endParaRPr lang="en-US" altLang="en-US" sz="1600" dirty="0" smtClean="0"/>
          </a:p>
          <a:p>
            <a:pPr marL="0" indent="0">
              <a:lnSpc>
                <a:spcPct val="100000"/>
              </a:lnSpc>
              <a:spcBef>
                <a:spcPts val="0"/>
              </a:spcBef>
              <a:buNone/>
            </a:pPr>
            <a:r>
              <a:rPr lang="en-US" altLang="en-US" sz="1600" dirty="0" smtClean="0"/>
              <a:t>Number of Credits: Please indicate number of credits</a:t>
            </a:r>
          </a:p>
          <a:p>
            <a:pPr marL="0" indent="0">
              <a:lnSpc>
                <a:spcPct val="100000"/>
              </a:lnSpc>
              <a:spcBef>
                <a:spcPts val="0"/>
              </a:spcBef>
              <a:buNone/>
            </a:pPr>
            <a:endParaRPr lang="en-US" altLang="en-US" sz="1600" dirty="0" smtClean="0"/>
          </a:p>
          <a:p>
            <a:pPr marL="0" indent="0">
              <a:lnSpc>
                <a:spcPct val="100000"/>
              </a:lnSpc>
              <a:spcBef>
                <a:spcPts val="0"/>
              </a:spcBef>
              <a:buNone/>
            </a:pPr>
            <a:r>
              <a:rPr lang="en-US" altLang="en-US" sz="1600" dirty="0" smtClean="0"/>
              <a:t>Instructor: Indicate your name and contact information (telephone and email), as well as the best way to reach you and the best times. Once you are in the OU email system, please use your OU email account. Students MUST also have and use their OU email account.</a:t>
            </a:r>
          </a:p>
          <a:p>
            <a:pPr marL="0" indent="0">
              <a:lnSpc>
                <a:spcPct val="100000"/>
              </a:lnSpc>
              <a:spcBef>
                <a:spcPts val="0"/>
              </a:spcBef>
              <a:buNone/>
            </a:pPr>
            <a:endParaRPr lang="en-US" altLang="en-US" sz="1600" dirty="0" smtClean="0"/>
          </a:p>
          <a:p>
            <a:pPr marL="0" indent="0">
              <a:lnSpc>
                <a:spcPct val="100000"/>
              </a:lnSpc>
              <a:spcBef>
                <a:spcPts val="0"/>
              </a:spcBef>
              <a:buNone/>
            </a:pPr>
            <a:r>
              <a:rPr lang="en-US" altLang="en-US" sz="1600" dirty="0" smtClean="0"/>
              <a:t>NOTE: If you are teaching a fully-online course, it is recommended that you NOT include your email on your syllabus. By not including your email, this will encourage students to go through Moodle to contact you, which has many advantages including letting you know to which course the student belongs, tracking conversations in one place, and others.</a:t>
            </a:r>
          </a:p>
          <a:p>
            <a:pPr marL="0" indent="0">
              <a:lnSpc>
                <a:spcPct val="100000"/>
              </a:lnSpc>
              <a:spcBef>
                <a:spcPts val="0"/>
              </a:spcBef>
              <a:buNone/>
            </a:pPr>
            <a:endParaRPr lang="en-US" altLang="en-US" sz="1600" dirty="0" smtClean="0"/>
          </a:p>
          <a:p>
            <a:pPr marL="0" indent="0">
              <a:lnSpc>
                <a:spcPct val="100000"/>
              </a:lnSpc>
              <a:spcBef>
                <a:spcPts val="0"/>
              </a:spcBef>
              <a:buNone/>
            </a:pPr>
            <a:r>
              <a:rPr lang="en-US" altLang="en-US" sz="1600" dirty="0" smtClean="0"/>
              <a:t>Here is a link to our webpage showing bios of faculty and instructors in our program. </a:t>
            </a:r>
            <a:r>
              <a:rPr lang="en-US" altLang="en-US" sz="1600" dirty="0" smtClean="0">
                <a:hlinkClick r:id="rId2" tooltip="Bios of faculty and instructors"/>
              </a:rPr>
              <a:t>http://www.oakland.edu/ASD/SEfaculty</a:t>
            </a:r>
            <a:r>
              <a:rPr lang="en-US" altLang="en-US" sz="1600" dirty="0" smtClean="0"/>
              <a:t>. If your bio is not included here, please send information to </a:t>
            </a:r>
            <a:r>
              <a:rPr lang="en-US" altLang="en-US" sz="1600" dirty="0" smtClean="0">
                <a:hlinkClick r:id="rId3"/>
              </a:rPr>
              <a:t>martino@oakland.edu</a:t>
            </a:r>
            <a:r>
              <a:rPr lang="en-US" altLang="en-US" sz="1600" dirty="0" smtClean="0"/>
              <a:t> and we will add you to this webpage to your syllabus for students to view.</a:t>
            </a:r>
          </a:p>
          <a:p>
            <a:pPr marL="0" indent="0">
              <a:lnSpc>
                <a:spcPct val="100000"/>
              </a:lnSpc>
              <a:spcBef>
                <a:spcPts val="0"/>
              </a:spcBef>
              <a:buNone/>
            </a:pPr>
            <a:endParaRPr lang="en-US" altLang="en-US" sz="1600" dirty="0" smtClean="0"/>
          </a:p>
          <a:p>
            <a:pPr marL="0" indent="0">
              <a:lnSpc>
                <a:spcPct val="100000"/>
              </a:lnSpc>
              <a:spcBef>
                <a:spcPts val="0"/>
              </a:spcBef>
              <a:buNone/>
            </a:pPr>
            <a:r>
              <a:rPr lang="en-US" altLang="en-US" sz="1600" dirty="0" smtClean="0"/>
              <a:t>Semester and Year: Indicate which semester and year this course is being offered. Please be sure to update this as needed.</a:t>
            </a:r>
          </a:p>
          <a:p>
            <a:pPr marL="0" indent="0">
              <a:lnSpc>
                <a:spcPct val="100000"/>
              </a:lnSpc>
              <a:spcBef>
                <a:spcPts val="0"/>
              </a:spcBef>
              <a:buNone/>
            </a:pPr>
            <a:endParaRPr lang="en-US" altLang="en-US" sz="1600" dirty="0" smtClean="0"/>
          </a:p>
          <a:p>
            <a:pPr marL="0" indent="0">
              <a:lnSpc>
                <a:spcPct val="100000"/>
              </a:lnSpc>
              <a:spcBef>
                <a:spcPts val="0"/>
              </a:spcBef>
              <a:buNone/>
            </a:pPr>
            <a:r>
              <a:rPr lang="en-US" altLang="en-US" sz="1600" dirty="0" smtClean="0"/>
              <a:t>Format/Dates: Specify whether the course meets on-ground, online or in hybrid format.</a:t>
            </a:r>
          </a:p>
          <a:p>
            <a:pPr marL="0" indent="0">
              <a:lnSpc>
                <a:spcPct val="100000"/>
              </a:lnSpc>
              <a:spcBef>
                <a:spcPts val="0"/>
              </a:spcBef>
              <a:buNone/>
            </a:pPr>
            <a:r>
              <a:rPr lang="en-US" altLang="en-US" sz="1600" dirty="0" smtClean="0"/>
              <a:t>	If on-ground, give all face-to-face meeting dates and times.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 Development Syllabus Format cont.</a:t>
            </a:r>
            <a:endParaRPr lang="en-US" dirty="0"/>
          </a:p>
        </p:txBody>
      </p:sp>
      <p:sp>
        <p:nvSpPr>
          <p:cNvPr id="3" name="Content Placeholder 2"/>
          <p:cNvSpPr>
            <a:spLocks noGrp="1"/>
          </p:cNvSpPr>
          <p:nvPr>
            <p:ph idx="1"/>
          </p:nvPr>
        </p:nvSpPr>
        <p:spPr/>
        <p:txBody>
          <a:bodyPr>
            <a:normAutofit lnSpcReduction="10000"/>
          </a:bodyPr>
          <a:lstStyle/>
          <a:p>
            <a:pPr marL="0" lvl="0" indent="0" defTabSz="914400">
              <a:lnSpc>
                <a:spcPct val="100000"/>
              </a:lnSpc>
              <a:spcBef>
                <a:spcPts val="0"/>
              </a:spcBef>
              <a:buNone/>
            </a:pPr>
            <a:r>
              <a:rPr lang="en-US" altLang="en-US" sz="1600" dirty="0">
                <a:solidFill>
                  <a:prstClr val="black"/>
                </a:solidFill>
              </a:rPr>
              <a:t>If hybrid, indicate on which dates the class will meet face-to-face, AND on whether or not there are any other synchronous time expectations.</a:t>
            </a:r>
          </a:p>
          <a:p>
            <a:pPr marL="0" lvl="0" indent="0" defTabSz="914400">
              <a:lnSpc>
                <a:spcPct val="100000"/>
              </a:lnSpc>
              <a:spcBef>
                <a:spcPts val="0"/>
              </a:spcBef>
              <a:buNone/>
            </a:pPr>
            <a:r>
              <a:rPr lang="en-US" altLang="en-US" sz="1600" dirty="0">
                <a:solidFill>
                  <a:prstClr val="black"/>
                </a:solidFill>
              </a:rPr>
              <a:t>	If online, indicate whether or not students will be required to participate in any Skype sessions, synchronous chats, or any other “real time” activity, and give specific dates and times these will occur.</a:t>
            </a:r>
          </a:p>
          <a:p>
            <a:pPr marL="0" lvl="0" indent="0" defTabSz="914400">
              <a:lnSpc>
                <a:spcPct val="100000"/>
              </a:lnSpc>
              <a:spcBef>
                <a:spcPts val="0"/>
              </a:spcBef>
              <a:buNone/>
            </a:pPr>
            <a:endParaRPr lang="en-US" altLang="en-US" sz="1600" dirty="0">
              <a:solidFill>
                <a:prstClr val="black"/>
              </a:solidFill>
            </a:endParaRPr>
          </a:p>
          <a:p>
            <a:pPr marL="0" lvl="0" indent="0" defTabSz="914400">
              <a:lnSpc>
                <a:spcPct val="100000"/>
              </a:lnSpc>
              <a:spcBef>
                <a:spcPts val="0"/>
              </a:spcBef>
              <a:buNone/>
            </a:pPr>
            <a:r>
              <a:rPr lang="en-US" altLang="en-US" sz="1600" dirty="0">
                <a:solidFill>
                  <a:prstClr val="black"/>
                </a:solidFill>
              </a:rPr>
              <a:t>Office Hours: Please indicate whether you will be available before or after each class, on a specific day/time, whether that time will be online, in person or by phone, the location, phone number or OU email to use, or whether you’d be prefer students contact you to schedule an appointment.</a:t>
            </a:r>
          </a:p>
          <a:p>
            <a:pPr marL="0" lvl="0" indent="0" defTabSz="914400">
              <a:lnSpc>
                <a:spcPct val="100000"/>
              </a:lnSpc>
              <a:spcBef>
                <a:spcPts val="0"/>
              </a:spcBef>
              <a:buNone/>
            </a:pPr>
            <a:endParaRPr lang="en-US" altLang="en-US" sz="1600" dirty="0">
              <a:solidFill>
                <a:prstClr val="black"/>
              </a:solidFill>
            </a:endParaRPr>
          </a:p>
          <a:p>
            <a:pPr marL="0" lvl="0" indent="0" defTabSz="914400">
              <a:lnSpc>
                <a:spcPct val="100000"/>
              </a:lnSpc>
              <a:spcBef>
                <a:spcPts val="0"/>
              </a:spcBef>
              <a:buNone/>
            </a:pPr>
            <a:r>
              <a:rPr lang="en-US" altLang="en-US" sz="1600" dirty="0">
                <a:solidFill>
                  <a:prstClr val="black"/>
                </a:solidFill>
              </a:rPr>
              <a:t>Please also include a statement about expected “turn-around time” related to responding to emails and voicemails – especially as it relates to time-sensitive issues (we recommend aiming for no more than 48 hours) – as well as how long students should expect it to take to receive feedback on assignments.</a:t>
            </a:r>
          </a:p>
          <a:p>
            <a:pPr marL="0" lvl="0" indent="0" defTabSz="914400">
              <a:lnSpc>
                <a:spcPct val="100000"/>
              </a:lnSpc>
              <a:spcBef>
                <a:spcPts val="0"/>
              </a:spcBef>
              <a:buNone/>
            </a:pPr>
            <a:endParaRPr lang="en-US" altLang="en-US" sz="1600" dirty="0">
              <a:solidFill>
                <a:prstClr val="black"/>
              </a:solidFill>
            </a:endParaRPr>
          </a:p>
          <a:p>
            <a:pPr marL="0" lvl="0" indent="0" defTabSz="914400">
              <a:lnSpc>
                <a:spcPct val="100000"/>
              </a:lnSpc>
              <a:spcBef>
                <a:spcPts val="0"/>
              </a:spcBef>
              <a:buNone/>
            </a:pPr>
            <a:r>
              <a:rPr lang="en-US" altLang="en-US" sz="1600" dirty="0">
                <a:solidFill>
                  <a:prstClr val="black"/>
                </a:solidFill>
              </a:rPr>
              <a:t>Pre-Requisites for this course, if any: Please see pre-requisite info below and include only that which applies to your course</a:t>
            </a:r>
            <a:r>
              <a:rPr lang="en-US" altLang="en-US" sz="1600" dirty="0" smtClean="0">
                <a:solidFill>
                  <a:prstClr val="black"/>
                </a:solidFill>
              </a:rPr>
              <a:t>:</a:t>
            </a:r>
            <a:endParaRPr lang="en-US" altLang="en-US" sz="1600" dirty="0">
              <a:solidFill>
                <a:prstClr val="black"/>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2400"/>
            <a:ext cx="7886700" cy="1325563"/>
          </a:xfrm>
        </p:spPr>
        <p:txBody>
          <a:bodyPr/>
          <a:lstStyle/>
          <a:p>
            <a:r>
              <a:rPr lang="en-US" dirty="0" smtClean="0"/>
              <a:t>Professional Development Syllabus Format cont.</a:t>
            </a:r>
            <a:endParaRPr lang="en-US" dirty="0"/>
          </a:p>
        </p:txBody>
      </p:sp>
      <p:sp>
        <p:nvSpPr>
          <p:cNvPr id="3" name="Content Placeholder 2"/>
          <p:cNvSpPr>
            <a:spLocks noGrp="1"/>
          </p:cNvSpPr>
          <p:nvPr>
            <p:ph idx="1"/>
          </p:nvPr>
        </p:nvSpPr>
        <p:spPr>
          <a:xfrm>
            <a:off x="628650" y="1477963"/>
            <a:ext cx="7886700" cy="4351338"/>
          </a:xfrm>
        </p:spPr>
        <p:txBody>
          <a:bodyPr>
            <a:noAutofit/>
          </a:bodyPr>
          <a:lstStyle/>
          <a:p>
            <a:pPr marL="0" indent="0">
              <a:lnSpc>
                <a:spcPct val="100000"/>
              </a:lnSpc>
              <a:spcBef>
                <a:spcPts val="0"/>
              </a:spcBef>
              <a:buNone/>
            </a:pPr>
            <a:r>
              <a:rPr lang="en-US" altLang="en-US" sz="1400" dirty="0" smtClean="0"/>
              <a:t>Textbooks/Readings (both required and optional): Please list them here.</a:t>
            </a:r>
          </a:p>
          <a:p>
            <a:pPr marL="0" indent="0">
              <a:lnSpc>
                <a:spcPct val="100000"/>
              </a:lnSpc>
              <a:spcBef>
                <a:spcPts val="0"/>
              </a:spcBef>
              <a:buNone/>
            </a:pPr>
            <a:endParaRPr lang="en-US" altLang="en-US" sz="1400" dirty="0" smtClean="0"/>
          </a:p>
          <a:p>
            <a:pPr marL="0" indent="0">
              <a:lnSpc>
                <a:spcPct val="100000"/>
              </a:lnSpc>
              <a:spcBef>
                <a:spcPts val="0"/>
              </a:spcBef>
              <a:buNone/>
            </a:pPr>
            <a:r>
              <a:rPr lang="en-US" altLang="en-US" sz="1400" dirty="0" smtClean="0"/>
              <a:t>Course description: At minimum, please give the Graduate Catalog  course description for your course – if available – and feel free to add additional information as appropriate.</a:t>
            </a:r>
          </a:p>
          <a:p>
            <a:pPr marL="0" indent="0">
              <a:lnSpc>
                <a:spcPct val="100000"/>
              </a:lnSpc>
              <a:spcBef>
                <a:spcPts val="0"/>
              </a:spcBef>
              <a:buNone/>
            </a:pPr>
            <a:endParaRPr lang="en-US" altLang="en-US" sz="1400" dirty="0" smtClean="0"/>
          </a:p>
          <a:p>
            <a:pPr marL="0" indent="0">
              <a:lnSpc>
                <a:spcPct val="100000"/>
              </a:lnSpc>
              <a:spcBef>
                <a:spcPts val="0"/>
              </a:spcBef>
              <a:buNone/>
            </a:pPr>
            <a:r>
              <a:rPr lang="en-US" altLang="en-US" sz="1400" dirty="0" smtClean="0"/>
              <a:t>Here is a link to the Graduate Catalog (you may find your graduate course description here and include it in your syllabus): </a:t>
            </a:r>
            <a:r>
              <a:rPr lang="en-US" altLang="en-US" sz="1400" dirty="0" smtClean="0">
                <a:hlinkClick r:id="rId2" tooltip="Graduate Course Descriptions"/>
              </a:rPr>
              <a:t>http://www.oakland.edu/?id=94828&amp;sid=174</a:t>
            </a:r>
            <a:endParaRPr lang="en-US" altLang="en-US" sz="1400" dirty="0" smtClean="0"/>
          </a:p>
          <a:p>
            <a:pPr marL="0" indent="0">
              <a:lnSpc>
                <a:spcPct val="100000"/>
              </a:lnSpc>
              <a:spcBef>
                <a:spcPts val="0"/>
              </a:spcBef>
              <a:buNone/>
            </a:pPr>
            <a:endParaRPr lang="en-US" altLang="en-US" sz="1400" dirty="0" smtClean="0"/>
          </a:p>
          <a:p>
            <a:pPr marL="0" indent="0">
              <a:lnSpc>
                <a:spcPct val="100000"/>
              </a:lnSpc>
              <a:spcBef>
                <a:spcPts val="0"/>
              </a:spcBef>
              <a:buNone/>
            </a:pPr>
            <a:r>
              <a:rPr lang="en-US" altLang="en-US" sz="1400" dirty="0" smtClean="0"/>
              <a:t>Topics: List all major topics included in the course description, as well as the supplemental topics that round out your course.</a:t>
            </a:r>
          </a:p>
          <a:p>
            <a:pPr marL="0" indent="0">
              <a:lnSpc>
                <a:spcPct val="100000"/>
              </a:lnSpc>
              <a:spcBef>
                <a:spcPts val="0"/>
              </a:spcBef>
              <a:buNone/>
            </a:pPr>
            <a:endParaRPr lang="en-US" altLang="en-US" sz="1400" dirty="0" smtClean="0"/>
          </a:p>
          <a:p>
            <a:pPr marL="0" indent="0">
              <a:lnSpc>
                <a:spcPct val="100000"/>
              </a:lnSpc>
              <a:spcBef>
                <a:spcPts val="0"/>
              </a:spcBef>
              <a:buNone/>
            </a:pPr>
            <a:r>
              <a:rPr lang="en-US" altLang="en-US" sz="1400" dirty="0" smtClean="0"/>
              <a:t>Learning Goals/Course Objectives: Use bulleted points to indicate what the students are expected to learn in this course.</a:t>
            </a:r>
          </a:p>
          <a:p>
            <a:pPr marL="0" indent="0">
              <a:lnSpc>
                <a:spcPct val="100000"/>
              </a:lnSpc>
              <a:spcBef>
                <a:spcPts val="0"/>
              </a:spcBef>
              <a:buNone/>
            </a:pPr>
            <a:endParaRPr lang="en-US" altLang="en-US" sz="1400" dirty="0" smtClean="0"/>
          </a:p>
          <a:p>
            <a:pPr marL="0" indent="0">
              <a:lnSpc>
                <a:spcPct val="100000"/>
              </a:lnSpc>
              <a:spcBef>
                <a:spcPts val="0"/>
              </a:spcBef>
              <a:buNone/>
            </a:pPr>
            <a:r>
              <a:rPr lang="en-US" altLang="en-US" sz="1400" dirty="0" smtClean="0"/>
              <a:t>Course Requirements/Methods of Instruction: What kinds of activities/assignments will be required? Will students work individually? In groups? Will they be required to do field assignments?</a:t>
            </a:r>
          </a:p>
          <a:p>
            <a:pPr marL="0" indent="0">
              <a:lnSpc>
                <a:spcPct val="100000"/>
              </a:lnSpc>
              <a:spcBef>
                <a:spcPts val="0"/>
              </a:spcBef>
              <a:buNone/>
            </a:pPr>
            <a:endParaRPr lang="en-US" altLang="en-US" sz="1400" dirty="0" smtClean="0"/>
          </a:p>
          <a:p>
            <a:pPr marL="0" indent="0">
              <a:lnSpc>
                <a:spcPct val="100000"/>
              </a:lnSpc>
              <a:spcBef>
                <a:spcPts val="0"/>
              </a:spcBef>
              <a:buNone/>
            </a:pPr>
            <a:r>
              <a:rPr lang="en-US" altLang="en-US" sz="1400" dirty="0" smtClean="0"/>
              <a:t>Methods of Evaluation/Performance Assessments: All methods of assessment, including exams, should include a practical component. The syllabus should clearly show weighting of assignments, either through points or a percentage of total grade. For the Oakland University suggested numeric grading scale, see p. 14 of the </a:t>
            </a:r>
            <a:r>
              <a:rPr lang="en-US" altLang="en-US" sz="1400" i="1" dirty="0" smtClean="0"/>
              <a:t>Practical Guide for Lecturers.</a:t>
            </a:r>
          </a:p>
          <a:p>
            <a:pPr marL="0" indent="0">
              <a:lnSpc>
                <a:spcPct val="100000"/>
              </a:lnSpc>
              <a:spcBef>
                <a:spcPts val="0"/>
              </a:spcBef>
              <a:buNone/>
            </a:pPr>
            <a:endParaRPr lang="en-US" altLang="en-US" sz="1400" i="1" dirty="0" smtClean="0"/>
          </a:p>
          <a:p>
            <a:pPr marL="0" indent="0">
              <a:lnSpc>
                <a:spcPct val="100000"/>
              </a:lnSpc>
              <a:spcBef>
                <a:spcPts val="0"/>
              </a:spcBef>
              <a:buNone/>
            </a:pPr>
            <a:r>
              <a:rPr lang="en-US" altLang="en-US" sz="1400" dirty="0" smtClean="0"/>
              <a:t>Biography/ References: These resources may be included under Textbooks/Reading if you prefer.</a:t>
            </a:r>
          </a:p>
          <a:p>
            <a:pPr marL="0" indent="0">
              <a:lnSpc>
                <a:spcPct val="100000"/>
              </a:lnSpc>
              <a:spcBef>
                <a:spcPts val="0"/>
              </a:spcBef>
              <a:buNone/>
            </a:pPr>
            <a:endParaRPr lang="en-US" sz="1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3270"/>
            <a:ext cx="7886700" cy="1325563"/>
          </a:xfrm>
        </p:spPr>
        <p:txBody>
          <a:bodyPr/>
          <a:lstStyle/>
          <a:p>
            <a:r>
              <a:rPr lang="en-US" dirty="0" smtClean="0"/>
              <a:t>Professional Development Syllabus Format cont.</a:t>
            </a:r>
            <a:endParaRPr lang="en-US" dirty="0"/>
          </a:p>
        </p:txBody>
      </p:sp>
      <p:sp>
        <p:nvSpPr>
          <p:cNvPr id="3" name="Content Placeholder 2"/>
          <p:cNvSpPr>
            <a:spLocks noGrp="1"/>
          </p:cNvSpPr>
          <p:nvPr>
            <p:ph idx="1"/>
          </p:nvPr>
        </p:nvSpPr>
        <p:spPr>
          <a:xfrm>
            <a:off x="628650" y="1295400"/>
            <a:ext cx="7886700" cy="4351338"/>
          </a:xfrm>
        </p:spPr>
        <p:txBody>
          <a:bodyPr>
            <a:noAutofit/>
          </a:bodyPr>
          <a:lstStyle/>
          <a:p>
            <a:pPr marL="0" indent="0">
              <a:lnSpc>
                <a:spcPct val="100000"/>
              </a:lnSpc>
              <a:spcBef>
                <a:spcPts val="0"/>
              </a:spcBef>
              <a:buNone/>
            </a:pPr>
            <a:r>
              <a:rPr lang="en-US" altLang="en-US" sz="1800" i="1" dirty="0" smtClean="0"/>
              <a:t>Please copy and paste the following statements to the end of your syllabus.</a:t>
            </a:r>
          </a:p>
          <a:p>
            <a:pPr marL="0" indent="0">
              <a:lnSpc>
                <a:spcPct val="100000"/>
              </a:lnSpc>
              <a:spcBef>
                <a:spcPts val="0"/>
              </a:spcBef>
              <a:buNone/>
            </a:pPr>
            <a:endParaRPr lang="en-US" altLang="en-US" sz="1800" dirty="0" smtClean="0"/>
          </a:p>
          <a:p>
            <a:pPr marL="0" indent="0">
              <a:lnSpc>
                <a:spcPct val="100000"/>
              </a:lnSpc>
              <a:spcBef>
                <a:spcPts val="0"/>
              </a:spcBef>
              <a:buNone/>
            </a:pPr>
            <a:r>
              <a:rPr lang="en-US" altLang="en-US" sz="1800" dirty="0" smtClean="0"/>
              <a:t>Academic Conduct Regulations:</a:t>
            </a:r>
            <a:br>
              <a:rPr lang="en-US" altLang="en-US" sz="1800" dirty="0" smtClean="0"/>
            </a:br>
            <a:r>
              <a:rPr lang="en-US" altLang="en-US" sz="1800" dirty="0" smtClean="0"/>
              <a:t>All members of the Oakland University academic community are expected to practice and uphold standards of academic integrity and honesty, including avoidance of plagiarism. All academic misconduct allegations are forwarded to the Dean of Students Office and adhere to the student judicial system. Academic Conduct Regulations can be found at </a:t>
            </a:r>
            <a:r>
              <a:rPr lang="en-US" altLang="en-US" sz="1800" dirty="0" smtClean="0">
                <a:hlinkClick r:id="rId2" tooltip="Academic Conduct Regulations"/>
              </a:rPr>
              <a:t>http://www.oakland.edu/?id=1610&amp;sid=75</a:t>
            </a:r>
            <a:endParaRPr lang="en-US" altLang="en-US" sz="1800" dirty="0" smtClean="0"/>
          </a:p>
          <a:p>
            <a:pPr marL="0" indent="0">
              <a:lnSpc>
                <a:spcPct val="100000"/>
              </a:lnSpc>
              <a:spcBef>
                <a:spcPts val="0"/>
              </a:spcBef>
              <a:buNone/>
            </a:pPr>
            <a:endParaRPr lang="en-US" altLang="en-US" sz="1800" dirty="0" smtClean="0"/>
          </a:p>
          <a:p>
            <a:pPr marL="0" indent="0">
              <a:lnSpc>
                <a:spcPct val="100000"/>
              </a:lnSpc>
              <a:spcBef>
                <a:spcPts val="0"/>
              </a:spcBef>
              <a:buNone/>
            </a:pPr>
            <a:r>
              <a:rPr lang="en-US" altLang="en-US" sz="1800" dirty="0" smtClean="0"/>
              <a:t>Disability Support Services:</a:t>
            </a:r>
          </a:p>
          <a:p>
            <a:pPr marL="0" indent="0">
              <a:lnSpc>
                <a:spcPct val="100000"/>
              </a:lnSpc>
              <a:spcBef>
                <a:spcPts val="0"/>
              </a:spcBef>
              <a:buNone/>
            </a:pPr>
            <a:r>
              <a:rPr lang="en-US" altLang="en-US" sz="1800" dirty="0" smtClean="0"/>
              <a:t>Students with a disability who feel they need accommodations should contact the instructor directly. If more formal supports are needed, persons with disabilities may contact Disability Support Services at </a:t>
            </a:r>
            <a:r>
              <a:rPr lang="en-US" altLang="en-US" sz="1800" dirty="0" smtClean="0">
                <a:hlinkClick r:id="rId3" tooltip="Disability Support Services"/>
              </a:rPr>
              <a:t>www.oakland.edu/dss/</a:t>
            </a:r>
            <a:r>
              <a:rPr lang="en-US" altLang="en-US" sz="1800" dirty="0" smtClean="0"/>
              <a:t>.</a:t>
            </a:r>
          </a:p>
          <a:p>
            <a:pPr marL="0" indent="0">
              <a:lnSpc>
                <a:spcPct val="100000"/>
              </a:lnSpc>
              <a:spcBef>
                <a:spcPts val="0"/>
              </a:spcBef>
              <a:buNone/>
            </a:pPr>
            <a:endParaRPr lang="en-US" altLang="en-US" sz="1800" dirty="0" smtClean="0"/>
          </a:p>
          <a:p>
            <a:pPr marL="0" indent="0">
              <a:lnSpc>
                <a:spcPct val="100000"/>
              </a:lnSpc>
              <a:spcBef>
                <a:spcPts val="0"/>
              </a:spcBef>
              <a:buNone/>
            </a:pPr>
            <a:endParaRPr lang="en-US" sz="1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308" y="185478"/>
            <a:ext cx="7886700" cy="1325563"/>
          </a:xfrm>
        </p:spPr>
        <p:txBody>
          <a:bodyPr/>
          <a:lstStyle/>
          <a:p>
            <a:r>
              <a:rPr lang="en-US" dirty="0" smtClean="0"/>
              <a:t>Professional Development Syllabus Format cont.</a:t>
            </a:r>
            <a:endParaRPr lang="en-US" dirty="0"/>
          </a:p>
        </p:txBody>
      </p:sp>
      <p:sp>
        <p:nvSpPr>
          <p:cNvPr id="3" name="Content Placeholder 2"/>
          <p:cNvSpPr>
            <a:spLocks noGrp="1"/>
          </p:cNvSpPr>
          <p:nvPr>
            <p:ph idx="1"/>
          </p:nvPr>
        </p:nvSpPr>
        <p:spPr>
          <a:xfrm>
            <a:off x="644308" y="1511041"/>
            <a:ext cx="7886700" cy="4351338"/>
          </a:xfrm>
        </p:spPr>
        <p:txBody>
          <a:bodyPr>
            <a:noAutofit/>
          </a:bodyPr>
          <a:lstStyle/>
          <a:p>
            <a:pPr marL="0" indent="0">
              <a:lnSpc>
                <a:spcPct val="100000"/>
              </a:lnSpc>
              <a:spcBef>
                <a:spcPts val="0"/>
              </a:spcBef>
              <a:buNone/>
            </a:pPr>
            <a:r>
              <a:rPr lang="en-US" altLang="en-US" sz="1600" dirty="0" smtClean="0"/>
              <a:t>Notice of Non-Discrimination:</a:t>
            </a:r>
          </a:p>
          <a:p>
            <a:pPr marL="0" indent="0">
              <a:lnSpc>
                <a:spcPct val="100000"/>
              </a:lnSpc>
              <a:spcBef>
                <a:spcPts val="0"/>
              </a:spcBef>
              <a:buNone/>
            </a:pPr>
            <a:r>
              <a:rPr lang="en-US" altLang="en-US" sz="1600" dirty="0" smtClean="0"/>
              <a:t>Oakland University, as an equal opportunity institution, is committed to compliance with all federal and state laws prohibiting discrimination. Oakland University prohibits discrimination on the basis of race, sex, color, religion, national origin or ancestry, age, height, weight, familial status, marital status, disability, creed, sexual orientation, veteran status and other prohibited factors in employment, admissions, educational programs and activities. Inquiries or complaints should be addressed to: Director, Office of University Diversity and Compliance, 203 Wilson Hall, 2200 North Squirrel Road, Oakland University, Rochester, Michigan 48309-4401.</a:t>
            </a:r>
          </a:p>
          <a:p>
            <a:pPr marL="0" indent="0">
              <a:lnSpc>
                <a:spcPct val="100000"/>
              </a:lnSpc>
              <a:spcBef>
                <a:spcPts val="0"/>
              </a:spcBef>
              <a:buNone/>
            </a:pPr>
            <a:endParaRPr lang="en-US" altLang="en-US" sz="1600" dirty="0" smtClean="0"/>
          </a:p>
          <a:p>
            <a:pPr marL="0" indent="0">
              <a:lnSpc>
                <a:spcPct val="100000"/>
              </a:lnSpc>
              <a:spcBef>
                <a:spcPts val="0"/>
              </a:spcBef>
              <a:buNone/>
            </a:pPr>
            <a:r>
              <a:rPr lang="en-US" altLang="en-US" sz="1600" dirty="0" smtClean="0"/>
              <a:t>Technical Requirements for online or hybrid courses:</a:t>
            </a:r>
          </a:p>
          <a:p>
            <a:pPr marL="0" indent="0">
              <a:lnSpc>
                <a:spcPct val="100000"/>
              </a:lnSpc>
              <a:spcBef>
                <a:spcPts val="0"/>
              </a:spcBef>
              <a:buNone/>
            </a:pPr>
            <a:endParaRPr lang="en-US" altLang="en-US" sz="1600" dirty="0" smtClean="0"/>
          </a:p>
          <a:p>
            <a:pPr marL="0" indent="0">
              <a:lnSpc>
                <a:spcPct val="100000"/>
              </a:lnSpc>
              <a:spcBef>
                <a:spcPts val="0"/>
              </a:spcBef>
              <a:buNone/>
            </a:pPr>
            <a:r>
              <a:rPr lang="en-US" altLang="en-US" sz="1600" dirty="0" smtClean="0"/>
              <a:t>OU uses Moodle (</a:t>
            </a:r>
            <a:r>
              <a:rPr lang="en-US" altLang="en-US" sz="1600" dirty="0" smtClean="0">
                <a:hlinkClick r:id="rId2" tooltip="Moodle"/>
              </a:rPr>
              <a:t>http://moodle.org</a:t>
            </a:r>
            <a:r>
              <a:rPr lang="en-US" altLang="en-US" sz="1600" dirty="0" smtClean="0"/>
              <a:t>) as its learning management system. For those unsure about online learning, OU provides an online orientation to e-learning, information about Moodle and a self-assessment to determine if e-learning, information about Moodle and a self-assessment to determine if e-learning is for you. For more information on e-learning at OU, go to </a:t>
            </a:r>
            <a:r>
              <a:rPr lang="en-US" altLang="en-US" sz="1600" dirty="0" smtClean="0">
                <a:hlinkClick r:id="rId3" tooltip="eLearning and Instructional Support's website"/>
              </a:rPr>
              <a:t>http://www2.oakland.edu/elis/</a:t>
            </a:r>
            <a:r>
              <a:rPr lang="en-US" altLang="en-US" sz="1600" dirty="0" smtClean="0"/>
              <a:t>.</a:t>
            </a:r>
          </a:p>
          <a:p>
            <a:pPr marL="0" indent="0">
              <a:lnSpc>
                <a:spcPct val="100000"/>
              </a:lnSpc>
              <a:spcBef>
                <a:spcPts val="0"/>
              </a:spcBef>
              <a:buNone/>
            </a:pPr>
            <a:r>
              <a:rPr lang="en-US" altLang="en-US" sz="1600" dirty="0" smtClean="0"/>
              <a:t>Technically, you will need to download &amp; use the Firefox browser, available free of charge at </a:t>
            </a:r>
            <a:r>
              <a:rPr lang="en-US" altLang="en-US" sz="1600" dirty="0" smtClean="0">
                <a:hlinkClick r:id="rId4" tooltip="Download Firefox"/>
              </a:rPr>
              <a:t>https://www.mozilla.org/en-US/firefox/</a:t>
            </a:r>
            <a:r>
              <a:rPr lang="en-US" altLang="en-US" sz="1600" dirty="0" smtClean="0"/>
              <a:t>. Firefox will maximize your e-learning experience. Lastly, high speed internet connections are recommended.</a:t>
            </a:r>
          </a:p>
          <a:p>
            <a:pPr marL="0" indent="0">
              <a:lnSpc>
                <a:spcPct val="100000"/>
              </a:lnSpc>
              <a:spcBef>
                <a:spcPts val="0"/>
              </a:spcBef>
              <a:buNone/>
            </a:pPr>
            <a:endParaRPr lang="en-US" sz="16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p:spPr>
        <p:txBody>
          <a:bodyPr/>
          <a:lstStyle/>
          <a:p>
            <a:pPr>
              <a:defRPr/>
            </a:pPr>
            <a:r>
              <a:rPr lang="en-US" dirty="0" smtClean="0"/>
              <a:t>Design or Revise Syllabus</a:t>
            </a:r>
            <a:endParaRPr lang="en-US" dirty="0"/>
          </a:p>
        </p:txBody>
      </p:sp>
      <p:sp>
        <p:nvSpPr>
          <p:cNvPr id="33795" name="Content Placeholder 2"/>
          <p:cNvSpPr>
            <a:spLocks noGrp="1"/>
          </p:cNvSpPr>
          <p:nvPr>
            <p:ph idx="1"/>
          </p:nvPr>
        </p:nvSpPr>
        <p:spPr/>
        <p:txBody>
          <a:bodyPr/>
          <a:lstStyle/>
          <a:p>
            <a:r>
              <a:rPr lang="en-US" altLang="en-US" smtClean="0"/>
              <a:t> Use this time to begin to design or revise your syllabus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Q &amp; A</a:t>
            </a:r>
            <a:endParaRPr lang="en-US" dirty="0"/>
          </a:p>
        </p:txBody>
      </p:sp>
      <p:sp>
        <p:nvSpPr>
          <p:cNvPr id="34819" name="Content Placeholder 2"/>
          <p:cNvSpPr>
            <a:spLocks noGrp="1"/>
          </p:cNvSpPr>
          <p:nvPr>
            <p:ph idx="1"/>
          </p:nvPr>
        </p:nvSpPr>
        <p:spPr/>
        <p:txBody>
          <a:bodyPr/>
          <a:lstStyle/>
          <a:p>
            <a:r>
              <a:rPr lang="en-US" altLang="en-US" smtClean="0"/>
              <a:t> Discussion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Wrap-Up</a:t>
            </a:r>
            <a:endParaRPr lang="en-US" dirty="0"/>
          </a:p>
        </p:txBody>
      </p:sp>
      <p:sp>
        <p:nvSpPr>
          <p:cNvPr id="35843" name="Content Placeholder 2"/>
          <p:cNvSpPr>
            <a:spLocks noGrp="1"/>
          </p:cNvSpPr>
          <p:nvPr>
            <p:ph idx="1"/>
          </p:nvPr>
        </p:nvSpPr>
        <p:spPr/>
        <p:txBody>
          <a:bodyPr/>
          <a:lstStyle/>
          <a:p>
            <a:pPr marL="0" indent="0">
              <a:buFontTx/>
              <a:buNone/>
            </a:pPr>
            <a:r>
              <a:rPr lang="en-US" altLang="en-US" smtClean="0"/>
              <a:t> </a:t>
            </a:r>
            <a:r>
              <a:rPr lang="en-US" altLang="en-US" smtClean="0"/>
              <a:t>Did </a:t>
            </a:r>
            <a:r>
              <a:rPr lang="en-US" altLang="en-US" smtClean="0"/>
              <a:t>we</a:t>
            </a:r>
            <a:endParaRPr lang="en-US" altLang="en-US" smtClean="0"/>
          </a:p>
          <a:p>
            <a:pPr lvl="1"/>
            <a:r>
              <a:rPr lang="en-US" altLang="en-US" dirty="0" smtClean="0"/>
              <a:t> Describe the purpose of a syllabus</a:t>
            </a:r>
          </a:p>
          <a:p>
            <a:pPr lvl="1"/>
            <a:r>
              <a:rPr lang="en-US" altLang="en-US" dirty="0" smtClean="0"/>
              <a:t> List the elements included in effective syllabi</a:t>
            </a:r>
          </a:p>
          <a:p>
            <a:pPr lvl="1"/>
            <a:r>
              <a:rPr lang="en-US" altLang="en-US" dirty="0" smtClean="0"/>
              <a:t> Align the syllabus with learning outcomes and assignments that assess the learning outcomes</a:t>
            </a:r>
          </a:p>
          <a:p>
            <a:pPr lvl="1"/>
            <a:r>
              <a:rPr lang="en-US" altLang="en-US" dirty="0" smtClean="0"/>
              <a:t> Review sample syllabus templates</a:t>
            </a:r>
          </a:p>
          <a:p>
            <a:pPr lvl="1"/>
            <a:r>
              <a:rPr lang="en-US" altLang="en-US" dirty="0" smtClean="0"/>
              <a:t> Review sample syllabi</a:t>
            </a:r>
          </a:p>
          <a:p>
            <a:pPr lvl="1"/>
            <a:r>
              <a:rPr lang="en-US" altLang="en-US" dirty="0" smtClean="0"/>
              <a:t> Begin to design or revise syllabi</a:t>
            </a:r>
          </a:p>
          <a:p>
            <a:pPr marL="0" indent="0">
              <a:buFontTx/>
              <a:buNone/>
            </a:pPr>
            <a:endParaRPr lang="en-US" alt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0"/>
            <a:ext cx="8229600" cy="742950"/>
          </a:xfrm>
        </p:spPr>
        <p:txBody>
          <a:bodyPr/>
          <a:lstStyle/>
          <a:p>
            <a:pPr eaLnBrk="1" hangingPunct="1">
              <a:defRPr/>
            </a:pPr>
            <a:r>
              <a:rPr lang="en-US" dirty="0" smtClean="0"/>
              <a:t>Agenda</a:t>
            </a:r>
          </a:p>
        </p:txBody>
      </p:sp>
      <p:sp>
        <p:nvSpPr>
          <p:cNvPr id="4099" name="Rectangle 3"/>
          <p:cNvSpPr>
            <a:spLocks noGrp="1" noChangeArrowheads="1"/>
          </p:cNvSpPr>
          <p:nvPr>
            <p:ph idx="1"/>
          </p:nvPr>
        </p:nvSpPr>
        <p:spPr>
          <a:xfrm>
            <a:off x="457200" y="685800"/>
            <a:ext cx="8229600" cy="5440363"/>
          </a:xfrm>
        </p:spPr>
        <p:txBody>
          <a:bodyPr>
            <a:normAutofit lnSpcReduction="10000"/>
          </a:bodyPr>
          <a:lstStyle/>
          <a:p>
            <a:pPr marL="0" indent="0" algn="ctr" eaLnBrk="1" hangingPunct="1">
              <a:buFontTx/>
              <a:buNone/>
              <a:defRPr/>
            </a:pPr>
            <a:r>
              <a:rPr lang="en-US" sz="2000" dirty="0" smtClean="0"/>
              <a:t>Welcome</a:t>
            </a:r>
          </a:p>
          <a:p>
            <a:pPr marL="0" indent="0" algn="ctr" eaLnBrk="1" hangingPunct="1">
              <a:buFontTx/>
              <a:buNone/>
              <a:defRPr/>
            </a:pPr>
            <a:r>
              <a:rPr lang="en-US" sz="2000" dirty="0" smtClean="0"/>
              <a:t>Share your syllabus</a:t>
            </a:r>
          </a:p>
          <a:p>
            <a:pPr marL="0" indent="0" algn="ctr" eaLnBrk="1" hangingPunct="1">
              <a:buFontTx/>
              <a:buNone/>
              <a:defRPr/>
            </a:pPr>
            <a:r>
              <a:rPr lang="en-US" sz="2000" dirty="0" smtClean="0"/>
              <a:t>Agenda</a:t>
            </a:r>
          </a:p>
          <a:p>
            <a:pPr marL="0" indent="0" algn="ctr" eaLnBrk="1" hangingPunct="1">
              <a:buFontTx/>
              <a:buNone/>
              <a:defRPr/>
            </a:pPr>
            <a:r>
              <a:rPr lang="en-US" sz="2000" dirty="0" smtClean="0"/>
              <a:t>Learning Outcomes</a:t>
            </a:r>
          </a:p>
          <a:p>
            <a:pPr marL="0" indent="0" algn="ctr" eaLnBrk="1" hangingPunct="1">
              <a:buFontTx/>
              <a:buNone/>
              <a:defRPr/>
            </a:pPr>
            <a:r>
              <a:rPr lang="en-US" sz="2000" dirty="0" smtClean="0"/>
              <a:t>The Syllabus- </a:t>
            </a:r>
          </a:p>
          <a:p>
            <a:pPr marL="0" indent="0" algn="ctr" eaLnBrk="1" hangingPunct="1">
              <a:buFontTx/>
              <a:buNone/>
              <a:defRPr/>
            </a:pPr>
            <a:r>
              <a:rPr lang="en-US" sz="2000" dirty="0" smtClean="0"/>
              <a:t>Transforming Constructive Alignment into your Syllabus</a:t>
            </a:r>
          </a:p>
          <a:p>
            <a:pPr marL="0" indent="0" algn="ctr" eaLnBrk="1" hangingPunct="1">
              <a:buFontTx/>
              <a:buNone/>
              <a:defRPr/>
            </a:pPr>
            <a:r>
              <a:rPr lang="en-US" sz="2000" dirty="0" smtClean="0"/>
              <a:t>What to include</a:t>
            </a:r>
          </a:p>
          <a:p>
            <a:pPr marL="0" indent="0" algn="ctr" eaLnBrk="1" hangingPunct="1">
              <a:buFontTx/>
              <a:buNone/>
              <a:defRPr/>
            </a:pPr>
            <a:r>
              <a:rPr lang="en-US" sz="2000" dirty="0" smtClean="0"/>
              <a:t>Sample Templates</a:t>
            </a:r>
          </a:p>
          <a:p>
            <a:pPr marL="0" indent="0" algn="ctr" eaLnBrk="1" hangingPunct="1">
              <a:buFontTx/>
              <a:buNone/>
              <a:defRPr/>
            </a:pPr>
            <a:r>
              <a:rPr lang="en-US" sz="2000" dirty="0" smtClean="0"/>
              <a:t>Sample #1- Basic Template</a:t>
            </a:r>
          </a:p>
          <a:p>
            <a:pPr marL="0" indent="0" algn="ctr" eaLnBrk="1" hangingPunct="1">
              <a:buFontTx/>
              <a:buNone/>
              <a:defRPr/>
            </a:pPr>
            <a:r>
              <a:rPr lang="en-US" sz="2000" dirty="0" smtClean="0"/>
              <a:t>Example</a:t>
            </a:r>
          </a:p>
          <a:p>
            <a:pPr marL="0" indent="0" algn="ctr" eaLnBrk="1" hangingPunct="1">
              <a:buFontTx/>
              <a:buNone/>
              <a:defRPr/>
            </a:pPr>
            <a:r>
              <a:rPr lang="en-US" sz="2000" dirty="0" smtClean="0"/>
              <a:t>Sample #2- General Education Template</a:t>
            </a:r>
          </a:p>
          <a:p>
            <a:pPr marL="0" indent="0" algn="ctr" eaLnBrk="1" hangingPunct="1">
              <a:buFontTx/>
              <a:buNone/>
              <a:defRPr/>
            </a:pPr>
            <a:r>
              <a:rPr lang="en-US" sz="2000" dirty="0" smtClean="0"/>
              <a:t>Sample #3- Another sample</a:t>
            </a:r>
          </a:p>
          <a:p>
            <a:pPr marL="0" indent="0" algn="ctr" eaLnBrk="1" hangingPunct="1">
              <a:buFontTx/>
              <a:buNone/>
              <a:defRPr/>
            </a:pPr>
            <a:r>
              <a:rPr lang="en-US" sz="2000" dirty="0" smtClean="0"/>
              <a:t>Review Templates</a:t>
            </a:r>
          </a:p>
          <a:p>
            <a:pPr marL="0" indent="0" algn="ctr" eaLnBrk="1" hangingPunct="1">
              <a:buFontTx/>
              <a:buNone/>
              <a:defRPr/>
            </a:pPr>
            <a:r>
              <a:rPr lang="en-US" sz="2000" dirty="0" smtClean="0"/>
              <a:t>Revising your Syllabi</a:t>
            </a:r>
          </a:p>
          <a:p>
            <a:pPr marL="0" indent="0" algn="ctr" eaLnBrk="1" hangingPunct="1">
              <a:buFontTx/>
              <a:buNone/>
              <a:defRPr/>
            </a:pPr>
            <a:r>
              <a:rPr lang="en-US" sz="2000" dirty="0" smtClean="0"/>
              <a:t>Wrap-Up</a:t>
            </a:r>
          </a:p>
          <a:p>
            <a:pPr algn="ctr" eaLnBrk="1" hangingPunct="1">
              <a:defRPr/>
            </a:pPr>
            <a:endParaRPr lang="en-US" dirty="0" smtClean="0"/>
          </a:p>
          <a:p>
            <a:pPr algn="ctr" eaLnBrk="1" hangingPunct="1">
              <a:defRPr/>
            </a:pPr>
            <a:endParaRPr lang="en-US" dirty="0" smtClean="0"/>
          </a:p>
          <a:p>
            <a:pPr algn="ctr" eaLnBrk="1" hangingPunct="1">
              <a:buFontTx/>
              <a:buNone/>
              <a:defRPr/>
            </a:pPr>
            <a:endParaRPr lang="en-US" dirty="0" smtClean="0"/>
          </a:p>
          <a:p>
            <a:pPr algn="ctr" eaLnBrk="1" hangingPunct="1">
              <a:buFontTx/>
              <a:buNone/>
              <a:defRPr/>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Learning Outcomes</a:t>
            </a:r>
            <a:endParaRPr lang="en-US" dirty="0"/>
          </a:p>
        </p:txBody>
      </p:sp>
      <p:sp>
        <p:nvSpPr>
          <p:cNvPr id="10243" name="Content Placeholder 2"/>
          <p:cNvSpPr>
            <a:spLocks noGrp="1"/>
          </p:cNvSpPr>
          <p:nvPr>
            <p:ph idx="1"/>
          </p:nvPr>
        </p:nvSpPr>
        <p:spPr/>
        <p:txBody>
          <a:bodyPr/>
          <a:lstStyle/>
          <a:p>
            <a:r>
              <a:rPr lang="en-US" altLang="en-US" smtClean="0"/>
              <a:t> Participants will be able to:</a:t>
            </a:r>
          </a:p>
          <a:p>
            <a:pPr lvl="1"/>
            <a:r>
              <a:rPr lang="en-US" altLang="en-US" smtClean="0"/>
              <a:t> Describe the purpose of a syllabus</a:t>
            </a:r>
          </a:p>
          <a:p>
            <a:pPr lvl="1"/>
            <a:r>
              <a:rPr lang="en-US" altLang="en-US" smtClean="0"/>
              <a:t> List the elements included in effective syllabi</a:t>
            </a:r>
          </a:p>
          <a:p>
            <a:pPr lvl="1"/>
            <a:r>
              <a:rPr lang="en-US" altLang="en-US" smtClean="0"/>
              <a:t> Align the syllabus with learning outcomes and assignments that assess the learning outcomes</a:t>
            </a:r>
          </a:p>
          <a:p>
            <a:pPr lvl="1"/>
            <a:r>
              <a:rPr lang="en-US" altLang="en-US" smtClean="0"/>
              <a:t> Review sample syllabus templates</a:t>
            </a:r>
          </a:p>
          <a:p>
            <a:pPr lvl="1"/>
            <a:r>
              <a:rPr lang="en-US" altLang="en-US" smtClean="0"/>
              <a:t> Review sample syllabi</a:t>
            </a:r>
          </a:p>
          <a:p>
            <a:pPr lvl="1"/>
            <a:r>
              <a:rPr lang="en-US" altLang="en-US" smtClean="0"/>
              <a:t> Begin to design or revise syllabi for winter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28650" y="1828800"/>
            <a:ext cx="7886700" cy="4351338"/>
          </a:xfrm>
        </p:spPr>
        <p:txBody>
          <a:bodyPr/>
          <a:lstStyle/>
          <a:p>
            <a:r>
              <a:rPr lang="en-US" dirty="0" smtClean="0"/>
              <a:t>Your syllabus is your contract with your students</a:t>
            </a:r>
          </a:p>
          <a:p>
            <a:r>
              <a:rPr lang="en-US" dirty="0" smtClean="0"/>
              <a:t>Clearly states student learning and behavioral expectations and responsibilities throughout the semester.</a:t>
            </a:r>
          </a:p>
          <a:p>
            <a:r>
              <a:rPr lang="en-US" dirty="0" smtClean="0"/>
              <a:t>It should be given and reviewed during the first class.</a:t>
            </a:r>
          </a:p>
          <a:p>
            <a:r>
              <a:rPr lang="en-US" dirty="0" smtClean="0"/>
              <a:t>Changes should not be made once the semester starts (except in special circumstances).</a:t>
            </a:r>
            <a:endParaRPr lang="en-US" dirty="0"/>
          </a:p>
        </p:txBody>
      </p:sp>
      <p:sp>
        <p:nvSpPr>
          <p:cNvPr id="2" name="Title 1"/>
          <p:cNvSpPr>
            <a:spLocks noGrp="1"/>
          </p:cNvSpPr>
          <p:nvPr>
            <p:ph type="title"/>
          </p:nvPr>
        </p:nvSpPr>
        <p:spPr/>
        <p:txBody>
          <a:bodyPr/>
          <a:lstStyle/>
          <a:p>
            <a:pPr>
              <a:defRPr/>
            </a:pPr>
            <a:r>
              <a:rPr lang="en-US" dirty="0" smtClean="0"/>
              <a:t>The Syllabus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533400"/>
          </a:xfrm>
        </p:spPr>
        <p:txBody>
          <a:bodyPr>
            <a:normAutofit fontScale="90000"/>
          </a:bodyPr>
          <a:lstStyle/>
          <a:p>
            <a:pPr>
              <a:defRPr/>
            </a:pPr>
            <a:r>
              <a:rPr lang="en-US" dirty="0" smtClean="0"/>
              <a:t>Syllabus </a:t>
            </a:r>
            <a:r>
              <a:rPr lang="en-US" dirty="0" smtClean="0"/>
              <a:t>Checklist</a:t>
            </a:r>
            <a:endParaRPr lang="en-US" dirty="0"/>
          </a:p>
        </p:txBody>
      </p:sp>
      <p:sp>
        <p:nvSpPr>
          <p:cNvPr id="4" name="Content Placeholder 3"/>
          <p:cNvSpPr>
            <a:spLocks noGrp="1"/>
          </p:cNvSpPr>
          <p:nvPr>
            <p:ph idx="1"/>
          </p:nvPr>
        </p:nvSpPr>
        <p:spPr>
          <a:xfrm>
            <a:off x="457200" y="762000"/>
            <a:ext cx="8229600" cy="5943600"/>
          </a:xfrm>
        </p:spPr>
        <p:txBody>
          <a:bodyPr/>
          <a:lstStyle/>
          <a:p>
            <a:pPr marL="0" indent="0">
              <a:buFontTx/>
              <a:buNone/>
              <a:defRPr/>
            </a:pPr>
            <a:r>
              <a:rPr lang="en-US" dirty="0" smtClean="0"/>
              <a:t>1. First </a:t>
            </a:r>
            <a:r>
              <a:rPr lang="en-US" dirty="0"/>
              <a:t>Page Contact Information</a:t>
            </a:r>
            <a:endParaRPr lang="en-US" sz="2800" dirty="0"/>
          </a:p>
          <a:p>
            <a:pPr lvl="1">
              <a:defRPr/>
            </a:pPr>
            <a:r>
              <a:rPr lang="en-US" sz="1800" dirty="0"/>
              <a:t>Oakland </a:t>
            </a:r>
            <a:r>
              <a:rPr lang="en-US" sz="1800" dirty="0" smtClean="0"/>
              <a:t>University</a:t>
            </a:r>
          </a:p>
          <a:p>
            <a:pPr lvl="1">
              <a:defRPr/>
            </a:pPr>
            <a:r>
              <a:rPr lang="en-US" sz="1800" dirty="0" smtClean="0"/>
              <a:t>College or School</a:t>
            </a:r>
            <a:endParaRPr lang="en-US" sz="1800" dirty="0"/>
          </a:p>
          <a:p>
            <a:pPr lvl="1">
              <a:defRPr/>
            </a:pPr>
            <a:r>
              <a:rPr lang="en-US" sz="1800" dirty="0"/>
              <a:t>Department</a:t>
            </a:r>
          </a:p>
          <a:p>
            <a:pPr lvl="1">
              <a:defRPr/>
            </a:pPr>
            <a:r>
              <a:rPr lang="en-US" sz="1800" dirty="0"/>
              <a:t>Course </a:t>
            </a:r>
            <a:r>
              <a:rPr lang="en-US" sz="1800" dirty="0" smtClean="0"/>
              <a:t>Number- note as of fall 2017 will be using 4 digit code- should include both old and new code for a few years</a:t>
            </a:r>
            <a:endParaRPr lang="en-US" sz="1800" dirty="0"/>
          </a:p>
          <a:p>
            <a:pPr lvl="1">
              <a:defRPr/>
            </a:pPr>
            <a:r>
              <a:rPr lang="en-US" sz="1800" dirty="0"/>
              <a:t>Title of Course</a:t>
            </a:r>
          </a:p>
          <a:p>
            <a:pPr lvl="1">
              <a:defRPr/>
            </a:pPr>
            <a:r>
              <a:rPr lang="en-US" sz="1800" dirty="0"/>
              <a:t>Semester/year</a:t>
            </a:r>
          </a:p>
          <a:p>
            <a:pPr lvl="1">
              <a:defRPr/>
            </a:pPr>
            <a:r>
              <a:rPr lang="en-US" sz="1800" dirty="0"/>
              <a:t>Number of Credits</a:t>
            </a:r>
          </a:p>
          <a:p>
            <a:pPr lvl="1">
              <a:defRPr/>
            </a:pPr>
            <a:r>
              <a:rPr lang="en-US" sz="1800" dirty="0"/>
              <a:t>Name of Professor</a:t>
            </a:r>
          </a:p>
          <a:p>
            <a:pPr lvl="1">
              <a:defRPr/>
            </a:pPr>
            <a:r>
              <a:rPr lang="en-US" sz="1800" dirty="0"/>
              <a:t>Contact Number</a:t>
            </a:r>
          </a:p>
          <a:p>
            <a:pPr lvl="1">
              <a:defRPr/>
            </a:pPr>
            <a:r>
              <a:rPr lang="en-US" sz="1800" dirty="0"/>
              <a:t>Email contact</a:t>
            </a:r>
          </a:p>
          <a:p>
            <a:pPr lvl="1">
              <a:defRPr/>
            </a:pPr>
            <a:r>
              <a:rPr lang="en-US" sz="1800" dirty="0"/>
              <a:t>Office</a:t>
            </a:r>
          </a:p>
          <a:p>
            <a:pPr lvl="1">
              <a:defRPr/>
            </a:pPr>
            <a:r>
              <a:rPr lang="en-US" sz="1800" dirty="0"/>
              <a:t>Office Hours</a:t>
            </a:r>
          </a:p>
          <a:p>
            <a:pPr lvl="1">
              <a:defRPr/>
            </a:pPr>
            <a:r>
              <a:rPr lang="en-US" sz="1800" dirty="0"/>
              <a:t>Day/Time of in-class sessions</a:t>
            </a:r>
          </a:p>
          <a:p>
            <a:pPr lvl="1">
              <a:defRPr/>
            </a:pPr>
            <a:r>
              <a:rPr lang="en-US" sz="1800" dirty="0"/>
              <a:t>Class location</a:t>
            </a:r>
          </a:p>
          <a:p>
            <a:pPr>
              <a:defRPr/>
            </a:pPr>
            <a:endParaRPr lang="en-US"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lstStyle/>
          <a:p>
            <a:pPr>
              <a:defRPr/>
            </a:pPr>
            <a:r>
              <a:rPr lang="en-US" dirty="0" smtClean="0"/>
              <a:t>Syllabus Checklist continued</a:t>
            </a:r>
            <a:endParaRPr lang="en-US" dirty="0"/>
          </a:p>
        </p:txBody>
      </p:sp>
      <p:sp>
        <p:nvSpPr>
          <p:cNvPr id="3" name="Content Placeholder 2"/>
          <p:cNvSpPr>
            <a:spLocks noGrp="1"/>
          </p:cNvSpPr>
          <p:nvPr>
            <p:ph idx="1"/>
          </p:nvPr>
        </p:nvSpPr>
        <p:spPr>
          <a:xfrm>
            <a:off x="457200" y="990600"/>
            <a:ext cx="8229600" cy="5105400"/>
          </a:xfrm>
        </p:spPr>
        <p:txBody>
          <a:bodyPr/>
          <a:lstStyle/>
          <a:p>
            <a:pPr marL="0" indent="0">
              <a:buFontTx/>
              <a:buNone/>
              <a:defRPr/>
            </a:pPr>
            <a:r>
              <a:rPr lang="en-US" sz="2400" dirty="0" smtClean="0"/>
              <a:t>2. Course </a:t>
            </a:r>
            <a:r>
              <a:rPr lang="en-US" sz="2400" dirty="0"/>
              <a:t>Description- directly from catalog</a:t>
            </a:r>
          </a:p>
          <a:p>
            <a:pPr marL="0" indent="0">
              <a:buFontTx/>
              <a:buNone/>
              <a:defRPr/>
            </a:pPr>
            <a:r>
              <a:rPr lang="en-US" sz="2400" dirty="0" smtClean="0"/>
              <a:t>3. Prerequisites- </a:t>
            </a:r>
            <a:r>
              <a:rPr lang="en-US" sz="2400" dirty="0"/>
              <a:t>if any (or </a:t>
            </a:r>
            <a:r>
              <a:rPr lang="en-US" sz="2400" dirty="0" smtClean="0"/>
              <a:t>co-requisites)</a:t>
            </a:r>
            <a:endParaRPr lang="en-US" sz="2400" dirty="0"/>
          </a:p>
          <a:p>
            <a:pPr marL="0" indent="0">
              <a:buFontTx/>
              <a:buNone/>
              <a:defRPr/>
            </a:pPr>
            <a:r>
              <a:rPr lang="en-US" sz="2400" dirty="0" smtClean="0"/>
              <a:t>4. Learning </a:t>
            </a:r>
            <a:r>
              <a:rPr lang="en-US" sz="2400" dirty="0"/>
              <a:t>Outcomes- observable, measurable outcomes that will be directly assessed</a:t>
            </a:r>
          </a:p>
          <a:p>
            <a:pPr lvl="1">
              <a:defRPr/>
            </a:pPr>
            <a:r>
              <a:rPr lang="en-US" sz="2400" dirty="0"/>
              <a:t>If a General Ed. Course- include L.O. and Cross Cutting Capacities</a:t>
            </a:r>
          </a:p>
          <a:p>
            <a:pPr marL="0" indent="0">
              <a:buFontTx/>
              <a:buNone/>
              <a:defRPr/>
            </a:pPr>
            <a:r>
              <a:rPr lang="en-US" sz="2400" dirty="0" smtClean="0"/>
              <a:t>5. Required </a:t>
            </a:r>
            <a:r>
              <a:rPr lang="en-US" sz="2400" dirty="0"/>
              <a:t>Text</a:t>
            </a:r>
          </a:p>
          <a:p>
            <a:pPr marL="0" indent="0">
              <a:buFontTx/>
              <a:buNone/>
              <a:defRPr/>
            </a:pPr>
            <a:r>
              <a:rPr lang="en-US" sz="2400" dirty="0" smtClean="0"/>
              <a:t>6. Course </a:t>
            </a:r>
            <a:r>
              <a:rPr lang="en-US" sz="2400" dirty="0"/>
              <a:t>Format</a:t>
            </a:r>
          </a:p>
          <a:p>
            <a:pPr marL="0" indent="0">
              <a:buFontTx/>
              <a:buNone/>
              <a:defRPr/>
            </a:pPr>
            <a:r>
              <a:rPr lang="en-US" sz="2400" dirty="0" smtClean="0"/>
              <a:t>7. Overview </a:t>
            </a:r>
            <a:r>
              <a:rPr lang="en-US" sz="2400" dirty="0"/>
              <a:t>of Assignments- titles, % of course, due dates</a:t>
            </a:r>
          </a:p>
          <a:p>
            <a:pPr marL="0" indent="0">
              <a:buFontTx/>
              <a:buNone/>
              <a:defRPr/>
            </a:pPr>
            <a:r>
              <a:rPr lang="en-US" sz="2400" dirty="0" smtClean="0"/>
              <a:t>8. Grading</a:t>
            </a:r>
            <a:endParaRPr lang="en-US" sz="2400" dirty="0"/>
          </a:p>
          <a:p>
            <a:pPr marL="0" indent="0">
              <a:buFontTx/>
              <a:buNone/>
              <a:defRPr/>
            </a:pPr>
            <a:r>
              <a:rPr lang="en-US" sz="2400" dirty="0" smtClean="0"/>
              <a:t>9. Grading </a:t>
            </a:r>
            <a:r>
              <a:rPr lang="en-US" sz="2400" dirty="0"/>
              <a:t>Scale</a:t>
            </a:r>
          </a:p>
          <a:p>
            <a:pPr>
              <a:defRP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lstStyle/>
          <a:p>
            <a:pPr>
              <a:defRPr/>
            </a:pPr>
            <a:r>
              <a:rPr lang="en-US" dirty="0" smtClean="0"/>
              <a:t>Syllabus Checklist continued</a:t>
            </a:r>
            <a:endParaRPr lang="en-US" dirty="0"/>
          </a:p>
        </p:txBody>
      </p:sp>
      <p:sp>
        <p:nvSpPr>
          <p:cNvPr id="3" name="Content Placeholder 2"/>
          <p:cNvSpPr>
            <a:spLocks noGrp="1"/>
          </p:cNvSpPr>
          <p:nvPr>
            <p:ph idx="1"/>
          </p:nvPr>
        </p:nvSpPr>
        <p:spPr>
          <a:xfrm>
            <a:off x="457200" y="1066800"/>
            <a:ext cx="8229600" cy="5029200"/>
          </a:xfrm>
        </p:spPr>
        <p:txBody>
          <a:bodyPr/>
          <a:lstStyle/>
          <a:p>
            <a:pPr marL="0" indent="0">
              <a:buFontTx/>
              <a:buNone/>
              <a:defRPr/>
            </a:pPr>
            <a:r>
              <a:rPr lang="en-US" sz="2400" dirty="0" smtClean="0"/>
              <a:t>10. Class </a:t>
            </a:r>
            <a:r>
              <a:rPr lang="en-US" sz="2400" dirty="0"/>
              <a:t>Policies/Student Expectations</a:t>
            </a:r>
          </a:p>
          <a:p>
            <a:pPr lvl="1">
              <a:defRPr/>
            </a:pPr>
            <a:r>
              <a:rPr lang="en-US" sz="2400" dirty="0"/>
              <a:t>Academic conduct</a:t>
            </a:r>
          </a:p>
          <a:p>
            <a:pPr lvl="1">
              <a:defRPr/>
            </a:pPr>
            <a:r>
              <a:rPr lang="en-US" sz="2400" dirty="0"/>
              <a:t>Add/Drop</a:t>
            </a:r>
          </a:p>
          <a:p>
            <a:pPr lvl="1">
              <a:defRPr/>
            </a:pPr>
            <a:r>
              <a:rPr lang="en-US" sz="2400" dirty="0"/>
              <a:t>Disability Support Services/Accommodations</a:t>
            </a:r>
          </a:p>
          <a:p>
            <a:pPr lvl="1">
              <a:defRPr/>
            </a:pPr>
            <a:r>
              <a:rPr lang="en-US" sz="2400" dirty="0"/>
              <a:t>Moodle policies (if blended or on-line)</a:t>
            </a:r>
          </a:p>
          <a:p>
            <a:pPr lvl="1">
              <a:defRPr/>
            </a:pPr>
            <a:r>
              <a:rPr lang="en-US" sz="2400" dirty="0"/>
              <a:t>Additional policies that you want your students to adhere to</a:t>
            </a:r>
          </a:p>
          <a:p>
            <a:pPr marL="0" indent="0">
              <a:buFontTx/>
              <a:buNone/>
              <a:defRPr/>
            </a:pPr>
            <a:r>
              <a:rPr lang="en-US" sz="2400" dirty="0" smtClean="0"/>
              <a:t>11. Course </a:t>
            </a:r>
            <a:r>
              <a:rPr lang="en-US" sz="2400" dirty="0"/>
              <a:t>Outline- dates, topics, readings, assignments </a:t>
            </a:r>
            <a:endParaRPr lang="en-US" sz="2400" dirty="0" smtClean="0"/>
          </a:p>
          <a:p>
            <a:pPr marL="0" indent="0">
              <a:buFontTx/>
              <a:buNone/>
              <a:defRPr/>
            </a:pPr>
            <a:r>
              <a:rPr lang="en-US" sz="2400" dirty="0"/>
              <a:t> </a:t>
            </a:r>
            <a:r>
              <a:rPr lang="en-US" sz="2400" dirty="0" smtClean="0"/>
              <a:t>      due</a:t>
            </a:r>
            <a:endParaRPr lang="en-US" sz="2400" dirty="0"/>
          </a:p>
          <a:p>
            <a:pPr marL="457200" indent="-457200">
              <a:buFontTx/>
              <a:buAutoNum type="arabicPeriod" startAt="12"/>
              <a:defRPr/>
            </a:pPr>
            <a:r>
              <a:rPr lang="en-US" sz="2400" dirty="0" smtClean="0"/>
              <a:t>Detailed </a:t>
            </a:r>
            <a:r>
              <a:rPr lang="en-US" sz="2400" dirty="0"/>
              <a:t>Descriptions of Assignments with </a:t>
            </a:r>
            <a:endParaRPr lang="en-US" sz="2400" dirty="0" smtClean="0"/>
          </a:p>
          <a:p>
            <a:pPr marL="0" indent="0">
              <a:spcBef>
                <a:spcPts val="0"/>
              </a:spcBef>
              <a:buFontTx/>
              <a:buNone/>
              <a:defRPr/>
            </a:pPr>
            <a:r>
              <a:rPr lang="en-US" sz="2400" dirty="0"/>
              <a:t> </a:t>
            </a:r>
            <a:r>
              <a:rPr lang="en-US" sz="2400" dirty="0" smtClean="0"/>
              <a:t>     Rubrics/Marking </a:t>
            </a:r>
            <a:r>
              <a:rPr lang="en-US" sz="2400" dirty="0"/>
              <a:t>schemes (included in syllabus or </a:t>
            </a:r>
            <a:r>
              <a:rPr lang="en-US" sz="2400" dirty="0" smtClean="0"/>
              <a:t>  </a:t>
            </a:r>
          </a:p>
          <a:p>
            <a:pPr marL="0" indent="0">
              <a:spcBef>
                <a:spcPts val="0"/>
              </a:spcBef>
              <a:buFontTx/>
              <a:buNone/>
              <a:defRPr/>
            </a:pPr>
            <a:r>
              <a:rPr lang="en-US" sz="2400" dirty="0"/>
              <a:t> </a:t>
            </a:r>
            <a:r>
              <a:rPr lang="en-US" sz="2400" dirty="0" smtClean="0"/>
              <a:t>     separate</a:t>
            </a:r>
            <a:r>
              <a:rPr lang="en-US" dirty="0"/>
              <a:t>.</a:t>
            </a:r>
            <a:endParaRPr lang="en-US" sz="2800" dirty="0"/>
          </a:p>
          <a:p>
            <a:pPr>
              <a:defRPr/>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886700" cy="1325563"/>
          </a:xfrm>
        </p:spPr>
        <p:txBody>
          <a:bodyPr>
            <a:normAutofit/>
          </a:bodyPr>
          <a:lstStyle/>
          <a:p>
            <a:r>
              <a:rPr lang="en-US" dirty="0" smtClean="0"/>
              <a:t>Syllabus Checklist – Quick Note</a:t>
            </a:r>
            <a:endParaRPr lang="en-US" dirty="0"/>
          </a:p>
        </p:txBody>
      </p:sp>
      <p:pic>
        <p:nvPicPr>
          <p:cNvPr id="6" name="Picture: Syllabus Checklist" descr="The syllabus should have 12 key components: contact information, course description, prerequisites, learning outcomes, required text, course format, overview of assignments, grading, grading scale, class policies and student expectations, course outline, and detailed description of assignments. &#10;A PDF Quick Note of this screenshot can be found on our website: http://wwwp.oakland.edu/cetl/resources/#tab-5" title="Syllabus Checklist"/>
          <p:cNvPicPr>
            <a:picLocks noGrp="1" noChangeAspect="1"/>
          </p:cNvPicPr>
          <p:nvPr>
            <p:ph idx="1"/>
          </p:nvPr>
        </p:nvPicPr>
        <p:blipFill>
          <a:blip r:embed="rId2"/>
          <a:srcRect/>
          <a:stretch>
            <a:fillRect/>
          </a:stretch>
        </p:blipFill>
        <p:spPr bwMode="auto">
          <a:xfrm>
            <a:off x="2512766" y="1143000"/>
            <a:ext cx="4080368" cy="539496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955</TotalTime>
  <Words>1616</Words>
  <Application>Microsoft Office PowerPoint</Application>
  <PresentationFormat>On-screen Show (4:3)</PresentationFormat>
  <Paragraphs>201</Paragraphs>
  <Slides>29</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29</vt:i4>
      </vt:variant>
    </vt:vector>
  </HeadingPairs>
  <TitlesOfParts>
    <vt:vector size="31" baseType="lpstr">
      <vt:lpstr>Arial</vt:lpstr>
      <vt:lpstr>Office Theme</vt:lpstr>
      <vt:lpstr>Creating an Effective Syllabus</vt:lpstr>
      <vt:lpstr>Share your Syllabus</vt:lpstr>
      <vt:lpstr>Agenda</vt:lpstr>
      <vt:lpstr>Learning Outcomes</vt:lpstr>
      <vt:lpstr>The Syllabus</vt:lpstr>
      <vt:lpstr>Syllabus Checklist</vt:lpstr>
      <vt:lpstr>Syllabus Checklist continued</vt:lpstr>
      <vt:lpstr>Syllabus Checklist continued</vt:lpstr>
      <vt:lpstr>Syllabus Checklist – Quick Note</vt:lpstr>
      <vt:lpstr>Constructive Alignment</vt:lpstr>
      <vt:lpstr>When writing Learning Outcomes</vt:lpstr>
      <vt:lpstr>Examples</vt:lpstr>
      <vt:lpstr>General Education- Learning Outcomes</vt:lpstr>
      <vt:lpstr>L.O.-Foundations of Knowledge</vt:lpstr>
      <vt:lpstr>Sample Templates</vt:lpstr>
      <vt:lpstr>Review Samples</vt:lpstr>
      <vt:lpstr>Sample Syllabus Template, page 1</vt:lpstr>
      <vt:lpstr>Sample Syllabus Template, page 2</vt:lpstr>
      <vt:lpstr>Sample Syllabus Template, page 3</vt:lpstr>
      <vt:lpstr>Sample Syllabus Template v2, page 1</vt:lpstr>
      <vt:lpstr>Sample Syllabus Template v2, page 2</vt:lpstr>
      <vt:lpstr>Professional Development Syllabus Format</vt:lpstr>
      <vt:lpstr>Professional Development Syllabus Format cont.</vt:lpstr>
      <vt:lpstr>Professional Development Syllabus Format cont.</vt:lpstr>
      <vt:lpstr>Professional Development Syllabus Format cont.</vt:lpstr>
      <vt:lpstr>Professional Development Syllabus Format cont.</vt:lpstr>
      <vt:lpstr>Design or Revise Syllabus</vt:lpstr>
      <vt:lpstr>Q &amp; A</vt:lpstr>
      <vt:lpstr>Wrap-Up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#2:   Topic:  Individuals with Special Needs Quote: The greatest waste in the world is the difference between what we are and what we could be.  John Grimes</dc:title>
  <dc:creator>jableser</dc:creator>
  <cp:lastModifiedBy>Victoria Kendziora</cp:lastModifiedBy>
  <cp:revision>83</cp:revision>
  <cp:lastPrinted>2016-07-25T16:15:53Z</cp:lastPrinted>
  <dcterms:created xsi:type="dcterms:W3CDTF">2006-01-27T16:31:35Z</dcterms:created>
  <dcterms:modified xsi:type="dcterms:W3CDTF">2017-12-05T21:36:35Z</dcterms:modified>
</cp:coreProperties>
</file>